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47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2" r:id="rId12"/>
    <p:sldId id="266" r:id="rId13"/>
    <p:sldId id="283" r:id="rId14"/>
    <p:sldId id="284" r:id="rId15"/>
    <p:sldId id="269" r:id="rId16"/>
    <p:sldId id="285" r:id="rId17"/>
    <p:sldId id="286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311" r:id="rId28"/>
    <p:sldId id="291" r:id="rId29"/>
    <p:sldId id="292" r:id="rId30"/>
    <p:sldId id="294" r:id="rId31"/>
    <p:sldId id="295" r:id="rId32"/>
    <p:sldId id="297" r:id="rId33"/>
    <p:sldId id="298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281" r:id="rId46"/>
  </p:sldIdLst>
  <p:sldSz cx="9144000" cy="5143500" type="screen16x9"/>
  <p:notesSz cx="6858000" cy="9144000"/>
  <p:embeddedFontLst>
    <p:embeddedFont>
      <p:font typeface="Economica" panose="020B0604020202020204" charset="0"/>
      <p:regular r:id="rId48"/>
      <p:bold r:id="rId49"/>
      <p:italic r:id="rId50"/>
      <p:boldItalic r:id="rId51"/>
    </p:embeddedFont>
    <p:embeddedFont>
      <p:font typeface="Open Sans" panose="020B0606030504020204" pitchFamily="34" charset="0"/>
      <p:regular r:id="rId52"/>
      <p:bold r:id="rId53"/>
      <p:italic r:id="rId54"/>
      <p:boldItalic r:id="rId55"/>
    </p:embeddedFont>
    <p:embeddedFont>
      <p:font typeface="Quattrocento Sans" panose="020B0502050000020003" pitchFamily="34" charset="0"/>
      <p:regular r:id="rId56"/>
      <p:bold r:id="rId57"/>
      <p:italic r:id="rId58"/>
      <p:boldItalic r:id="rId59"/>
    </p:embeddedFont>
    <p:embeddedFont>
      <p:font typeface="Roboto" panose="02000000000000000000" pitchFamily="2" charset="0"/>
      <p:regular r:id="rId60"/>
      <p:bold r:id="rId61"/>
      <p:italic r:id="rId62"/>
      <p:boldItalic r:id="rId63"/>
    </p:embeddedFont>
    <p:embeddedFont>
      <p:font typeface="Roboto Mono" panose="00000009000000000000" pitchFamily="49" charset="0"/>
      <p:regular r:id="rId64"/>
      <p:bold r:id="rId65"/>
      <p:italic r:id="rId66"/>
      <p:boldItalic r:id="rId6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76E921-2E0A-9800-0D8F-1FCEBFFC07D6}" v="321" dt="2024-12-05T23:40:14.001"/>
    <p1510:client id="{A0B2D5D5-2AA1-BAA7-A746-4B2B1AD5987D}" v="78" dt="2024-12-05T23:56:46.345"/>
  </p1510:revLst>
</p1510:revInfo>
</file>

<file path=ppt/tableStyles.xml><?xml version="1.0" encoding="utf-8"?>
<a:tblStyleLst xmlns:a="http://schemas.openxmlformats.org/drawingml/2006/main" def="{E5DE5D67-7C75-4B4D-AABD-91B1868C532A}">
  <a:tblStyle styleId="{E5DE5D67-7C75-4B4D-AABD-91B1868C53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54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2142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63" Type="http://schemas.openxmlformats.org/officeDocument/2006/relationships/font" Target="fonts/font16.fntdata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font" Target="fonts/font6.fntdata"/><Relationship Id="rId58" Type="http://schemas.openxmlformats.org/officeDocument/2006/relationships/font" Target="fonts/font11.fntdata"/><Relationship Id="rId66" Type="http://schemas.openxmlformats.org/officeDocument/2006/relationships/font" Target="fonts/font19.fntdata"/><Relationship Id="rId5" Type="http://schemas.openxmlformats.org/officeDocument/2006/relationships/slide" Target="slides/slide3.xml"/><Relationship Id="rId61" Type="http://schemas.openxmlformats.org/officeDocument/2006/relationships/font" Target="fonts/font14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64" Type="http://schemas.openxmlformats.org/officeDocument/2006/relationships/font" Target="fonts/font17.fntdata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font" Target="fonts/font4.fntdata"/><Relationship Id="rId72" Type="http://schemas.microsoft.com/office/2015/10/relationships/revisionInfo" Target="revisionInfo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font" Target="fonts/font12.fntdata"/><Relationship Id="rId67" Type="http://schemas.openxmlformats.org/officeDocument/2006/relationships/font" Target="fonts/font20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font" Target="fonts/font7.fntdata"/><Relationship Id="rId62" Type="http://schemas.openxmlformats.org/officeDocument/2006/relationships/font" Target="fonts/font15.fntdata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2.fntdata"/><Relationship Id="rId57" Type="http://schemas.openxmlformats.org/officeDocument/2006/relationships/font" Target="fonts/font10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font" Target="fonts/font5.fntdata"/><Relationship Id="rId60" Type="http://schemas.openxmlformats.org/officeDocument/2006/relationships/font" Target="fonts/font13.fntdata"/><Relationship Id="rId65" Type="http://schemas.openxmlformats.org/officeDocument/2006/relationships/font" Target="fonts/font1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font" Target="fonts/font3.fntdata"/><Relationship Id="rId55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>
          <a:extLst>
            <a:ext uri="{FF2B5EF4-FFF2-40B4-BE49-F238E27FC236}">
              <a16:creationId xmlns:a16="http://schemas.microsoft.com/office/drawing/2014/main" id="{0467FB43-7A2C-233A-ABA6-0FBF945145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d661168336_0_2213:notes">
            <a:extLst>
              <a:ext uri="{FF2B5EF4-FFF2-40B4-BE49-F238E27FC236}">
                <a16:creationId xmlns:a16="http://schemas.microsoft.com/office/drawing/2014/main" id="{D3348F81-16AD-68F8-7B21-4040240F4A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0" name="Google Shape;420;g2d661168336_0_2213:notes">
            <a:extLst>
              <a:ext uri="{FF2B5EF4-FFF2-40B4-BE49-F238E27FC236}">
                <a16:creationId xmlns:a16="http://schemas.microsoft.com/office/drawing/2014/main" id="{7C89CE24-209C-236F-3712-DF32B8E0A0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https://unsplash.com/photos/woman-in-black-suit-jacket-QGr6H7pri-Q</a:t>
            </a:r>
            <a:endParaRPr/>
          </a:p>
        </p:txBody>
      </p:sp>
      <p:sp>
        <p:nvSpPr>
          <p:cNvPr id="421" name="Google Shape;421;g2d661168336_0_2213:notes">
            <a:extLst>
              <a:ext uri="{FF2B5EF4-FFF2-40B4-BE49-F238E27FC236}">
                <a16:creationId xmlns:a16="http://schemas.microsoft.com/office/drawing/2014/main" id="{D91D68B5-43AE-DA6D-09C2-234C11A1942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41258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d661168336_0_1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0" name="Google Shape;440;g2d661168336_0_1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g2d661168336_0_18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12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>
          <a:extLst>
            <a:ext uri="{FF2B5EF4-FFF2-40B4-BE49-F238E27FC236}">
              <a16:creationId xmlns:a16="http://schemas.microsoft.com/office/drawing/2014/main" id="{F6F3E06B-B73A-B635-C017-B3F484608D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d661168336_0_1883:notes">
            <a:extLst>
              <a:ext uri="{FF2B5EF4-FFF2-40B4-BE49-F238E27FC236}">
                <a16:creationId xmlns:a16="http://schemas.microsoft.com/office/drawing/2014/main" id="{DF48244A-D6E1-A222-05D6-AC55935679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0" name="Google Shape;440;g2d661168336_0_1883:notes">
            <a:extLst>
              <a:ext uri="{FF2B5EF4-FFF2-40B4-BE49-F238E27FC236}">
                <a16:creationId xmlns:a16="http://schemas.microsoft.com/office/drawing/2014/main" id="{BC3510E3-08B2-1B91-F6CA-F2B867A673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g2d661168336_0_1883:notes">
            <a:extLst>
              <a:ext uri="{FF2B5EF4-FFF2-40B4-BE49-F238E27FC236}">
                <a16:creationId xmlns:a16="http://schemas.microsoft.com/office/drawing/2014/main" id="{60451733-9272-D06F-7C59-1C36F804181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44571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>
          <a:extLst>
            <a:ext uri="{FF2B5EF4-FFF2-40B4-BE49-F238E27FC236}">
              <a16:creationId xmlns:a16="http://schemas.microsoft.com/office/drawing/2014/main" id="{CA906401-EA28-40E4-1C1C-59804C0675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d661168336_0_1883:notes">
            <a:extLst>
              <a:ext uri="{FF2B5EF4-FFF2-40B4-BE49-F238E27FC236}">
                <a16:creationId xmlns:a16="http://schemas.microsoft.com/office/drawing/2014/main" id="{02CA373D-B607-9BA8-B835-82834C7C8BC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0" name="Google Shape;440;g2d661168336_0_1883:notes">
            <a:extLst>
              <a:ext uri="{FF2B5EF4-FFF2-40B4-BE49-F238E27FC236}">
                <a16:creationId xmlns:a16="http://schemas.microsoft.com/office/drawing/2014/main" id="{0AA46A28-5224-010D-CF5F-29B1E9C2EF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g2d661168336_0_1883:notes">
            <a:extLst>
              <a:ext uri="{FF2B5EF4-FFF2-40B4-BE49-F238E27FC236}">
                <a16:creationId xmlns:a16="http://schemas.microsoft.com/office/drawing/2014/main" id="{56A9CFBD-EDE0-E46C-475C-18FF8DD531C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63958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2d661168336_0_2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4" name="Google Shape;514;g2d661168336_0_2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https://unsplash.com/photos/woman-in-black-suit-jacket-QGr6H7pri-Q</a:t>
            </a:r>
            <a:endParaRPr/>
          </a:p>
        </p:txBody>
      </p:sp>
      <p:sp>
        <p:nvSpPr>
          <p:cNvPr id="515" name="Google Shape;515;g2d661168336_0_21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15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>
          <a:extLst>
            <a:ext uri="{FF2B5EF4-FFF2-40B4-BE49-F238E27FC236}">
              <a16:creationId xmlns:a16="http://schemas.microsoft.com/office/drawing/2014/main" id="{0516C339-ED4D-ABCB-1676-CBDD664E8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d661168336_0_1883:notes">
            <a:extLst>
              <a:ext uri="{FF2B5EF4-FFF2-40B4-BE49-F238E27FC236}">
                <a16:creationId xmlns:a16="http://schemas.microsoft.com/office/drawing/2014/main" id="{1E30E264-0661-7CE1-2A6B-E98C28B543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0" name="Google Shape;440;g2d661168336_0_1883:notes">
            <a:extLst>
              <a:ext uri="{FF2B5EF4-FFF2-40B4-BE49-F238E27FC236}">
                <a16:creationId xmlns:a16="http://schemas.microsoft.com/office/drawing/2014/main" id="{D0023877-2DBF-F9AD-1B94-D24A950DE8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g2d661168336_0_1883:notes">
            <a:extLst>
              <a:ext uri="{FF2B5EF4-FFF2-40B4-BE49-F238E27FC236}">
                <a16:creationId xmlns:a16="http://schemas.microsoft.com/office/drawing/2014/main" id="{C2693A50-230B-4E28-BF31-6D5A9B829AE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44575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>
          <a:extLst>
            <a:ext uri="{FF2B5EF4-FFF2-40B4-BE49-F238E27FC236}">
              <a16:creationId xmlns:a16="http://schemas.microsoft.com/office/drawing/2014/main" id="{B035AF59-0097-F4F4-BA1B-7D20F9F127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d661168336_0_1883:notes">
            <a:extLst>
              <a:ext uri="{FF2B5EF4-FFF2-40B4-BE49-F238E27FC236}">
                <a16:creationId xmlns:a16="http://schemas.microsoft.com/office/drawing/2014/main" id="{716EAE4D-D025-C934-87D1-D1CEE6F0403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0" name="Google Shape;440;g2d661168336_0_1883:notes">
            <a:extLst>
              <a:ext uri="{FF2B5EF4-FFF2-40B4-BE49-F238E27FC236}">
                <a16:creationId xmlns:a16="http://schemas.microsoft.com/office/drawing/2014/main" id="{83427816-6517-8879-8A88-B46B5EE423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g2d661168336_0_1883:notes">
            <a:extLst>
              <a:ext uri="{FF2B5EF4-FFF2-40B4-BE49-F238E27FC236}">
                <a16:creationId xmlns:a16="http://schemas.microsoft.com/office/drawing/2014/main" id="{D058824E-9560-92D6-9E12-B6896C42467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51948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2d661168336_0_1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2d661168336_0_1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2d661168336_0_25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0" name="Google Shape;590;g2d661168336_0_25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https://pixabay.com/es/photos/negocio-hombre-empresario-1042706/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https://pixabay.com/es/photos/modelo-empresario-corporativo-2911332/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https://pixabay.com/es/photos/gente-mujer-llamada-tienda-caf%c3%a9-2588594/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https://pixabay.com/es/photos/hombre-de-negocios-hombre-retrato-805769/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https://pixabay.com/es/photos/mujer-trabajo-oficina-pizarron-4702060/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https://pixabay.com/es/photos/empresario-hombre-corredor-de-bolsa-481113/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https://www.pexels.com/es-es/foto/hombre-de-chaqueta-de-traje-negro-con-ordenador-portatil-plateado-3777564/</a:t>
            </a:r>
            <a:endParaRPr/>
          </a:p>
        </p:txBody>
      </p:sp>
      <p:sp>
        <p:nvSpPr>
          <p:cNvPr id="591" name="Google Shape;591;g2d661168336_0_25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19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2d661168336_0_25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0206" y="685800"/>
            <a:ext cx="609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3" name="Google Shape;613;g2d661168336_0_25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https://unsplash.com/photos/woman-in-black-suit-jacket-QGr6H7pri-Q</a:t>
            </a:r>
            <a:endParaRPr/>
          </a:p>
        </p:txBody>
      </p:sp>
      <p:sp>
        <p:nvSpPr>
          <p:cNvPr id="614" name="Google Shape;614;g2d661168336_0_256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20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d661168336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2d661168336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0206" y="685800"/>
            <a:ext cx="609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2d661168336_0_2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0206" y="685800"/>
            <a:ext cx="609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9" name="Google Shape;629;g2d661168336_0_2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https://unsplash.com/photos/woman-in-black-suit-jacket-QGr6H7pri-Q</a:t>
            </a:r>
            <a:endParaRPr/>
          </a:p>
        </p:txBody>
      </p:sp>
      <p:sp>
        <p:nvSpPr>
          <p:cNvPr id="630" name="Google Shape;630;g2d661168336_0_23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21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2d661168336_0_2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0206" y="685800"/>
            <a:ext cx="609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9" name="Google Shape;649;g2d661168336_0_2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g2d661168336_0_23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22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2d661168336_0_25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0206" y="685800"/>
            <a:ext cx="609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6" name="Google Shape;676;g2d661168336_0_25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https://unsplash.com/photos/woman-in-black-suit-jacket-QGr6H7pri-Q</a:t>
            </a:r>
            <a:endParaRPr/>
          </a:p>
        </p:txBody>
      </p:sp>
      <p:sp>
        <p:nvSpPr>
          <p:cNvPr id="677" name="Google Shape;677;g2d661168336_0_258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23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2d661168336_0_2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0206" y="685800"/>
            <a:ext cx="609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2" name="Google Shape;692;g2d661168336_0_23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https://unsplash.com/photos/woman-in-black-suit-jacket-QGr6H7pri-Q</a:t>
            </a:r>
            <a:endParaRPr/>
          </a:p>
        </p:txBody>
      </p:sp>
      <p:sp>
        <p:nvSpPr>
          <p:cNvPr id="693" name="Google Shape;693;g2d661168336_0_23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24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2d661168336_0_2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0206" y="685800"/>
            <a:ext cx="609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8" name="Google Shape;708;g2d661168336_0_26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g2d661168336_0_260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25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2d661168336_0_26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0206" y="685800"/>
            <a:ext cx="609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3" name="Google Shape;733;g2d661168336_0_26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g2d661168336_0_26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26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>
          <a:extLst>
            <a:ext uri="{FF2B5EF4-FFF2-40B4-BE49-F238E27FC236}">
              <a16:creationId xmlns:a16="http://schemas.microsoft.com/office/drawing/2014/main" id="{8ED4BC79-488C-C2A0-3BAF-F13367F3F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d661168336_0_2213:notes">
            <a:extLst>
              <a:ext uri="{FF2B5EF4-FFF2-40B4-BE49-F238E27FC236}">
                <a16:creationId xmlns:a16="http://schemas.microsoft.com/office/drawing/2014/main" id="{1271DA77-3C74-75A5-1A19-04FA43BC8F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0" name="Google Shape;420;g2d661168336_0_2213:notes">
            <a:extLst>
              <a:ext uri="{FF2B5EF4-FFF2-40B4-BE49-F238E27FC236}">
                <a16:creationId xmlns:a16="http://schemas.microsoft.com/office/drawing/2014/main" id="{88DF697D-66A9-8BFE-9AD7-BD12D36EE3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https://unsplash.com/photos/woman-in-black-suit-jacket-QGr6H7pri-Q</a:t>
            </a:r>
            <a:endParaRPr/>
          </a:p>
        </p:txBody>
      </p:sp>
      <p:sp>
        <p:nvSpPr>
          <p:cNvPr id="421" name="Google Shape;421;g2d661168336_0_2213:notes">
            <a:extLst>
              <a:ext uri="{FF2B5EF4-FFF2-40B4-BE49-F238E27FC236}">
                <a16:creationId xmlns:a16="http://schemas.microsoft.com/office/drawing/2014/main" id="{2DAEBCF0-7C19-5241-D8A7-189DBD7AE67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11888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>
          <a:extLst>
            <a:ext uri="{FF2B5EF4-FFF2-40B4-BE49-F238E27FC236}">
              <a16:creationId xmlns:a16="http://schemas.microsoft.com/office/drawing/2014/main" id="{E7F14911-49E1-637F-DA81-A5500ABD5E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d661168336_0_1883:notes">
            <a:extLst>
              <a:ext uri="{FF2B5EF4-FFF2-40B4-BE49-F238E27FC236}">
                <a16:creationId xmlns:a16="http://schemas.microsoft.com/office/drawing/2014/main" id="{AED9275D-4696-CC26-F969-E2ECB4E4B8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0" name="Google Shape;440;g2d661168336_0_1883:notes">
            <a:extLst>
              <a:ext uri="{FF2B5EF4-FFF2-40B4-BE49-F238E27FC236}">
                <a16:creationId xmlns:a16="http://schemas.microsoft.com/office/drawing/2014/main" id="{53C24115-520A-BDC8-AF36-CB456645B7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g2d661168336_0_1883:notes">
            <a:extLst>
              <a:ext uri="{FF2B5EF4-FFF2-40B4-BE49-F238E27FC236}">
                <a16:creationId xmlns:a16="http://schemas.microsoft.com/office/drawing/2014/main" id="{917E38DB-6719-441C-3A45-9A7553429BD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541047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>
          <a:extLst>
            <a:ext uri="{FF2B5EF4-FFF2-40B4-BE49-F238E27FC236}">
              <a16:creationId xmlns:a16="http://schemas.microsoft.com/office/drawing/2014/main" id="{E2286494-2F9D-1356-49DE-8F8F5CEF5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d661168336_0_1883:notes">
            <a:extLst>
              <a:ext uri="{FF2B5EF4-FFF2-40B4-BE49-F238E27FC236}">
                <a16:creationId xmlns:a16="http://schemas.microsoft.com/office/drawing/2014/main" id="{7EB61226-F1E5-342F-AA47-BAD0432676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0" name="Google Shape;440;g2d661168336_0_1883:notes">
            <a:extLst>
              <a:ext uri="{FF2B5EF4-FFF2-40B4-BE49-F238E27FC236}">
                <a16:creationId xmlns:a16="http://schemas.microsoft.com/office/drawing/2014/main" id="{BC8148FE-93C2-3692-EC36-6FA3574F15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g2d661168336_0_1883:notes">
            <a:extLst>
              <a:ext uri="{FF2B5EF4-FFF2-40B4-BE49-F238E27FC236}">
                <a16:creationId xmlns:a16="http://schemas.microsoft.com/office/drawing/2014/main" id="{A379C1ED-9D1D-D93D-21C2-A16F3AE7483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80887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>
          <a:extLst>
            <a:ext uri="{FF2B5EF4-FFF2-40B4-BE49-F238E27FC236}">
              <a16:creationId xmlns:a16="http://schemas.microsoft.com/office/drawing/2014/main" id="{D81ADF6E-BE82-02E0-4502-037F883AC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d661168336_0_1883:notes">
            <a:extLst>
              <a:ext uri="{FF2B5EF4-FFF2-40B4-BE49-F238E27FC236}">
                <a16:creationId xmlns:a16="http://schemas.microsoft.com/office/drawing/2014/main" id="{CF85F955-3C8A-FCCD-F85D-C53A113CB8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0" name="Google Shape;440;g2d661168336_0_1883:notes">
            <a:extLst>
              <a:ext uri="{FF2B5EF4-FFF2-40B4-BE49-F238E27FC236}">
                <a16:creationId xmlns:a16="http://schemas.microsoft.com/office/drawing/2014/main" id="{CE5A0257-8C50-12F6-EFE9-FF4175A130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g2d661168336_0_1883:notes">
            <a:extLst>
              <a:ext uri="{FF2B5EF4-FFF2-40B4-BE49-F238E27FC236}">
                <a16:creationId xmlns:a16="http://schemas.microsoft.com/office/drawing/2014/main" id="{327D6B5D-4109-91A8-0359-0674B1D2CCB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1426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d66116833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d66116833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>
          <a:extLst>
            <a:ext uri="{FF2B5EF4-FFF2-40B4-BE49-F238E27FC236}">
              <a16:creationId xmlns:a16="http://schemas.microsoft.com/office/drawing/2014/main" id="{DCB65F99-D5AA-9B2B-1CF3-DA966E93F0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d661168336_0_1883:notes">
            <a:extLst>
              <a:ext uri="{FF2B5EF4-FFF2-40B4-BE49-F238E27FC236}">
                <a16:creationId xmlns:a16="http://schemas.microsoft.com/office/drawing/2014/main" id="{7A9B7519-4AB5-D8BC-474E-68B931612A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0" name="Google Shape;440;g2d661168336_0_1883:notes">
            <a:extLst>
              <a:ext uri="{FF2B5EF4-FFF2-40B4-BE49-F238E27FC236}">
                <a16:creationId xmlns:a16="http://schemas.microsoft.com/office/drawing/2014/main" id="{7CB3A113-E524-8851-1920-25A4076538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g2d661168336_0_1883:notes">
            <a:extLst>
              <a:ext uri="{FF2B5EF4-FFF2-40B4-BE49-F238E27FC236}">
                <a16:creationId xmlns:a16="http://schemas.microsoft.com/office/drawing/2014/main" id="{DB9C74DB-83DB-9F7A-D01B-F50469D32E8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29534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>
          <a:extLst>
            <a:ext uri="{FF2B5EF4-FFF2-40B4-BE49-F238E27FC236}">
              <a16:creationId xmlns:a16="http://schemas.microsoft.com/office/drawing/2014/main" id="{42C009F7-F41F-66B8-B981-770C1F6FF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d661168336_0_1883:notes">
            <a:extLst>
              <a:ext uri="{FF2B5EF4-FFF2-40B4-BE49-F238E27FC236}">
                <a16:creationId xmlns:a16="http://schemas.microsoft.com/office/drawing/2014/main" id="{58EFF0DF-059D-92E1-963D-CC2C5AE6BB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0" name="Google Shape;440;g2d661168336_0_1883:notes">
            <a:extLst>
              <a:ext uri="{FF2B5EF4-FFF2-40B4-BE49-F238E27FC236}">
                <a16:creationId xmlns:a16="http://schemas.microsoft.com/office/drawing/2014/main" id="{6B177816-0858-CD4B-8192-7822D9CBF5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g2d661168336_0_1883:notes">
            <a:extLst>
              <a:ext uri="{FF2B5EF4-FFF2-40B4-BE49-F238E27FC236}">
                <a16:creationId xmlns:a16="http://schemas.microsoft.com/office/drawing/2014/main" id="{EB7604D8-1973-CE8B-2395-12C16C7818F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57578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>
          <a:extLst>
            <a:ext uri="{FF2B5EF4-FFF2-40B4-BE49-F238E27FC236}">
              <a16:creationId xmlns:a16="http://schemas.microsoft.com/office/drawing/2014/main" id="{E44CD0DA-ED58-1231-470C-F17A08426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d661168336_0_1883:notes">
            <a:extLst>
              <a:ext uri="{FF2B5EF4-FFF2-40B4-BE49-F238E27FC236}">
                <a16:creationId xmlns:a16="http://schemas.microsoft.com/office/drawing/2014/main" id="{8C3E903B-CF73-4B74-5D2D-952832B5A4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0" name="Google Shape;440;g2d661168336_0_1883:notes">
            <a:extLst>
              <a:ext uri="{FF2B5EF4-FFF2-40B4-BE49-F238E27FC236}">
                <a16:creationId xmlns:a16="http://schemas.microsoft.com/office/drawing/2014/main" id="{60A45285-6C05-B74B-1F8E-8B11799ED1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g2d661168336_0_1883:notes">
            <a:extLst>
              <a:ext uri="{FF2B5EF4-FFF2-40B4-BE49-F238E27FC236}">
                <a16:creationId xmlns:a16="http://schemas.microsoft.com/office/drawing/2014/main" id="{78CDE0E7-A443-D3BB-6011-D335C7D282C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52580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>
          <a:extLst>
            <a:ext uri="{FF2B5EF4-FFF2-40B4-BE49-F238E27FC236}">
              <a16:creationId xmlns:a16="http://schemas.microsoft.com/office/drawing/2014/main" id="{29F3DABB-4873-F274-2A37-8B7B5E2320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2d661168336_0_1320:notes">
            <a:extLst>
              <a:ext uri="{FF2B5EF4-FFF2-40B4-BE49-F238E27FC236}">
                <a16:creationId xmlns:a16="http://schemas.microsoft.com/office/drawing/2014/main" id="{883F44FD-D1F1-9433-B935-D0BA4FAB8F2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2d661168336_0_1320:notes">
            <a:extLst>
              <a:ext uri="{FF2B5EF4-FFF2-40B4-BE49-F238E27FC236}">
                <a16:creationId xmlns:a16="http://schemas.microsoft.com/office/drawing/2014/main" id="{000BA21A-B765-85B0-1698-53074DE1F8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06109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>
          <a:extLst>
            <a:ext uri="{FF2B5EF4-FFF2-40B4-BE49-F238E27FC236}">
              <a16:creationId xmlns:a16="http://schemas.microsoft.com/office/drawing/2014/main" id="{32275DD7-6726-E3C4-1F32-8333D41F3B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2d661168336_0_1320:notes">
            <a:extLst>
              <a:ext uri="{FF2B5EF4-FFF2-40B4-BE49-F238E27FC236}">
                <a16:creationId xmlns:a16="http://schemas.microsoft.com/office/drawing/2014/main" id="{A8946DE7-11BF-38A1-5660-EB06BBAC44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2d661168336_0_1320:notes">
            <a:extLst>
              <a:ext uri="{FF2B5EF4-FFF2-40B4-BE49-F238E27FC236}">
                <a16:creationId xmlns:a16="http://schemas.microsoft.com/office/drawing/2014/main" id="{D4B7E342-8992-FB2A-54EC-7FEF94A166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56193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>
          <a:extLst>
            <a:ext uri="{FF2B5EF4-FFF2-40B4-BE49-F238E27FC236}">
              <a16:creationId xmlns:a16="http://schemas.microsoft.com/office/drawing/2014/main" id="{63DC7CBD-1DDC-E31A-17DB-45A32BEDFD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2d661168336_0_1320:notes">
            <a:extLst>
              <a:ext uri="{FF2B5EF4-FFF2-40B4-BE49-F238E27FC236}">
                <a16:creationId xmlns:a16="http://schemas.microsoft.com/office/drawing/2014/main" id="{29EC0B04-B712-01A5-1DEF-81D541919A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2d661168336_0_1320:notes">
            <a:extLst>
              <a:ext uri="{FF2B5EF4-FFF2-40B4-BE49-F238E27FC236}">
                <a16:creationId xmlns:a16="http://schemas.microsoft.com/office/drawing/2014/main" id="{6DD480D0-3F52-B666-6205-7BC5FB4CF5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93760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>
          <a:extLst>
            <a:ext uri="{FF2B5EF4-FFF2-40B4-BE49-F238E27FC236}">
              <a16:creationId xmlns:a16="http://schemas.microsoft.com/office/drawing/2014/main" id="{7A6E902A-CC15-254D-1412-6ADB5A3D3A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2d661168336_0_1320:notes">
            <a:extLst>
              <a:ext uri="{FF2B5EF4-FFF2-40B4-BE49-F238E27FC236}">
                <a16:creationId xmlns:a16="http://schemas.microsoft.com/office/drawing/2014/main" id="{E33D15AC-D7B6-E3CB-7F3F-F65823DA9D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2d661168336_0_1320:notes">
            <a:extLst>
              <a:ext uri="{FF2B5EF4-FFF2-40B4-BE49-F238E27FC236}">
                <a16:creationId xmlns:a16="http://schemas.microsoft.com/office/drawing/2014/main" id="{7F69A2F5-90AF-D57F-8E13-E55D308773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91120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>
          <a:extLst>
            <a:ext uri="{FF2B5EF4-FFF2-40B4-BE49-F238E27FC236}">
              <a16:creationId xmlns:a16="http://schemas.microsoft.com/office/drawing/2014/main" id="{5C5D6FD7-3B38-D80E-5C45-1AB84F07D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2d661168336_0_1320:notes">
            <a:extLst>
              <a:ext uri="{FF2B5EF4-FFF2-40B4-BE49-F238E27FC236}">
                <a16:creationId xmlns:a16="http://schemas.microsoft.com/office/drawing/2014/main" id="{BD9E93F9-A22A-A676-17DB-67C3423D9A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2d661168336_0_1320:notes">
            <a:extLst>
              <a:ext uri="{FF2B5EF4-FFF2-40B4-BE49-F238E27FC236}">
                <a16:creationId xmlns:a16="http://schemas.microsoft.com/office/drawing/2014/main" id="{5C3E2824-AFEE-AFFF-0DB3-208BE26762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06666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>
          <a:extLst>
            <a:ext uri="{FF2B5EF4-FFF2-40B4-BE49-F238E27FC236}">
              <a16:creationId xmlns:a16="http://schemas.microsoft.com/office/drawing/2014/main" id="{BE86A774-D9FB-B538-DFE2-7930438026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2d661168336_0_1320:notes">
            <a:extLst>
              <a:ext uri="{FF2B5EF4-FFF2-40B4-BE49-F238E27FC236}">
                <a16:creationId xmlns:a16="http://schemas.microsoft.com/office/drawing/2014/main" id="{660D6F74-E6AB-CB08-DC5F-958B5D2773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2d661168336_0_1320:notes">
            <a:extLst>
              <a:ext uri="{FF2B5EF4-FFF2-40B4-BE49-F238E27FC236}">
                <a16:creationId xmlns:a16="http://schemas.microsoft.com/office/drawing/2014/main" id="{D9950EF2-51C8-BCBC-8E8A-09917F5EAD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729164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>
          <a:extLst>
            <a:ext uri="{FF2B5EF4-FFF2-40B4-BE49-F238E27FC236}">
              <a16:creationId xmlns:a16="http://schemas.microsoft.com/office/drawing/2014/main" id="{601194FC-3FC1-3F01-BF5D-BD06D249F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2d661168336_0_1320:notes">
            <a:extLst>
              <a:ext uri="{FF2B5EF4-FFF2-40B4-BE49-F238E27FC236}">
                <a16:creationId xmlns:a16="http://schemas.microsoft.com/office/drawing/2014/main" id="{5E7CA7DF-071A-0BEC-9BA6-B64CF322E1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2d661168336_0_1320:notes">
            <a:extLst>
              <a:ext uri="{FF2B5EF4-FFF2-40B4-BE49-F238E27FC236}">
                <a16:creationId xmlns:a16="http://schemas.microsoft.com/office/drawing/2014/main" id="{055CB987-F631-B6F2-4F41-8ABAE6A7FD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6616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d661168336_0_10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g2d661168336_0_10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0206" y="685800"/>
            <a:ext cx="609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>
          <a:extLst>
            <a:ext uri="{FF2B5EF4-FFF2-40B4-BE49-F238E27FC236}">
              <a16:creationId xmlns:a16="http://schemas.microsoft.com/office/drawing/2014/main" id="{93DA7478-C8A7-C74C-0AD7-414C1EE4F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2d661168336_0_1320:notes">
            <a:extLst>
              <a:ext uri="{FF2B5EF4-FFF2-40B4-BE49-F238E27FC236}">
                <a16:creationId xmlns:a16="http://schemas.microsoft.com/office/drawing/2014/main" id="{0400230E-6A04-2BFE-A0D1-F9A71520030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2d661168336_0_1320:notes">
            <a:extLst>
              <a:ext uri="{FF2B5EF4-FFF2-40B4-BE49-F238E27FC236}">
                <a16:creationId xmlns:a16="http://schemas.microsoft.com/office/drawing/2014/main" id="{8FC65C42-6C73-0A51-CA2A-4AC072EF24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382675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>
          <a:extLst>
            <a:ext uri="{FF2B5EF4-FFF2-40B4-BE49-F238E27FC236}">
              <a16:creationId xmlns:a16="http://schemas.microsoft.com/office/drawing/2014/main" id="{66F840F4-0756-FD1D-ABA3-3E3029380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2d661168336_0_1320:notes">
            <a:extLst>
              <a:ext uri="{FF2B5EF4-FFF2-40B4-BE49-F238E27FC236}">
                <a16:creationId xmlns:a16="http://schemas.microsoft.com/office/drawing/2014/main" id="{A5212C53-899C-FD5B-FCDF-F0D25A727E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2d661168336_0_1320:notes">
            <a:extLst>
              <a:ext uri="{FF2B5EF4-FFF2-40B4-BE49-F238E27FC236}">
                <a16:creationId xmlns:a16="http://schemas.microsoft.com/office/drawing/2014/main" id="{688DA769-AA64-2134-434C-D82F591A3E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507184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>
          <a:extLst>
            <a:ext uri="{FF2B5EF4-FFF2-40B4-BE49-F238E27FC236}">
              <a16:creationId xmlns:a16="http://schemas.microsoft.com/office/drawing/2014/main" id="{6FE901D5-8370-6571-6222-B33C4D534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2d661168336_0_1320:notes">
            <a:extLst>
              <a:ext uri="{FF2B5EF4-FFF2-40B4-BE49-F238E27FC236}">
                <a16:creationId xmlns:a16="http://schemas.microsoft.com/office/drawing/2014/main" id="{A67B9A66-F60D-93ED-4C6A-C23C0C2245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2d661168336_0_1320:notes">
            <a:extLst>
              <a:ext uri="{FF2B5EF4-FFF2-40B4-BE49-F238E27FC236}">
                <a16:creationId xmlns:a16="http://schemas.microsoft.com/office/drawing/2014/main" id="{810724CD-13E7-85E9-BBD7-79700941D3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443865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>
          <a:extLst>
            <a:ext uri="{FF2B5EF4-FFF2-40B4-BE49-F238E27FC236}">
              <a16:creationId xmlns:a16="http://schemas.microsoft.com/office/drawing/2014/main" id="{3FCA2C24-CB50-0C5A-6EE1-8A57374E42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2d661168336_0_1320:notes">
            <a:extLst>
              <a:ext uri="{FF2B5EF4-FFF2-40B4-BE49-F238E27FC236}">
                <a16:creationId xmlns:a16="http://schemas.microsoft.com/office/drawing/2014/main" id="{37EC209E-CB1D-5C01-D4C4-DE6AC4DAE5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2d661168336_0_1320:notes">
            <a:extLst>
              <a:ext uri="{FF2B5EF4-FFF2-40B4-BE49-F238E27FC236}">
                <a16:creationId xmlns:a16="http://schemas.microsoft.com/office/drawing/2014/main" id="{ACB4F919-8626-9221-2BDA-AC16A86843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072183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2d62e683fa8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9" name="Google Shape;759;g2d62e683fa8_0_1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g2d62e683fa8_0_1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45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d62e683fa8_0_10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g2d62e683fa8_0_10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d661168336_0_1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g2d661168336_0_1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0206" y="685800"/>
            <a:ext cx="609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d661168336_0_1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d661168336_0_1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d661168336_0_2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7" name="Google Shape;397;g2d661168336_0_2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https://pixabay.com/es/photos/negocio-hombre-empresario-1042706/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https://pixabay.com/es/photos/modelo-empresario-corporativo-2911332/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https://pixabay.com/es/photos/gente-mujer-llamada-tienda-caf%c3%a9-2588594/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https://pixabay.com/es/photos/hombre-de-negocios-hombre-retrato-805769/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https://pixabay.com/es/photos/mujer-trabajo-oficina-pizarron-4702060/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https://pixabay.com/es/photos/empresario-hombre-corredor-de-bolsa-481113/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https://www.pexels.com/es-es/foto/hombre-de-chaqueta-de-traje-negro-con-ordenador-portatil-plateado-3777564/</a:t>
            </a:r>
            <a:endParaRPr/>
          </a:p>
        </p:txBody>
      </p:sp>
      <p:sp>
        <p:nvSpPr>
          <p:cNvPr id="398" name="Google Shape;398;g2d661168336_0_238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9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d661168336_0_2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0" name="Google Shape;420;g2d661168336_0_2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https://unsplash.com/photos/woman-in-black-suit-jacket-QGr6H7pri-Q</a:t>
            </a:r>
            <a:endParaRPr/>
          </a:p>
        </p:txBody>
      </p:sp>
      <p:sp>
        <p:nvSpPr>
          <p:cNvPr id="421" name="Google Shape;421;g2d661168336_0_22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">
  <p:cSld name="Empt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66" name="Google Shape;66;p15"/>
          <p:cNvSpPr>
            <a:spLocks noGrp="1"/>
          </p:cNvSpPr>
          <p:nvPr>
            <p:ph type="pic" idx="2"/>
          </p:nvPr>
        </p:nvSpPr>
        <p:spPr>
          <a:xfrm>
            <a:off x="566205" y="573527"/>
            <a:ext cx="2106900" cy="259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Blank">
  <p:cSld name="4_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71" name="Google Shape;71;p16"/>
          <p:cNvSpPr>
            <a:spLocks noGrp="1"/>
          </p:cNvSpPr>
          <p:nvPr>
            <p:ph type="pic" idx="2"/>
          </p:nvPr>
        </p:nvSpPr>
        <p:spPr>
          <a:xfrm>
            <a:off x="0" y="0"/>
            <a:ext cx="2249100" cy="2145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Only">
  <p:cSld name="2_Title 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sldNum" idx="12"/>
          </p:nvPr>
        </p:nvSpPr>
        <p:spPr>
          <a:xfrm>
            <a:off x="6553201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87" name="Google Shape;87;p19"/>
          <p:cNvSpPr>
            <a:spLocks noGrp="1"/>
          </p:cNvSpPr>
          <p:nvPr>
            <p:ph type="pic" idx="2"/>
          </p:nvPr>
        </p:nvSpPr>
        <p:spPr>
          <a:xfrm>
            <a:off x="566205" y="573527"/>
            <a:ext cx="2106900" cy="259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lank">
  <p:cSld name="2_Blank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92" name="Google Shape;92;p20"/>
          <p:cNvSpPr>
            <a:spLocks noGrp="1"/>
          </p:cNvSpPr>
          <p:nvPr>
            <p:ph type="pic" idx="2"/>
          </p:nvPr>
        </p:nvSpPr>
        <p:spPr>
          <a:xfrm>
            <a:off x="566204" y="897564"/>
            <a:ext cx="2655300" cy="3348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Blank">
  <p:cSld name="3_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97" name="Google Shape;97;p21"/>
          <p:cNvSpPr>
            <a:spLocks noGrp="1"/>
          </p:cNvSpPr>
          <p:nvPr>
            <p:ph type="pic" idx="2"/>
          </p:nvPr>
        </p:nvSpPr>
        <p:spPr>
          <a:xfrm>
            <a:off x="-1" y="843560"/>
            <a:ext cx="3700800" cy="2170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Blank">
  <p:cSld name="4_Blank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102" name="Google Shape;102;p22"/>
          <p:cNvSpPr>
            <a:spLocks noGrp="1"/>
          </p:cNvSpPr>
          <p:nvPr>
            <p:ph type="pic" idx="2"/>
          </p:nvPr>
        </p:nvSpPr>
        <p:spPr>
          <a:xfrm>
            <a:off x="0" y="0"/>
            <a:ext cx="2249100" cy="2145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model2">
  <p:cSld name="slidemodel2">
    <p:bg>
      <p:bgPr>
        <a:gradFill>
          <a:gsLst>
            <a:gs pos="0">
              <a:srgbClr val="1181AE"/>
            </a:gs>
            <a:gs pos="5500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>
            <a:spLocks noGrp="1"/>
          </p:cNvSpPr>
          <p:nvPr>
            <p:ph type="title"/>
          </p:nvPr>
        </p:nvSpPr>
        <p:spPr>
          <a:xfrm>
            <a:off x="2414004" y="2152975"/>
            <a:ext cx="44493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  <a:defRPr sz="27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 type="title">
  <p:cSld name="TITL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>
            <a:spLocks noGrp="1"/>
          </p:cNvSpPr>
          <p:nvPr>
            <p:ph type="ctrTitle"/>
          </p:nvPr>
        </p:nvSpPr>
        <p:spPr>
          <a:xfrm>
            <a:off x="685800" y="2915338"/>
            <a:ext cx="77724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Calibri"/>
              <a:buNone/>
              <a:defRPr sz="3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4"/>
          <p:cNvSpPr txBox="1">
            <a:spLocks noGrp="1"/>
          </p:cNvSpPr>
          <p:nvPr>
            <p:ph type="subTitle" idx="1"/>
          </p:nvPr>
        </p:nvSpPr>
        <p:spPr>
          <a:xfrm>
            <a:off x="1371600" y="3299265"/>
            <a:ext cx="6400800" cy="5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2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 txBox="1">
            <a:spLocks noGrp="1"/>
          </p:cNvSpPr>
          <p:nvPr>
            <p:ph type="ctrTitle"/>
          </p:nvPr>
        </p:nvSpPr>
        <p:spPr>
          <a:xfrm>
            <a:off x="685800" y="1597820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5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lvl="0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2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6"/>
          <p:cNvSpPr txBox="1">
            <a:spLocks noGrp="1"/>
          </p:cNvSpPr>
          <p:nvPr>
            <p:ph type="body" idx="1"/>
          </p:nvPr>
        </p:nvSpPr>
        <p:spPr>
          <a:xfrm>
            <a:off x="457200" y="853819"/>
            <a:ext cx="8229600" cy="37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2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body" idx="1"/>
          </p:nvPr>
        </p:nvSpPr>
        <p:spPr>
          <a:xfrm>
            <a:off x="457200" y="853819"/>
            <a:ext cx="8229600" cy="37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40005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R="0"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hyperlink" Target="https://es.wikipedia.org/wiki/Red_neuronal_artificia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es.wikipedia.org/wiki/Google" TargetMode="External"/><Relationship Id="rId5" Type="http://schemas.openxmlformats.org/officeDocument/2006/relationships/hyperlink" Target="https://es.wikipedia.org/wiki/Aprendizaje_autom%C3%A1tico" TargetMode="External"/><Relationship Id="rId4" Type="http://schemas.openxmlformats.org/officeDocument/2006/relationships/hyperlink" Target="https://es.wikipedia.org/wiki/C%C3%B3digo_abierto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119525" cy="15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9"/>
          <p:cNvSpPr txBox="1"/>
          <p:nvPr/>
        </p:nvSpPr>
        <p:spPr>
          <a:xfrm>
            <a:off x="0" y="1924775"/>
            <a:ext cx="91440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Clasificación de galaxias de dataset Galaxy10 DECaLS   </a:t>
            </a:r>
            <a:endParaRPr sz="3000"/>
          </a:p>
        </p:txBody>
      </p:sp>
      <p:sp>
        <p:nvSpPr>
          <p:cNvPr id="141" name="Google Shape;141;p29"/>
          <p:cNvSpPr txBox="1"/>
          <p:nvPr/>
        </p:nvSpPr>
        <p:spPr>
          <a:xfrm>
            <a:off x="5956875" y="625650"/>
            <a:ext cx="2610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Carrera de Especialización en Inteligencia Artificial</a:t>
            </a:r>
            <a:endParaRPr dirty="0"/>
          </a:p>
        </p:txBody>
      </p:sp>
      <p:sp>
        <p:nvSpPr>
          <p:cNvPr id="142" name="Google Shape;142;p29"/>
          <p:cNvSpPr txBox="1"/>
          <p:nvPr/>
        </p:nvSpPr>
        <p:spPr>
          <a:xfrm>
            <a:off x="5956875" y="1174325"/>
            <a:ext cx="261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Trabajo final de VPC2</a:t>
            </a:r>
            <a:endParaRPr/>
          </a:p>
        </p:txBody>
      </p:sp>
      <p:cxnSp>
        <p:nvCxnSpPr>
          <p:cNvPr id="143" name="Google Shape;143;p29"/>
          <p:cNvCxnSpPr/>
          <p:nvPr/>
        </p:nvCxnSpPr>
        <p:spPr>
          <a:xfrm>
            <a:off x="6049275" y="1196925"/>
            <a:ext cx="2426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" name="Google Shape;144;p29"/>
          <p:cNvSpPr txBox="1"/>
          <p:nvPr/>
        </p:nvSpPr>
        <p:spPr>
          <a:xfrm>
            <a:off x="108525" y="4069600"/>
            <a:ext cx="42891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dirty="0">
                <a:solidFill>
                  <a:srgbClr val="262626"/>
                </a:solidFill>
              </a:rPr>
              <a:t>Autores:</a:t>
            </a:r>
            <a:r>
              <a:rPr lang="es" sz="1600" dirty="0">
                <a:solidFill>
                  <a:srgbClr val="262626"/>
                </a:solidFill>
              </a:rPr>
              <a:t> Kevin Cajachuán</a:t>
            </a:r>
            <a:endParaRPr sz="1600" dirty="0">
              <a:solidFill>
                <a:srgbClr val="26262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262626"/>
                </a:solidFill>
              </a:rPr>
              <a:t>	Daniel Herrera</a:t>
            </a:r>
            <a:endParaRPr sz="1600" dirty="0">
              <a:solidFill>
                <a:srgbClr val="26262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262626"/>
                </a:solidFill>
              </a:rPr>
              <a:t>	Augusto Doffo</a:t>
            </a:r>
            <a:endParaRPr sz="1600" dirty="0">
              <a:solidFill>
                <a:srgbClr val="26262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262626"/>
              </a:solidFill>
            </a:endParaRPr>
          </a:p>
        </p:txBody>
      </p:sp>
      <p:sp>
        <p:nvSpPr>
          <p:cNvPr id="145" name="Google Shape;145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1</a:t>
            </a:fld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422">
          <a:extLst>
            <a:ext uri="{FF2B5EF4-FFF2-40B4-BE49-F238E27FC236}">
              <a16:creationId xmlns:a16="http://schemas.microsoft.com/office/drawing/2014/main" id="{0542FBF9-0EC0-57EF-D044-3BA6AB9C53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8">
            <a:extLst>
              <a:ext uri="{FF2B5EF4-FFF2-40B4-BE49-F238E27FC236}">
                <a16:creationId xmlns:a16="http://schemas.microsoft.com/office/drawing/2014/main" id="{C8B857F4-5F98-87B2-81D8-5B59B2FB5429}"/>
              </a:ext>
            </a:extLst>
          </p:cNvPr>
          <p:cNvSpPr/>
          <p:nvPr/>
        </p:nvSpPr>
        <p:spPr>
          <a:xfrm>
            <a:off x="0" y="0"/>
            <a:ext cx="2410800" cy="5143500"/>
          </a:xfrm>
          <a:prstGeom prst="rect">
            <a:avLst/>
          </a:prstGeom>
          <a:gradFill>
            <a:gsLst>
              <a:gs pos="0">
                <a:srgbClr val="0F4861"/>
              </a:gs>
              <a:gs pos="10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424" name="Google Shape;424;p38">
            <a:extLst>
              <a:ext uri="{FF2B5EF4-FFF2-40B4-BE49-F238E27FC236}">
                <a16:creationId xmlns:a16="http://schemas.microsoft.com/office/drawing/2014/main" id="{CCEE7CDD-0137-BD5A-1959-948B6E43A425}"/>
              </a:ext>
            </a:extLst>
          </p:cNvPr>
          <p:cNvGrpSpPr/>
          <p:nvPr/>
        </p:nvGrpSpPr>
        <p:grpSpPr>
          <a:xfrm>
            <a:off x="0" y="0"/>
            <a:ext cx="2449035" cy="2249350"/>
            <a:chOff x="0" y="0"/>
            <a:chExt cx="3264509" cy="2999133"/>
          </a:xfrm>
        </p:grpSpPr>
        <p:sp>
          <p:nvSpPr>
            <p:cNvPr id="425" name="Google Shape;425;p38">
              <a:extLst>
                <a:ext uri="{FF2B5EF4-FFF2-40B4-BE49-F238E27FC236}">
                  <a16:creationId xmlns:a16="http://schemas.microsoft.com/office/drawing/2014/main" id="{22A92AB6-01DD-AE73-0953-610B0EDCAF7E}"/>
                </a:ext>
              </a:extLst>
            </p:cNvPr>
            <p:cNvSpPr/>
            <p:nvPr/>
          </p:nvSpPr>
          <p:spPr>
            <a:xfrm>
              <a:off x="0" y="0"/>
              <a:ext cx="3256202" cy="2999133"/>
            </a:xfrm>
            <a:custGeom>
              <a:avLst/>
              <a:gdLst/>
              <a:ahLst/>
              <a:cxnLst/>
              <a:rect l="l" t="t" r="r" b="b"/>
              <a:pathLst>
                <a:path w="2736304" h="2520280" extrusionOk="0">
                  <a:moveTo>
                    <a:pt x="0" y="0"/>
                  </a:moveTo>
                  <a:lnTo>
                    <a:pt x="2736304" y="0"/>
                  </a:lnTo>
                  <a:lnTo>
                    <a:pt x="0" y="25202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6" name="Google Shape;426;p38">
              <a:extLst>
                <a:ext uri="{FF2B5EF4-FFF2-40B4-BE49-F238E27FC236}">
                  <a16:creationId xmlns:a16="http://schemas.microsoft.com/office/drawing/2014/main" id="{A35DF624-19E9-46CB-E8F3-252E13921EBD}"/>
                </a:ext>
              </a:extLst>
            </p:cNvPr>
            <p:cNvSpPr/>
            <p:nvPr/>
          </p:nvSpPr>
          <p:spPr>
            <a:xfrm>
              <a:off x="112420" y="112192"/>
              <a:ext cx="2637264" cy="2429060"/>
            </a:xfrm>
            <a:custGeom>
              <a:avLst/>
              <a:gdLst/>
              <a:ahLst/>
              <a:cxnLst/>
              <a:rect l="l" t="t" r="r" b="b"/>
              <a:pathLst>
                <a:path w="3255882" h="2998839" extrusionOk="0">
                  <a:moveTo>
                    <a:pt x="2429972" y="0"/>
                  </a:moveTo>
                  <a:lnTo>
                    <a:pt x="3255882" y="0"/>
                  </a:lnTo>
                  <a:lnTo>
                    <a:pt x="0" y="2998839"/>
                  </a:lnTo>
                  <a:lnTo>
                    <a:pt x="0" y="2238132"/>
                  </a:lnTo>
                  <a:lnTo>
                    <a:pt x="2429972" y="0"/>
                  </a:lnTo>
                  <a:close/>
                </a:path>
              </a:pathLst>
            </a:custGeom>
            <a:solidFill>
              <a:srgbClr val="0A304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7" name="Google Shape;427;p38">
              <a:extLst>
                <a:ext uri="{FF2B5EF4-FFF2-40B4-BE49-F238E27FC236}">
                  <a16:creationId xmlns:a16="http://schemas.microsoft.com/office/drawing/2014/main" id="{F7D1D000-8AB7-D7DF-3AE0-01D477D53186}"/>
                </a:ext>
              </a:extLst>
            </p:cNvPr>
            <p:cNvSpPr/>
            <p:nvPr/>
          </p:nvSpPr>
          <p:spPr>
            <a:xfrm>
              <a:off x="0" y="0"/>
              <a:ext cx="3255882" cy="2998839"/>
            </a:xfrm>
            <a:custGeom>
              <a:avLst/>
              <a:gdLst/>
              <a:ahLst/>
              <a:cxnLst/>
              <a:rect l="l" t="t" r="r" b="b"/>
              <a:pathLst>
                <a:path w="3255882" h="2998839" extrusionOk="0">
                  <a:moveTo>
                    <a:pt x="2429972" y="0"/>
                  </a:moveTo>
                  <a:lnTo>
                    <a:pt x="3255882" y="0"/>
                  </a:lnTo>
                  <a:lnTo>
                    <a:pt x="0" y="2998839"/>
                  </a:lnTo>
                  <a:lnTo>
                    <a:pt x="0" y="2238132"/>
                  </a:lnTo>
                  <a:lnTo>
                    <a:pt x="24299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8" name="Google Shape;428;p38">
              <a:extLst>
                <a:ext uri="{FF2B5EF4-FFF2-40B4-BE49-F238E27FC236}">
                  <a16:creationId xmlns:a16="http://schemas.microsoft.com/office/drawing/2014/main" id="{C305D2E3-7283-5C98-8CE0-E4746244FA11}"/>
                </a:ext>
              </a:extLst>
            </p:cNvPr>
            <p:cNvSpPr/>
            <p:nvPr/>
          </p:nvSpPr>
          <p:spPr>
            <a:xfrm>
              <a:off x="1217448" y="0"/>
              <a:ext cx="2047061" cy="1124744"/>
            </a:xfrm>
            <a:custGeom>
              <a:avLst/>
              <a:gdLst/>
              <a:ahLst/>
              <a:cxnLst/>
              <a:rect l="l" t="t" r="r" b="b"/>
              <a:pathLst>
                <a:path w="2047061" h="1124744" extrusionOk="0">
                  <a:moveTo>
                    <a:pt x="1221151" y="0"/>
                  </a:moveTo>
                  <a:lnTo>
                    <a:pt x="2047061" y="0"/>
                  </a:lnTo>
                  <a:lnTo>
                    <a:pt x="825911" y="1124744"/>
                  </a:lnTo>
                  <a:lnTo>
                    <a:pt x="0" y="1124744"/>
                  </a:lnTo>
                  <a:lnTo>
                    <a:pt x="12211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429" name="Google Shape;429;p38">
            <a:extLst>
              <a:ext uri="{FF2B5EF4-FFF2-40B4-BE49-F238E27FC236}">
                <a16:creationId xmlns:a16="http://schemas.microsoft.com/office/drawing/2014/main" id="{6BEE6401-50A8-CF77-B723-EC3043AC4989}"/>
              </a:ext>
            </a:extLst>
          </p:cNvPr>
          <p:cNvSpPr txBox="1"/>
          <p:nvPr/>
        </p:nvSpPr>
        <p:spPr>
          <a:xfrm>
            <a:off x="162955" y="2209531"/>
            <a:ext cx="21231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Pytorch</a:t>
            </a:r>
            <a:endParaRPr sz="1100"/>
          </a:p>
        </p:txBody>
      </p:sp>
      <p:cxnSp>
        <p:nvCxnSpPr>
          <p:cNvPr id="430" name="Google Shape;430;p38">
            <a:extLst>
              <a:ext uri="{FF2B5EF4-FFF2-40B4-BE49-F238E27FC236}">
                <a16:creationId xmlns:a16="http://schemas.microsoft.com/office/drawing/2014/main" id="{F557B8A5-5D38-82CD-0364-B6F101433DF1}"/>
              </a:ext>
            </a:extLst>
          </p:cNvPr>
          <p:cNvCxnSpPr/>
          <p:nvPr/>
        </p:nvCxnSpPr>
        <p:spPr>
          <a:xfrm>
            <a:off x="193496" y="4802899"/>
            <a:ext cx="2106900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1" name="Google Shape;431;p38">
            <a:extLst>
              <a:ext uri="{FF2B5EF4-FFF2-40B4-BE49-F238E27FC236}">
                <a16:creationId xmlns:a16="http://schemas.microsoft.com/office/drawing/2014/main" id="{E741A03F-09EA-074A-EADA-B24F09A7E204}"/>
              </a:ext>
            </a:extLst>
          </p:cNvPr>
          <p:cNvSpPr txBox="1"/>
          <p:nvPr/>
        </p:nvSpPr>
        <p:spPr>
          <a:xfrm>
            <a:off x="74705" y="82650"/>
            <a:ext cx="2261400" cy="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Modelo 1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432" name="Google Shape;432;p38">
            <a:extLst>
              <a:ext uri="{FF2B5EF4-FFF2-40B4-BE49-F238E27FC236}">
                <a16:creationId xmlns:a16="http://schemas.microsoft.com/office/drawing/2014/main" id="{BC23931C-F332-5944-A723-B14152E7D1C8}"/>
              </a:ext>
            </a:extLst>
          </p:cNvPr>
          <p:cNvSpPr txBox="1"/>
          <p:nvPr/>
        </p:nvSpPr>
        <p:spPr>
          <a:xfrm>
            <a:off x="2677821" y="100800"/>
            <a:ext cx="5236500" cy="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 define una clase para una red neuronal convolucional con 4 capas convolucionales, cada una seguida de un max pooling. Luego del último bloque convolucional-pooling se realiza un flatten y se agregan 2 capas densas para la clasificación</a:t>
            </a:r>
            <a:endParaRPr sz="1100"/>
          </a:p>
        </p:txBody>
      </p:sp>
      <p:cxnSp>
        <p:nvCxnSpPr>
          <p:cNvPr id="433" name="Google Shape;433;p38">
            <a:extLst>
              <a:ext uri="{FF2B5EF4-FFF2-40B4-BE49-F238E27FC236}">
                <a16:creationId xmlns:a16="http://schemas.microsoft.com/office/drawing/2014/main" id="{695EFFF2-FF61-B44E-C138-51989652897F}"/>
              </a:ext>
            </a:extLst>
          </p:cNvPr>
          <p:cNvCxnSpPr/>
          <p:nvPr/>
        </p:nvCxnSpPr>
        <p:spPr>
          <a:xfrm flipH="1">
            <a:off x="8494947" y="1458180"/>
            <a:ext cx="103500" cy="348900"/>
          </a:xfrm>
          <a:prstGeom prst="straightConnector1">
            <a:avLst/>
          </a:prstGeom>
          <a:noFill/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4" name="Google Shape;434;p38">
            <a:extLst>
              <a:ext uri="{FF2B5EF4-FFF2-40B4-BE49-F238E27FC236}">
                <a16:creationId xmlns:a16="http://schemas.microsoft.com/office/drawing/2014/main" id="{1EEF18E2-0A6B-089D-3E47-C8B1EDEA5698}"/>
              </a:ext>
            </a:extLst>
          </p:cNvPr>
          <p:cNvSpPr/>
          <p:nvPr/>
        </p:nvSpPr>
        <p:spPr>
          <a:xfrm>
            <a:off x="2717250" y="1193600"/>
            <a:ext cx="6015300" cy="3737700"/>
          </a:xfrm>
          <a:prstGeom prst="roundRect">
            <a:avLst>
              <a:gd name="adj" fmla="val 11520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9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class ConvModel(torch.nn.Module):</a:t>
            </a:r>
            <a:endParaRPr sz="9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9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def __init__(self, output_units):</a:t>
            </a:r>
            <a:endParaRPr sz="9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9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super().__init__()</a:t>
            </a:r>
            <a:endParaRPr sz="9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9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self.conv1 = torch.nn.Conv2d(in_channels=3, out_channels=16, kernel_size=3, stride=1, padding='same')</a:t>
            </a:r>
            <a:endParaRPr sz="9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9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self.pool1 = torch.nn.MaxPool2d(kernel_size=2, stride=2)</a:t>
            </a:r>
            <a:endParaRPr sz="9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9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self.conv2 = torch.nn.Conv2d(in_channels=16, out_channels=32, kernel_size=3, stride=1, padding='same')</a:t>
            </a:r>
            <a:endParaRPr sz="9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9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self.pool2 = torch.nn.MaxPool2d(kernel_size=2, stride=2)</a:t>
            </a:r>
            <a:endParaRPr sz="9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9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self.conv3 = torch.nn.Conv2d(in_channels=32, out_channels=64, kernel_size=3, stride=1, padding='same')</a:t>
            </a:r>
            <a:endParaRPr sz="9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9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self.pool3 = torch.nn.MaxPool2d(kernel_size=2, stride=2)</a:t>
            </a:r>
            <a:endParaRPr sz="9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9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self.conv4 = torch.nn.Conv2d(in_channels=64, out_channels=128, kernel_size=3, stride=1, padding='same')</a:t>
            </a:r>
            <a:endParaRPr sz="9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9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self.pool4 = torch.nn.MaxPool2d(kernel_size=2, stride=2)</a:t>
            </a:r>
            <a:endParaRPr sz="9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9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self.fc1 = torch.nn.Linear(in_features=2048, out_features=512)</a:t>
            </a:r>
            <a:endParaRPr sz="9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9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self.fc2 = torch.nn.Linear(in_features=512, out_features=output_units)</a:t>
            </a:r>
            <a:endParaRPr sz="9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9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9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def forward(self, x):</a:t>
            </a:r>
            <a:endParaRPr sz="9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9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x = self.pool1(torch.relu(self.conv1(x)))</a:t>
            </a:r>
            <a:endParaRPr sz="9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9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x = self.pool2(torch.relu(self.conv2(x)))</a:t>
            </a:r>
            <a:endParaRPr sz="9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9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x = self.pool3(torch.relu(self.conv3(x)))</a:t>
            </a:r>
            <a:endParaRPr sz="9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9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x = self.pool4(torch.relu(self.conv4(x)))</a:t>
            </a:r>
            <a:endParaRPr sz="9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9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x = torch.flatten(x, 1)</a:t>
            </a:r>
            <a:endParaRPr sz="9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9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x = torch.relu(self.fc1(x))</a:t>
            </a:r>
            <a:endParaRPr sz="9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9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x = self.fc2(x)</a:t>
            </a:r>
            <a:endParaRPr sz="9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9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return x</a:t>
            </a:r>
            <a:endParaRPr sz="9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35" name="Google Shape;435;p38">
            <a:extLst>
              <a:ext uri="{FF2B5EF4-FFF2-40B4-BE49-F238E27FC236}">
                <a16:creationId xmlns:a16="http://schemas.microsoft.com/office/drawing/2014/main" id="{23E696B3-7443-A982-6172-656099311A98}"/>
              </a:ext>
            </a:extLst>
          </p:cNvPr>
          <p:cNvSpPr txBox="1"/>
          <p:nvPr/>
        </p:nvSpPr>
        <p:spPr>
          <a:xfrm>
            <a:off x="0" y="668375"/>
            <a:ext cx="2308500" cy="929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Quattrocento Sans"/>
              <a:buChar char="-"/>
            </a:pPr>
            <a:r>
              <a:rPr lang="es" sz="1100" b="1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sin balanceo de clases</a:t>
            </a:r>
          </a:p>
          <a:p>
            <a:pPr marL="457200" lvl="0" indent="-2984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Quattrocento Sans"/>
              <a:buChar char="-"/>
            </a:pPr>
            <a:r>
              <a:rPr lang="es" sz="1100" b="1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sin Data Augmentation</a:t>
            </a:r>
            <a:endParaRPr sz="1100" b="1" dirty="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2984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Quattrocento Sans"/>
              <a:buChar char="-"/>
            </a:pPr>
            <a:r>
              <a:rPr lang="es" sz="1100" b="1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tamaño de imagen: 64x64</a:t>
            </a:r>
            <a:endParaRPr sz="1100" b="1" dirty="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2984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Quattrocento Sans"/>
              <a:buChar char="-"/>
            </a:pPr>
            <a:r>
              <a:rPr lang="es" sz="1100" b="1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cantidad de imágenes: 5000</a:t>
            </a:r>
            <a:endParaRPr sz="1100" b="1" dirty="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36" name="Google Shape;436;p38">
            <a:extLst>
              <a:ext uri="{FF2B5EF4-FFF2-40B4-BE49-F238E27FC236}">
                <a16:creationId xmlns:a16="http://schemas.microsoft.com/office/drawing/2014/main" id="{AA2FBAC4-2CA2-6200-7CFB-8C664F60B256}"/>
              </a:ext>
            </a:extLst>
          </p:cNvPr>
          <p:cNvCxnSpPr/>
          <p:nvPr/>
        </p:nvCxnSpPr>
        <p:spPr>
          <a:xfrm>
            <a:off x="151946" y="2693724"/>
            <a:ext cx="2106900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7" name="Google Shape;437;p38">
            <a:extLst>
              <a:ext uri="{FF2B5EF4-FFF2-40B4-BE49-F238E27FC236}">
                <a16:creationId xmlns:a16="http://schemas.microsoft.com/office/drawing/2014/main" id="{2275FED1-8A03-EE67-635B-3119F411FDC7}"/>
              </a:ext>
            </a:extLst>
          </p:cNvPr>
          <p:cNvSpPr txBox="1"/>
          <p:nvPr/>
        </p:nvSpPr>
        <p:spPr>
          <a:xfrm>
            <a:off x="162947" y="2761525"/>
            <a:ext cx="2106900" cy="19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Total params: 1,151,658</a:t>
            </a:r>
            <a:endParaRPr sz="12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Trainable params: 1,151,658</a:t>
            </a:r>
            <a:endParaRPr sz="12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Non-trainable params: 0</a:t>
            </a:r>
            <a:endParaRPr sz="12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----------------------------</a:t>
            </a:r>
            <a:endParaRPr sz="12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Input size (MB): 0.05</a:t>
            </a:r>
            <a:endParaRPr sz="12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Forward/backward pass size (MB): 1.18</a:t>
            </a:r>
            <a:endParaRPr sz="12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Params size (MB): 4.39</a:t>
            </a:r>
            <a:endParaRPr sz="12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Estimated Total Size (MB): 5.62</a:t>
            </a:r>
            <a:endParaRPr sz="12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1979377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9"/>
          <p:cNvSpPr/>
          <p:nvPr/>
        </p:nvSpPr>
        <p:spPr>
          <a:xfrm>
            <a:off x="182703" y="121719"/>
            <a:ext cx="8698800" cy="263400"/>
          </a:xfrm>
          <a:prstGeom prst="roundRect">
            <a:avLst>
              <a:gd name="adj" fmla="val 1910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44" name="Google Shape;444;p39"/>
          <p:cNvSpPr txBox="1"/>
          <p:nvPr/>
        </p:nvSpPr>
        <p:spPr>
          <a:xfrm>
            <a:off x="329244" y="155839"/>
            <a:ext cx="4919400" cy="1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Red neuronal convolucional - Tamaño de imágen: 64x64</a:t>
            </a:r>
            <a:endParaRPr sz="1050" dirty="0"/>
          </a:p>
        </p:txBody>
      </p:sp>
      <p:sp>
        <p:nvSpPr>
          <p:cNvPr id="445" name="Google Shape;445;p39"/>
          <p:cNvSpPr/>
          <p:nvPr/>
        </p:nvSpPr>
        <p:spPr>
          <a:xfrm>
            <a:off x="182703" y="458780"/>
            <a:ext cx="8698800" cy="215309"/>
          </a:xfrm>
          <a:prstGeom prst="roundRect">
            <a:avLst>
              <a:gd name="adj" fmla="val 19102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46" name="Google Shape;446;p39"/>
          <p:cNvSpPr txBox="1"/>
          <p:nvPr/>
        </p:nvSpPr>
        <p:spPr>
          <a:xfrm>
            <a:off x="329244" y="478779"/>
            <a:ext cx="5661000" cy="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 sz="1200" b="1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</a:defRPr>
            </a:lvl1pPr>
          </a:lstStyle>
          <a:p>
            <a:r>
              <a:rPr lang="es" sz="1100" dirty="0">
                <a:sym typeface="Quattrocento Sans"/>
              </a:rPr>
              <a:t>Configuración N°1 - </a:t>
            </a:r>
            <a:r>
              <a:rPr lang="es-AR" sz="1100" dirty="0"/>
              <a:t>sin Data Augmentation</a:t>
            </a:r>
            <a:endParaRPr sz="1100" dirty="0"/>
          </a:p>
        </p:txBody>
      </p:sp>
      <p:sp>
        <p:nvSpPr>
          <p:cNvPr id="447" name="Google Shape;447;p39"/>
          <p:cNvSpPr txBox="1"/>
          <p:nvPr/>
        </p:nvSpPr>
        <p:spPr>
          <a:xfrm>
            <a:off x="274737" y="766307"/>
            <a:ext cx="8598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Learning rate</a:t>
            </a:r>
            <a:endParaRPr sz="1100"/>
          </a:p>
        </p:txBody>
      </p:sp>
      <p:sp>
        <p:nvSpPr>
          <p:cNvPr id="448" name="Google Shape;448;p39"/>
          <p:cNvSpPr txBox="1"/>
          <p:nvPr/>
        </p:nvSpPr>
        <p:spPr>
          <a:xfrm>
            <a:off x="1137824" y="753329"/>
            <a:ext cx="626506" cy="231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lr=0.001</a:t>
            </a:r>
            <a:endParaRPr sz="1100">
              <a:solidFill>
                <a:srgbClr val="26262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49" name="Google Shape;449;p39"/>
          <p:cNvSpPr txBox="1"/>
          <p:nvPr/>
        </p:nvSpPr>
        <p:spPr>
          <a:xfrm>
            <a:off x="2215371" y="760739"/>
            <a:ext cx="8598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 dirty="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Métrica</a:t>
            </a:r>
            <a:endParaRPr sz="1100" dirty="0"/>
          </a:p>
        </p:txBody>
      </p:sp>
      <p:sp>
        <p:nvSpPr>
          <p:cNvPr id="450" name="Google Shape;450;p39"/>
          <p:cNvSpPr txBox="1"/>
          <p:nvPr/>
        </p:nvSpPr>
        <p:spPr>
          <a:xfrm>
            <a:off x="2788944" y="750473"/>
            <a:ext cx="2672339" cy="273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dirty="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Accuracy(task='multiclass', num_classes=10)</a:t>
            </a:r>
            <a:endParaRPr sz="1100" dirty="0">
              <a:solidFill>
                <a:srgbClr val="26262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51" name="Google Shape;451;p39"/>
          <p:cNvSpPr txBox="1"/>
          <p:nvPr/>
        </p:nvSpPr>
        <p:spPr>
          <a:xfrm>
            <a:off x="5990244" y="760739"/>
            <a:ext cx="14178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 dirty="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Función de pérdida</a:t>
            </a:r>
            <a:endParaRPr sz="1100" dirty="0"/>
          </a:p>
        </p:txBody>
      </p:sp>
      <p:sp>
        <p:nvSpPr>
          <p:cNvPr id="452" name="Google Shape;452;p39"/>
          <p:cNvSpPr txBox="1"/>
          <p:nvPr/>
        </p:nvSpPr>
        <p:spPr>
          <a:xfrm>
            <a:off x="7177126" y="756001"/>
            <a:ext cx="1658100" cy="231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dirty="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CrossEntropyLoss</a:t>
            </a:r>
            <a:endParaRPr sz="1100" dirty="0">
              <a:solidFill>
                <a:srgbClr val="26262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53" name="Google Shape;453;p39"/>
          <p:cNvSpPr/>
          <p:nvPr/>
        </p:nvSpPr>
        <p:spPr>
          <a:xfrm>
            <a:off x="182703" y="1007710"/>
            <a:ext cx="8628000" cy="231558"/>
          </a:xfrm>
          <a:prstGeom prst="roundRect">
            <a:avLst>
              <a:gd name="adj" fmla="val 19102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Quattrocento Sans"/>
              <a:sym typeface="Quattrocento Sans"/>
            </a:endParaRPr>
          </a:p>
        </p:txBody>
      </p:sp>
      <p:sp>
        <p:nvSpPr>
          <p:cNvPr id="454" name="Google Shape;454;p39"/>
          <p:cNvSpPr txBox="1"/>
          <p:nvPr/>
        </p:nvSpPr>
        <p:spPr>
          <a:xfrm>
            <a:off x="329244" y="1028689"/>
            <a:ext cx="1542000" cy="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 dirty="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Resultados</a:t>
            </a:r>
            <a:endParaRPr sz="1050" dirty="0"/>
          </a:p>
        </p:txBody>
      </p:sp>
      <p:grpSp>
        <p:nvGrpSpPr>
          <p:cNvPr id="455" name="Google Shape;455;p39"/>
          <p:cNvGrpSpPr/>
          <p:nvPr/>
        </p:nvGrpSpPr>
        <p:grpSpPr>
          <a:xfrm rot="5400000" flipH="1">
            <a:off x="8092810" y="4092310"/>
            <a:ext cx="1095569" cy="1006809"/>
            <a:chOff x="0" y="0"/>
            <a:chExt cx="3264509" cy="2999133"/>
          </a:xfrm>
        </p:grpSpPr>
        <p:sp>
          <p:nvSpPr>
            <p:cNvPr id="456" name="Google Shape;456;p39"/>
            <p:cNvSpPr/>
            <p:nvPr/>
          </p:nvSpPr>
          <p:spPr>
            <a:xfrm>
              <a:off x="0" y="0"/>
              <a:ext cx="3256202" cy="2999133"/>
            </a:xfrm>
            <a:custGeom>
              <a:avLst/>
              <a:gdLst/>
              <a:ahLst/>
              <a:cxnLst/>
              <a:rect l="l" t="t" r="r" b="b"/>
              <a:pathLst>
                <a:path w="2736304" h="2520280" extrusionOk="0">
                  <a:moveTo>
                    <a:pt x="0" y="0"/>
                  </a:moveTo>
                  <a:lnTo>
                    <a:pt x="2736304" y="0"/>
                  </a:lnTo>
                  <a:lnTo>
                    <a:pt x="0" y="25202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7" name="Google Shape;457;p39"/>
            <p:cNvSpPr/>
            <p:nvPr/>
          </p:nvSpPr>
          <p:spPr>
            <a:xfrm>
              <a:off x="112420" y="112192"/>
              <a:ext cx="2637264" cy="2429060"/>
            </a:xfrm>
            <a:custGeom>
              <a:avLst/>
              <a:gdLst/>
              <a:ahLst/>
              <a:cxnLst/>
              <a:rect l="l" t="t" r="r" b="b"/>
              <a:pathLst>
                <a:path w="3255882" h="2998839" extrusionOk="0">
                  <a:moveTo>
                    <a:pt x="2429972" y="0"/>
                  </a:moveTo>
                  <a:lnTo>
                    <a:pt x="3255882" y="0"/>
                  </a:lnTo>
                  <a:lnTo>
                    <a:pt x="0" y="2998839"/>
                  </a:lnTo>
                  <a:lnTo>
                    <a:pt x="0" y="2238132"/>
                  </a:lnTo>
                  <a:lnTo>
                    <a:pt x="24299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8" name="Google Shape;458;p39"/>
            <p:cNvSpPr/>
            <p:nvPr/>
          </p:nvSpPr>
          <p:spPr>
            <a:xfrm>
              <a:off x="0" y="0"/>
              <a:ext cx="3255882" cy="2998839"/>
            </a:xfrm>
            <a:custGeom>
              <a:avLst/>
              <a:gdLst/>
              <a:ahLst/>
              <a:cxnLst/>
              <a:rect l="l" t="t" r="r" b="b"/>
              <a:pathLst>
                <a:path w="3255882" h="2998839" extrusionOk="0">
                  <a:moveTo>
                    <a:pt x="2429972" y="0"/>
                  </a:moveTo>
                  <a:lnTo>
                    <a:pt x="3255882" y="0"/>
                  </a:lnTo>
                  <a:lnTo>
                    <a:pt x="0" y="2998839"/>
                  </a:lnTo>
                  <a:lnTo>
                    <a:pt x="0" y="2238132"/>
                  </a:lnTo>
                  <a:lnTo>
                    <a:pt x="2429972" y="0"/>
                  </a:lnTo>
                  <a:close/>
                </a:path>
              </a:pathLst>
            </a:custGeom>
            <a:solidFill>
              <a:srgbClr val="0F486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9" name="Google Shape;459;p39"/>
            <p:cNvSpPr/>
            <p:nvPr/>
          </p:nvSpPr>
          <p:spPr>
            <a:xfrm>
              <a:off x="1217448" y="0"/>
              <a:ext cx="2047061" cy="1124744"/>
            </a:xfrm>
            <a:custGeom>
              <a:avLst/>
              <a:gdLst/>
              <a:ahLst/>
              <a:cxnLst/>
              <a:rect l="l" t="t" r="r" b="b"/>
              <a:pathLst>
                <a:path w="2047061" h="1124744" extrusionOk="0">
                  <a:moveTo>
                    <a:pt x="1221151" y="0"/>
                  </a:moveTo>
                  <a:lnTo>
                    <a:pt x="2047061" y="0"/>
                  </a:lnTo>
                  <a:lnTo>
                    <a:pt x="825911" y="1124744"/>
                  </a:lnTo>
                  <a:lnTo>
                    <a:pt x="0" y="1124744"/>
                  </a:lnTo>
                  <a:lnTo>
                    <a:pt x="1221151" y="0"/>
                  </a:lnTo>
                  <a:close/>
                </a:path>
              </a:pathLst>
            </a:custGeom>
            <a:solidFill>
              <a:srgbClr val="0F486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2CE18856-7249-20F3-8824-F30D0518E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00" y="3455155"/>
            <a:ext cx="5201513" cy="153250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9D2838B-ED88-5604-3B5E-D77160024B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6613" y="1281264"/>
            <a:ext cx="3144200" cy="212318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451D060-D60F-A759-CE03-4A5EA90ADA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4198" y="1259419"/>
            <a:ext cx="3066377" cy="258133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6A4F6DD6-FE18-258B-797D-7FE7D42B6D6B}"/>
              </a:ext>
            </a:extLst>
          </p:cNvPr>
          <p:cNvSpPr txBox="1"/>
          <p:nvPr/>
        </p:nvSpPr>
        <p:spPr>
          <a:xfrm>
            <a:off x="182702" y="1458025"/>
            <a:ext cx="2012315" cy="1869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050" dirty="0">
                <a:solidFill>
                  <a:srgbClr val="1F1F1F"/>
                </a:solidFill>
                <a:latin typeface="Roboto" panose="02000000000000000000" pitchFamily="2" charset="0"/>
              </a:rPr>
              <a:t>A</a:t>
            </a:r>
            <a:r>
              <a:rPr lang="es-AR" sz="105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lto rendimiento</a:t>
            </a:r>
            <a:r>
              <a:rPr lang="es-AR" sz="1050" dirty="0">
                <a:solidFill>
                  <a:srgbClr val="1F1F1F"/>
                </a:solidFill>
                <a:latin typeface="Roboto" panose="02000000000000000000" pitchFamily="2" charset="0"/>
              </a:rPr>
              <a:t>, pero posiblemente </a:t>
            </a:r>
            <a:r>
              <a:rPr lang="es-AR" sz="1050" dirty="0" err="1">
                <a:solidFill>
                  <a:srgbClr val="1F1F1F"/>
                </a:solidFill>
                <a:latin typeface="Roboto" panose="02000000000000000000" pitchFamily="2" charset="0"/>
              </a:rPr>
              <a:t>sobreajustado</a:t>
            </a:r>
            <a:r>
              <a:rPr lang="es-AR" sz="1050" dirty="0">
                <a:solidFill>
                  <a:srgbClr val="1F1F1F"/>
                </a:solidFill>
                <a:latin typeface="Roboto" panose="02000000000000000000" pitchFamily="2" charset="0"/>
              </a:rPr>
              <a:t>.</a:t>
            </a:r>
          </a:p>
          <a:p>
            <a:endParaRPr lang="es-AR" sz="1050" dirty="0">
              <a:solidFill>
                <a:srgbClr val="1F1F1F"/>
              </a:solidFill>
              <a:latin typeface="Roboto" panose="02000000000000000000" pitchFamily="2" charset="0"/>
            </a:endParaRPr>
          </a:p>
          <a:p>
            <a:r>
              <a:rPr lang="es-MX" sz="1050" dirty="0">
                <a:solidFill>
                  <a:srgbClr val="1F1F1F"/>
                </a:solidFill>
                <a:latin typeface="Roboto" panose="02000000000000000000" pitchFamily="2" charset="0"/>
              </a:rPr>
              <a:t>Al ser sin Data Augmentation, las imágenes podrían no ser lo suficientemente diversas.</a:t>
            </a:r>
          </a:p>
          <a:p>
            <a:endParaRPr lang="es-MX" sz="1050" dirty="0">
              <a:solidFill>
                <a:srgbClr val="1F1F1F"/>
              </a:solidFill>
              <a:latin typeface="Roboto" panose="02000000000000000000" pitchFamily="2" charset="0"/>
            </a:endParaRPr>
          </a:p>
          <a:p>
            <a:r>
              <a:rPr lang="es-MX" sz="1050" dirty="0">
                <a:solidFill>
                  <a:srgbClr val="1F1F1F"/>
                </a:solidFill>
                <a:latin typeface="Roboto" panose="02000000000000000000" pitchFamily="2" charset="0"/>
              </a:rPr>
              <a:t>Al haber reducido las imágenes a 64x64 se pueden estar perdiendo detalles importantes.</a:t>
            </a:r>
            <a:endParaRPr lang="es-AR" sz="1050" dirty="0">
              <a:solidFill>
                <a:srgbClr val="1F1F1F"/>
              </a:solidFill>
              <a:latin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442">
          <a:extLst>
            <a:ext uri="{FF2B5EF4-FFF2-40B4-BE49-F238E27FC236}">
              <a16:creationId xmlns:a16="http://schemas.microsoft.com/office/drawing/2014/main" id="{11C46A37-E8A3-1A97-BC95-DC27F0781E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9">
            <a:extLst>
              <a:ext uri="{FF2B5EF4-FFF2-40B4-BE49-F238E27FC236}">
                <a16:creationId xmlns:a16="http://schemas.microsoft.com/office/drawing/2014/main" id="{6B9C3381-F4B6-1D60-0EEF-4657834B62CE}"/>
              </a:ext>
            </a:extLst>
          </p:cNvPr>
          <p:cNvSpPr/>
          <p:nvPr/>
        </p:nvSpPr>
        <p:spPr>
          <a:xfrm>
            <a:off x="182703" y="121719"/>
            <a:ext cx="8698800" cy="263400"/>
          </a:xfrm>
          <a:prstGeom prst="roundRect">
            <a:avLst>
              <a:gd name="adj" fmla="val 1910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44" name="Google Shape;444;p39">
            <a:extLst>
              <a:ext uri="{FF2B5EF4-FFF2-40B4-BE49-F238E27FC236}">
                <a16:creationId xmlns:a16="http://schemas.microsoft.com/office/drawing/2014/main" id="{40A95FE7-80C9-323B-B500-2F6AFFC3ABF3}"/>
              </a:ext>
            </a:extLst>
          </p:cNvPr>
          <p:cNvSpPr txBox="1"/>
          <p:nvPr/>
        </p:nvSpPr>
        <p:spPr>
          <a:xfrm>
            <a:off x="329244" y="155839"/>
            <a:ext cx="4919400" cy="1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Red neuronal convolucional - Tamaño de imágen: 64x64</a:t>
            </a:r>
            <a:endParaRPr sz="1050" dirty="0"/>
          </a:p>
        </p:txBody>
      </p:sp>
      <p:sp>
        <p:nvSpPr>
          <p:cNvPr id="445" name="Google Shape;445;p39">
            <a:extLst>
              <a:ext uri="{FF2B5EF4-FFF2-40B4-BE49-F238E27FC236}">
                <a16:creationId xmlns:a16="http://schemas.microsoft.com/office/drawing/2014/main" id="{4F67098E-3C4D-8488-3191-ACA66EAE9296}"/>
              </a:ext>
            </a:extLst>
          </p:cNvPr>
          <p:cNvSpPr/>
          <p:nvPr/>
        </p:nvSpPr>
        <p:spPr>
          <a:xfrm>
            <a:off x="182703" y="458780"/>
            <a:ext cx="8698800" cy="215309"/>
          </a:xfrm>
          <a:prstGeom prst="roundRect">
            <a:avLst>
              <a:gd name="adj" fmla="val 19102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46" name="Google Shape;446;p39">
            <a:extLst>
              <a:ext uri="{FF2B5EF4-FFF2-40B4-BE49-F238E27FC236}">
                <a16:creationId xmlns:a16="http://schemas.microsoft.com/office/drawing/2014/main" id="{C92BC510-8287-E1A1-D1CD-6C2A30D2E718}"/>
              </a:ext>
            </a:extLst>
          </p:cNvPr>
          <p:cNvSpPr txBox="1"/>
          <p:nvPr/>
        </p:nvSpPr>
        <p:spPr>
          <a:xfrm>
            <a:off x="329244" y="478779"/>
            <a:ext cx="5661000" cy="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 sz="1200" b="1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</a:defRPr>
            </a:lvl1pPr>
          </a:lstStyle>
          <a:p>
            <a:r>
              <a:rPr lang="es" sz="1100" dirty="0">
                <a:sym typeface="Quattrocento Sans"/>
              </a:rPr>
              <a:t>Configuración N°2 - </a:t>
            </a:r>
            <a:r>
              <a:rPr lang="es-AR" sz="1100" dirty="0"/>
              <a:t>con Data Augmentation (inversión y escala de grises)</a:t>
            </a:r>
            <a:endParaRPr sz="1100" dirty="0"/>
          </a:p>
        </p:txBody>
      </p:sp>
      <p:sp>
        <p:nvSpPr>
          <p:cNvPr id="447" name="Google Shape;447;p39">
            <a:extLst>
              <a:ext uri="{FF2B5EF4-FFF2-40B4-BE49-F238E27FC236}">
                <a16:creationId xmlns:a16="http://schemas.microsoft.com/office/drawing/2014/main" id="{108D3F7F-30EA-F66E-7BFA-230E0F55C26E}"/>
              </a:ext>
            </a:extLst>
          </p:cNvPr>
          <p:cNvSpPr txBox="1"/>
          <p:nvPr/>
        </p:nvSpPr>
        <p:spPr>
          <a:xfrm>
            <a:off x="274737" y="733417"/>
            <a:ext cx="8598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Learning rate</a:t>
            </a:r>
            <a:endParaRPr sz="1100"/>
          </a:p>
        </p:txBody>
      </p:sp>
      <p:sp>
        <p:nvSpPr>
          <p:cNvPr id="448" name="Google Shape;448;p39">
            <a:extLst>
              <a:ext uri="{FF2B5EF4-FFF2-40B4-BE49-F238E27FC236}">
                <a16:creationId xmlns:a16="http://schemas.microsoft.com/office/drawing/2014/main" id="{F6A5FE42-C95F-4159-5EC0-6F8564CA3BEB}"/>
              </a:ext>
            </a:extLst>
          </p:cNvPr>
          <p:cNvSpPr txBox="1"/>
          <p:nvPr/>
        </p:nvSpPr>
        <p:spPr>
          <a:xfrm>
            <a:off x="1137824" y="720439"/>
            <a:ext cx="626506" cy="231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lr=0.001</a:t>
            </a:r>
            <a:endParaRPr sz="1100">
              <a:solidFill>
                <a:srgbClr val="26262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49" name="Google Shape;449;p39">
            <a:extLst>
              <a:ext uri="{FF2B5EF4-FFF2-40B4-BE49-F238E27FC236}">
                <a16:creationId xmlns:a16="http://schemas.microsoft.com/office/drawing/2014/main" id="{78CF65CB-0A1F-EDFE-831C-5D3216A3635D}"/>
              </a:ext>
            </a:extLst>
          </p:cNvPr>
          <p:cNvSpPr txBox="1"/>
          <p:nvPr/>
        </p:nvSpPr>
        <p:spPr>
          <a:xfrm>
            <a:off x="2215371" y="727849"/>
            <a:ext cx="8598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 dirty="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Métrica</a:t>
            </a:r>
            <a:endParaRPr sz="1100" dirty="0"/>
          </a:p>
        </p:txBody>
      </p:sp>
      <p:sp>
        <p:nvSpPr>
          <p:cNvPr id="450" name="Google Shape;450;p39">
            <a:extLst>
              <a:ext uri="{FF2B5EF4-FFF2-40B4-BE49-F238E27FC236}">
                <a16:creationId xmlns:a16="http://schemas.microsoft.com/office/drawing/2014/main" id="{593003A7-650C-B3FA-E948-2ED3F395E56E}"/>
              </a:ext>
            </a:extLst>
          </p:cNvPr>
          <p:cNvSpPr txBox="1"/>
          <p:nvPr/>
        </p:nvSpPr>
        <p:spPr>
          <a:xfrm>
            <a:off x="2788944" y="717583"/>
            <a:ext cx="2672339" cy="273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dirty="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Accuracy(task='multiclass', num_classes=10)</a:t>
            </a:r>
            <a:endParaRPr sz="1100" dirty="0">
              <a:solidFill>
                <a:srgbClr val="26262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51" name="Google Shape;451;p39">
            <a:extLst>
              <a:ext uri="{FF2B5EF4-FFF2-40B4-BE49-F238E27FC236}">
                <a16:creationId xmlns:a16="http://schemas.microsoft.com/office/drawing/2014/main" id="{E56DC401-0200-C9D9-EEB3-DC7F923A5CF6}"/>
              </a:ext>
            </a:extLst>
          </p:cNvPr>
          <p:cNvSpPr txBox="1"/>
          <p:nvPr/>
        </p:nvSpPr>
        <p:spPr>
          <a:xfrm>
            <a:off x="5990244" y="727849"/>
            <a:ext cx="14178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 dirty="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Función de pérdida</a:t>
            </a:r>
            <a:endParaRPr sz="1100" dirty="0"/>
          </a:p>
        </p:txBody>
      </p:sp>
      <p:sp>
        <p:nvSpPr>
          <p:cNvPr id="452" name="Google Shape;452;p39">
            <a:extLst>
              <a:ext uri="{FF2B5EF4-FFF2-40B4-BE49-F238E27FC236}">
                <a16:creationId xmlns:a16="http://schemas.microsoft.com/office/drawing/2014/main" id="{110B8E54-B28B-7E8B-6F19-3045394717D0}"/>
              </a:ext>
            </a:extLst>
          </p:cNvPr>
          <p:cNvSpPr txBox="1"/>
          <p:nvPr/>
        </p:nvSpPr>
        <p:spPr>
          <a:xfrm>
            <a:off x="7177126" y="723111"/>
            <a:ext cx="1658100" cy="231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dirty="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CrossEntropyLoss</a:t>
            </a:r>
            <a:endParaRPr sz="1100" dirty="0">
              <a:solidFill>
                <a:srgbClr val="26262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53" name="Google Shape;453;p39">
            <a:extLst>
              <a:ext uri="{FF2B5EF4-FFF2-40B4-BE49-F238E27FC236}">
                <a16:creationId xmlns:a16="http://schemas.microsoft.com/office/drawing/2014/main" id="{888B8528-D208-59F7-F34B-B05D5CD5A579}"/>
              </a:ext>
            </a:extLst>
          </p:cNvPr>
          <p:cNvSpPr/>
          <p:nvPr/>
        </p:nvSpPr>
        <p:spPr>
          <a:xfrm>
            <a:off x="182703" y="1151374"/>
            <a:ext cx="8628000" cy="231558"/>
          </a:xfrm>
          <a:prstGeom prst="roundRect">
            <a:avLst>
              <a:gd name="adj" fmla="val 19102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Quattrocento Sans"/>
              <a:sym typeface="Quattrocento Sans"/>
            </a:endParaRPr>
          </a:p>
        </p:txBody>
      </p:sp>
      <p:sp>
        <p:nvSpPr>
          <p:cNvPr id="454" name="Google Shape;454;p39">
            <a:extLst>
              <a:ext uri="{FF2B5EF4-FFF2-40B4-BE49-F238E27FC236}">
                <a16:creationId xmlns:a16="http://schemas.microsoft.com/office/drawing/2014/main" id="{6442FD98-E9FB-232C-982D-CF9739C8CFBE}"/>
              </a:ext>
            </a:extLst>
          </p:cNvPr>
          <p:cNvSpPr txBox="1"/>
          <p:nvPr/>
        </p:nvSpPr>
        <p:spPr>
          <a:xfrm>
            <a:off x="288240" y="1190631"/>
            <a:ext cx="1542000" cy="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 dirty="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Resultados</a:t>
            </a:r>
            <a:endParaRPr sz="1050" dirty="0"/>
          </a:p>
        </p:txBody>
      </p:sp>
      <p:grpSp>
        <p:nvGrpSpPr>
          <p:cNvPr id="455" name="Google Shape;455;p39">
            <a:extLst>
              <a:ext uri="{FF2B5EF4-FFF2-40B4-BE49-F238E27FC236}">
                <a16:creationId xmlns:a16="http://schemas.microsoft.com/office/drawing/2014/main" id="{B22064FA-92B4-373B-E63C-443385CBE851}"/>
              </a:ext>
            </a:extLst>
          </p:cNvPr>
          <p:cNvGrpSpPr/>
          <p:nvPr/>
        </p:nvGrpSpPr>
        <p:grpSpPr>
          <a:xfrm rot="5400000" flipH="1">
            <a:off x="8092810" y="4092310"/>
            <a:ext cx="1095569" cy="1006809"/>
            <a:chOff x="0" y="0"/>
            <a:chExt cx="3264509" cy="2999133"/>
          </a:xfrm>
        </p:grpSpPr>
        <p:sp>
          <p:nvSpPr>
            <p:cNvPr id="456" name="Google Shape;456;p39">
              <a:extLst>
                <a:ext uri="{FF2B5EF4-FFF2-40B4-BE49-F238E27FC236}">
                  <a16:creationId xmlns:a16="http://schemas.microsoft.com/office/drawing/2014/main" id="{FFF2AD66-C0DC-CD80-BF4A-B665ADA4A334}"/>
                </a:ext>
              </a:extLst>
            </p:cNvPr>
            <p:cNvSpPr/>
            <p:nvPr/>
          </p:nvSpPr>
          <p:spPr>
            <a:xfrm>
              <a:off x="0" y="0"/>
              <a:ext cx="3256202" cy="2999133"/>
            </a:xfrm>
            <a:custGeom>
              <a:avLst/>
              <a:gdLst/>
              <a:ahLst/>
              <a:cxnLst/>
              <a:rect l="l" t="t" r="r" b="b"/>
              <a:pathLst>
                <a:path w="2736304" h="2520280" extrusionOk="0">
                  <a:moveTo>
                    <a:pt x="0" y="0"/>
                  </a:moveTo>
                  <a:lnTo>
                    <a:pt x="2736304" y="0"/>
                  </a:lnTo>
                  <a:lnTo>
                    <a:pt x="0" y="25202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7" name="Google Shape;457;p39">
              <a:extLst>
                <a:ext uri="{FF2B5EF4-FFF2-40B4-BE49-F238E27FC236}">
                  <a16:creationId xmlns:a16="http://schemas.microsoft.com/office/drawing/2014/main" id="{5DA387C5-2293-DB91-7939-FE956D240FFE}"/>
                </a:ext>
              </a:extLst>
            </p:cNvPr>
            <p:cNvSpPr/>
            <p:nvPr/>
          </p:nvSpPr>
          <p:spPr>
            <a:xfrm>
              <a:off x="112420" y="112192"/>
              <a:ext cx="2637264" cy="2429060"/>
            </a:xfrm>
            <a:custGeom>
              <a:avLst/>
              <a:gdLst/>
              <a:ahLst/>
              <a:cxnLst/>
              <a:rect l="l" t="t" r="r" b="b"/>
              <a:pathLst>
                <a:path w="3255882" h="2998839" extrusionOk="0">
                  <a:moveTo>
                    <a:pt x="2429972" y="0"/>
                  </a:moveTo>
                  <a:lnTo>
                    <a:pt x="3255882" y="0"/>
                  </a:lnTo>
                  <a:lnTo>
                    <a:pt x="0" y="2998839"/>
                  </a:lnTo>
                  <a:lnTo>
                    <a:pt x="0" y="2238132"/>
                  </a:lnTo>
                  <a:lnTo>
                    <a:pt x="24299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8" name="Google Shape;458;p39">
              <a:extLst>
                <a:ext uri="{FF2B5EF4-FFF2-40B4-BE49-F238E27FC236}">
                  <a16:creationId xmlns:a16="http://schemas.microsoft.com/office/drawing/2014/main" id="{A0CF97D5-6B2E-E50E-57BF-85E5FD161B46}"/>
                </a:ext>
              </a:extLst>
            </p:cNvPr>
            <p:cNvSpPr/>
            <p:nvPr/>
          </p:nvSpPr>
          <p:spPr>
            <a:xfrm>
              <a:off x="0" y="0"/>
              <a:ext cx="3255882" cy="2998839"/>
            </a:xfrm>
            <a:custGeom>
              <a:avLst/>
              <a:gdLst/>
              <a:ahLst/>
              <a:cxnLst/>
              <a:rect l="l" t="t" r="r" b="b"/>
              <a:pathLst>
                <a:path w="3255882" h="2998839" extrusionOk="0">
                  <a:moveTo>
                    <a:pt x="2429972" y="0"/>
                  </a:moveTo>
                  <a:lnTo>
                    <a:pt x="3255882" y="0"/>
                  </a:lnTo>
                  <a:lnTo>
                    <a:pt x="0" y="2998839"/>
                  </a:lnTo>
                  <a:lnTo>
                    <a:pt x="0" y="2238132"/>
                  </a:lnTo>
                  <a:lnTo>
                    <a:pt x="2429972" y="0"/>
                  </a:lnTo>
                  <a:close/>
                </a:path>
              </a:pathLst>
            </a:custGeom>
            <a:solidFill>
              <a:srgbClr val="0F486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9" name="Google Shape;459;p39">
              <a:extLst>
                <a:ext uri="{FF2B5EF4-FFF2-40B4-BE49-F238E27FC236}">
                  <a16:creationId xmlns:a16="http://schemas.microsoft.com/office/drawing/2014/main" id="{B630B059-F071-8666-28B6-07EEBF561E8F}"/>
                </a:ext>
              </a:extLst>
            </p:cNvPr>
            <p:cNvSpPr/>
            <p:nvPr/>
          </p:nvSpPr>
          <p:spPr>
            <a:xfrm>
              <a:off x="1217448" y="0"/>
              <a:ext cx="2047061" cy="1124744"/>
            </a:xfrm>
            <a:custGeom>
              <a:avLst/>
              <a:gdLst/>
              <a:ahLst/>
              <a:cxnLst/>
              <a:rect l="l" t="t" r="r" b="b"/>
              <a:pathLst>
                <a:path w="2047061" h="1124744" extrusionOk="0">
                  <a:moveTo>
                    <a:pt x="1221151" y="0"/>
                  </a:moveTo>
                  <a:lnTo>
                    <a:pt x="2047061" y="0"/>
                  </a:lnTo>
                  <a:lnTo>
                    <a:pt x="825911" y="1124744"/>
                  </a:lnTo>
                  <a:lnTo>
                    <a:pt x="0" y="1124744"/>
                  </a:lnTo>
                  <a:lnTo>
                    <a:pt x="1221151" y="0"/>
                  </a:lnTo>
                  <a:close/>
                </a:path>
              </a:pathLst>
            </a:custGeom>
            <a:solidFill>
              <a:srgbClr val="0F486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2" name="Google Shape;483;p40">
            <a:extLst>
              <a:ext uri="{FF2B5EF4-FFF2-40B4-BE49-F238E27FC236}">
                <a16:creationId xmlns:a16="http://schemas.microsoft.com/office/drawing/2014/main" id="{5BAF0763-D715-98B1-8539-1FB1257BF674}"/>
              </a:ext>
            </a:extLst>
          </p:cNvPr>
          <p:cNvSpPr txBox="1"/>
          <p:nvPr/>
        </p:nvSpPr>
        <p:spPr>
          <a:xfrm>
            <a:off x="274737" y="928074"/>
            <a:ext cx="14685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 dirty="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Transformaciones</a:t>
            </a:r>
            <a:endParaRPr sz="1100" dirty="0"/>
          </a:p>
        </p:txBody>
      </p:sp>
      <p:sp>
        <p:nvSpPr>
          <p:cNvPr id="4" name="Google Shape;484;p40">
            <a:extLst>
              <a:ext uri="{FF2B5EF4-FFF2-40B4-BE49-F238E27FC236}">
                <a16:creationId xmlns:a16="http://schemas.microsoft.com/office/drawing/2014/main" id="{D86B1AB9-AD92-325C-702D-D54270ED903D}"/>
              </a:ext>
            </a:extLst>
          </p:cNvPr>
          <p:cNvSpPr txBox="1"/>
          <p:nvPr/>
        </p:nvSpPr>
        <p:spPr>
          <a:xfrm>
            <a:off x="1451077" y="930169"/>
            <a:ext cx="5075827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dirty="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RandomHorizontalFlip()     RandomVerticalFlip()        RandomGrayscale(0.5)</a:t>
            </a:r>
            <a:endParaRPr sz="1100" dirty="0">
              <a:solidFill>
                <a:srgbClr val="26262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26262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81F135C-53F9-D261-005B-32AAE4859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14" y="3598141"/>
            <a:ext cx="4856069" cy="142364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EA7387F-7204-DBBF-1965-BCBB1508AA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4437" y="1474916"/>
            <a:ext cx="2951669" cy="2078354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2BA0877-D098-DC05-EB90-4F742092A9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8765" y="1474916"/>
            <a:ext cx="3290056" cy="270806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CD7DF411-0C7C-E4CF-28B4-6473B603823E}"/>
              </a:ext>
            </a:extLst>
          </p:cNvPr>
          <p:cNvSpPr txBox="1"/>
          <p:nvPr/>
        </p:nvSpPr>
        <p:spPr>
          <a:xfrm>
            <a:off x="118412" y="1597936"/>
            <a:ext cx="2420857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050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Accuracy</a:t>
            </a:r>
            <a:r>
              <a:rPr lang="es-AR" sz="105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global de 89%</a:t>
            </a:r>
            <a:r>
              <a:rPr lang="es-AR" sz="1050" dirty="0">
                <a:solidFill>
                  <a:srgbClr val="1F1F1F"/>
                </a:solidFill>
                <a:latin typeface="Roboto" panose="02000000000000000000" pitchFamily="2" charset="0"/>
              </a:rPr>
              <a:t>.</a:t>
            </a:r>
            <a:endParaRPr lang="es-AR" sz="1050" b="0" i="0" dirty="0">
              <a:solidFill>
                <a:srgbClr val="1F1F1F"/>
              </a:solidFill>
              <a:effectLst/>
              <a:latin typeface="Roboto" panose="02000000000000000000" pitchFamily="2" charset="0"/>
            </a:endParaRPr>
          </a:p>
          <a:p>
            <a:endParaRPr lang="es-AR" sz="1050" dirty="0">
              <a:solidFill>
                <a:srgbClr val="1F1F1F"/>
              </a:solidFill>
              <a:latin typeface="Roboto" panose="02000000000000000000" pitchFamily="2" charset="0"/>
            </a:endParaRPr>
          </a:p>
          <a:p>
            <a:r>
              <a:rPr lang="es-MX" sz="105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El Data Augmentation mejoró la robustez del modelo.</a:t>
            </a:r>
          </a:p>
          <a:p>
            <a:endParaRPr lang="es-MX" sz="1050" dirty="0">
              <a:solidFill>
                <a:srgbClr val="1F1F1F"/>
              </a:solidFill>
              <a:latin typeface="Roboto" panose="02000000000000000000" pitchFamily="2" charset="0"/>
            </a:endParaRPr>
          </a:p>
          <a:p>
            <a:r>
              <a:rPr lang="es-MX" sz="1050" dirty="0">
                <a:solidFill>
                  <a:srgbClr val="1F1F1F"/>
                </a:solidFill>
                <a:latin typeface="Roboto" panose="02000000000000000000" pitchFamily="2" charset="0"/>
              </a:rPr>
              <a:t>L</a:t>
            </a:r>
            <a:r>
              <a:rPr lang="es-MX" sz="105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a Clase 0 (desbalanceada), tiene los peores resultados (precisión de 0.64 y F1-score de 0.75).</a:t>
            </a:r>
          </a:p>
          <a:p>
            <a:endParaRPr lang="es-MX" sz="1050" dirty="0">
              <a:solidFill>
                <a:srgbClr val="1F1F1F"/>
              </a:solidFill>
              <a:latin typeface="Roboto" panose="02000000000000000000" pitchFamily="2" charset="0"/>
            </a:endParaRPr>
          </a:p>
          <a:p>
            <a:r>
              <a:rPr lang="es-MX" sz="105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Clase 6 y 7, muestran un </a:t>
            </a:r>
            <a:r>
              <a:rPr lang="es-MX" sz="1050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recall</a:t>
            </a:r>
            <a:r>
              <a:rPr lang="es-MX" sz="105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bajo.</a:t>
            </a:r>
            <a:endParaRPr lang="es-AR" sz="1050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9647F2A-8740-8673-BDBD-FB8611801982}"/>
              </a:ext>
            </a:extLst>
          </p:cNvPr>
          <p:cNvSpPr/>
          <p:nvPr/>
        </p:nvSpPr>
        <p:spPr>
          <a:xfrm>
            <a:off x="2645271" y="1866795"/>
            <a:ext cx="2407701" cy="1158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D9C6ED5F-0228-6EF1-2A3E-7E84295BC199}"/>
              </a:ext>
            </a:extLst>
          </p:cNvPr>
          <p:cNvSpPr/>
          <p:nvPr/>
        </p:nvSpPr>
        <p:spPr>
          <a:xfrm>
            <a:off x="2645271" y="2578838"/>
            <a:ext cx="2407701" cy="23760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69102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442">
          <a:extLst>
            <a:ext uri="{FF2B5EF4-FFF2-40B4-BE49-F238E27FC236}">
              <a16:creationId xmlns:a16="http://schemas.microsoft.com/office/drawing/2014/main" id="{86DD2E5D-84F2-B6AF-1D28-6E94899B2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9">
            <a:extLst>
              <a:ext uri="{FF2B5EF4-FFF2-40B4-BE49-F238E27FC236}">
                <a16:creationId xmlns:a16="http://schemas.microsoft.com/office/drawing/2014/main" id="{C5BD63F4-9976-173C-DD97-9372ADD9DC34}"/>
              </a:ext>
            </a:extLst>
          </p:cNvPr>
          <p:cNvSpPr/>
          <p:nvPr/>
        </p:nvSpPr>
        <p:spPr>
          <a:xfrm>
            <a:off x="182703" y="121719"/>
            <a:ext cx="8698800" cy="263400"/>
          </a:xfrm>
          <a:prstGeom prst="roundRect">
            <a:avLst>
              <a:gd name="adj" fmla="val 1910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44" name="Google Shape;444;p39">
            <a:extLst>
              <a:ext uri="{FF2B5EF4-FFF2-40B4-BE49-F238E27FC236}">
                <a16:creationId xmlns:a16="http://schemas.microsoft.com/office/drawing/2014/main" id="{C76C49CA-9D88-6B80-F8BE-C7ABFAF15B61}"/>
              </a:ext>
            </a:extLst>
          </p:cNvPr>
          <p:cNvSpPr txBox="1"/>
          <p:nvPr/>
        </p:nvSpPr>
        <p:spPr>
          <a:xfrm>
            <a:off x="329244" y="155839"/>
            <a:ext cx="4919400" cy="1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Red neuronal convolucional - Tamaño de imágen: 64x64</a:t>
            </a:r>
            <a:endParaRPr sz="1050" dirty="0"/>
          </a:p>
        </p:txBody>
      </p:sp>
      <p:sp>
        <p:nvSpPr>
          <p:cNvPr id="445" name="Google Shape;445;p39">
            <a:extLst>
              <a:ext uri="{FF2B5EF4-FFF2-40B4-BE49-F238E27FC236}">
                <a16:creationId xmlns:a16="http://schemas.microsoft.com/office/drawing/2014/main" id="{63889B19-F6CE-93B3-B803-9ACEF56EB2CD}"/>
              </a:ext>
            </a:extLst>
          </p:cNvPr>
          <p:cNvSpPr/>
          <p:nvPr/>
        </p:nvSpPr>
        <p:spPr>
          <a:xfrm>
            <a:off x="182703" y="458780"/>
            <a:ext cx="8698800" cy="215309"/>
          </a:xfrm>
          <a:prstGeom prst="roundRect">
            <a:avLst>
              <a:gd name="adj" fmla="val 19102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46" name="Google Shape;446;p39">
            <a:extLst>
              <a:ext uri="{FF2B5EF4-FFF2-40B4-BE49-F238E27FC236}">
                <a16:creationId xmlns:a16="http://schemas.microsoft.com/office/drawing/2014/main" id="{D7799A5D-8F17-571D-4E83-A60296F53B42}"/>
              </a:ext>
            </a:extLst>
          </p:cNvPr>
          <p:cNvSpPr txBox="1"/>
          <p:nvPr/>
        </p:nvSpPr>
        <p:spPr>
          <a:xfrm>
            <a:off x="329244" y="478779"/>
            <a:ext cx="5661000" cy="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 sz="1200" b="1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</a:defRPr>
            </a:lvl1pPr>
          </a:lstStyle>
          <a:p>
            <a:r>
              <a:rPr lang="es" sz="1100" dirty="0">
                <a:sym typeface="Quattrocento Sans"/>
              </a:rPr>
              <a:t>Configuración N°3 - con</a:t>
            </a:r>
            <a:r>
              <a:rPr lang="es-AR" sz="1100" dirty="0"/>
              <a:t> Data Augmentation (múltiples transformaciones)</a:t>
            </a:r>
            <a:endParaRPr sz="1100" dirty="0"/>
          </a:p>
        </p:txBody>
      </p:sp>
      <p:sp>
        <p:nvSpPr>
          <p:cNvPr id="447" name="Google Shape;447;p39">
            <a:extLst>
              <a:ext uri="{FF2B5EF4-FFF2-40B4-BE49-F238E27FC236}">
                <a16:creationId xmlns:a16="http://schemas.microsoft.com/office/drawing/2014/main" id="{246AB44D-CD3B-B6A8-AFCD-BB1A914D3D97}"/>
              </a:ext>
            </a:extLst>
          </p:cNvPr>
          <p:cNvSpPr txBox="1"/>
          <p:nvPr/>
        </p:nvSpPr>
        <p:spPr>
          <a:xfrm>
            <a:off x="274737" y="733417"/>
            <a:ext cx="8598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Learning rate</a:t>
            </a:r>
            <a:endParaRPr sz="1100"/>
          </a:p>
        </p:txBody>
      </p:sp>
      <p:sp>
        <p:nvSpPr>
          <p:cNvPr id="448" name="Google Shape;448;p39">
            <a:extLst>
              <a:ext uri="{FF2B5EF4-FFF2-40B4-BE49-F238E27FC236}">
                <a16:creationId xmlns:a16="http://schemas.microsoft.com/office/drawing/2014/main" id="{B5A4E683-5A39-5A21-1B18-BD136DA45B5C}"/>
              </a:ext>
            </a:extLst>
          </p:cNvPr>
          <p:cNvSpPr txBox="1"/>
          <p:nvPr/>
        </p:nvSpPr>
        <p:spPr>
          <a:xfrm>
            <a:off x="1137824" y="720439"/>
            <a:ext cx="626506" cy="231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lr=0.001</a:t>
            </a:r>
            <a:endParaRPr sz="1100">
              <a:solidFill>
                <a:srgbClr val="26262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49" name="Google Shape;449;p39">
            <a:extLst>
              <a:ext uri="{FF2B5EF4-FFF2-40B4-BE49-F238E27FC236}">
                <a16:creationId xmlns:a16="http://schemas.microsoft.com/office/drawing/2014/main" id="{0B0D7916-E874-DACE-1E7A-0535FCDDF676}"/>
              </a:ext>
            </a:extLst>
          </p:cNvPr>
          <p:cNvSpPr txBox="1"/>
          <p:nvPr/>
        </p:nvSpPr>
        <p:spPr>
          <a:xfrm>
            <a:off x="2215371" y="727849"/>
            <a:ext cx="8598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 dirty="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Métrica</a:t>
            </a:r>
            <a:endParaRPr sz="1100" dirty="0"/>
          </a:p>
        </p:txBody>
      </p:sp>
      <p:sp>
        <p:nvSpPr>
          <p:cNvPr id="450" name="Google Shape;450;p39">
            <a:extLst>
              <a:ext uri="{FF2B5EF4-FFF2-40B4-BE49-F238E27FC236}">
                <a16:creationId xmlns:a16="http://schemas.microsoft.com/office/drawing/2014/main" id="{5F950325-AE08-9DF1-63FE-5624C96C24BD}"/>
              </a:ext>
            </a:extLst>
          </p:cNvPr>
          <p:cNvSpPr txBox="1"/>
          <p:nvPr/>
        </p:nvSpPr>
        <p:spPr>
          <a:xfrm>
            <a:off x="2788944" y="717583"/>
            <a:ext cx="2672339" cy="273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dirty="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Accuracy(task='multiclass', num_classes=10)</a:t>
            </a:r>
            <a:endParaRPr sz="1100" dirty="0">
              <a:solidFill>
                <a:srgbClr val="26262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51" name="Google Shape;451;p39">
            <a:extLst>
              <a:ext uri="{FF2B5EF4-FFF2-40B4-BE49-F238E27FC236}">
                <a16:creationId xmlns:a16="http://schemas.microsoft.com/office/drawing/2014/main" id="{E2FC36E5-CF65-A843-B2ED-05F72680BD53}"/>
              </a:ext>
            </a:extLst>
          </p:cNvPr>
          <p:cNvSpPr txBox="1"/>
          <p:nvPr/>
        </p:nvSpPr>
        <p:spPr>
          <a:xfrm>
            <a:off x="5990244" y="727849"/>
            <a:ext cx="14178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 dirty="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Función de pérdida</a:t>
            </a:r>
            <a:endParaRPr sz="1100" dirty="0"/>
          </a:p>
        </p:txBody>
      </p:sp>
      <p:sp>
        <p:nvSpPr>
          <p:cNvPr id="452" name="Google Shape;452;p39">
            <a:extLst>
              <a:ext uri="{FF2B5EF4-FFF2-40B4-BE49-F238E27FC236}">
                <a16:creationId xmlns:a16="http://schemas.microsoft.com/office/drawing/2014/main" id="{C7EB2E12-EF00-7F98-F7D4-68CEED236602}"/>
              </a:ext>
            </a:extLst>
          </p:cNvPr>
          <p:cNvSpPr txBox="1"/>
          <p:nvPr/>
        </p:nvSpPr>
        <p:spPr>
          <a:xfrm>
            <a:off x="7177126" y="723111"/>
            <a:ext cx="1658100" cy="231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dirty="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CrossEntropyLoss</a:t>
            </a:r>
            <a:endParaRPr sz="1100" dirty="0">
              <a:solidFill>
                <a:srgbClr val="26262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53" name="Google Shape;453;p39">
            <a:extLst>
              <a:ext uri="{FF2B5EF4-FFF2-40B4-BE49-F238E27FC236}">
                <a16:creationId xmlns:a16="http://schemas.microsoft.com/office/drawing/2014/main" id="{F843507C-9C5E-AB6A-CCDF-CF8DE787CF05}"/>
              </a:ext>
            </a:extLst>
          </p:cNvPr>
          <p:cNvSpPr/>
          <p:nvPr/>
        </p:nvSpPr>
        <p:spPr>
          <a:xfrm>
            <a:off x="182703" y="1322414"/>
            <a:ext cx="8628000" cy="231558"/>
          </a:xfrm>
          <a:prstGeom prst="roundRect">
            <a:avLst>
              <a:gd name="adj" fmla="val 19102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Quattrocento Sans"/>
              <a:sym typeface="Quattrocento Sans"/>
            </a:endParaRPr>
          </a:p>
        </p:txBody>
      </p:sp>
      <p:sp>
        <p:nvSpPr>
          <p:cNvPr id="454" name="Google Shape;454;p39">
            <a:extLst>
              <a:ext uri="{FF2B5EF4-FFF2-40B4-BE49-F238E27FC236}">
                <a16:creationId xmlns:a16="http://schemas.microsoft.com/office/drawing/2014/main" id="{603DF91E-0D59-02D0-D878-1DBB7B15096C}"/>
              </a:ext>
            </a:extLst>
          </p:cNvPr>
          <p:cNvSpPr txBox="1"/>
          <p:nvPr/>
        </p:nvSpPr>
        <p:spPr>
          <a:xfrm>
            <a:off x="288240" y="1361671"/>
            <a:ext cx="1542000" cy="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 dirty="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Resultados</a:t>
            </a:r>
            <a:endParaRPr sz="1050" dirty="0"/>
          </a:p>
        </p:txBody>
      </p:sp>
      <p:grpSp>
        <p:nvGrpSpPr>
          <p:cNvPr id="455" name="Google Shape;455;p39">
            <a:extLst>
              <a:ext uri="{FF2B5EF4-FFF2-40B4-BE49-F238E27FC236}">
                <a16:creationId xmlns:a16="http://schemas.microsoft.com/office/drawing/2014/main" id="{EE07456A-1015-8102-DCEB-5B8AB7FF34BD}"/>
              </a:ext>
            </a:extLst>
          </p:cNvPr>
          <p:cNvGrpSpPr/>
          <p:nvPr/>
        </p:nvGrpSpPr>
        <p:grpSpPr>
          <a:xfrm rot="5400000" flipH="1">
            <a:off x="8092810" y="4092310"/>
            <a:ext cx="1095569" cy="1006809"/>
            <a:chOff x="0" y="0"/>
            <a:chExt cx="3264509" cy="2999133"/>
          </a:xfrm>
        </p:grpSpPr>
        <p:sp>
          <p:nvSpPr>
            <p:cNvPr id="456" name="Google Shape;456;p39">
              <a:extLst>
                <a:ext uri="{FF2B5EF4-FFF2-40B4-BE49-F238E27FC236}">
                  <a16:creationId xmlns:a16="http://schemas.microsoft.com/office/drawing/2014/main" id="{136550CD-2F92-003B-3588-49DB266136CD}"/>
                </a:ext>
              </a:extLst>
            </p:cNvPr>
            <p:cNvSpPr/>
            <p:nvPr/>
          </p:nvSpPr>
          <p:spPr>
            <a:xfrm>
              <a:off x="0" y="0"/>
              <a:ext cx="3256202" cy="2999133"/>
            </a:xfrm>
            <a:custGeom>
              <a:avLst/>
              <a:gdLst/>
              <a:ahLst/>
              <a:cxnLst/>
              <a:rect l="l" t="t" r="r" b="b"/>
              <a:pathLst>
                <a:path w="2736304" h="2520280" extrusionOk="0">
                  <a:moveTo>
                    <a:pt x="0" y="0"/>
                  </a:moveTo>
                  <a:lnTo>
                    <a:pt x="2736304" y="0"/>
                  </a:lnTo>
                  <a:lnTo>
                    <a:pt x="0" y="25202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7" name="Google Shape;457;p39">
              <a:extLst>
                <a:ext uri="{FF2B5EF4-FFF2-40B4-BE49-F238E27FC236}">
                  <a16:creationId xmlns:a16="http://schemas.microsoft.com/office/drawing/2014/main" id="{2F5F32EE-FCE0-CCC8-4A26-FD3C98AE3ADC}"/>
                </a:ext>
              </a:extLst>
            </p:cNvPr>
            <p:cNvSpPr/>
            <p:nvPr/>
          </p:nvSpPr>
          <p:spPr>
            <a:xfrm>
              <a:off x="112420" y="112192"/>
              <a:ext cx="2637264" cy="2429060"/>
            </a:xfrm>
            <a:custGeom>
              <a:avLst/>
              <a:gdLst/>
              <a:ahLst/>
              <a:cxnLst/>
              <a:rect l="l" t="t" r="r" b="b"/>
              <a:pathLst>
                <a:path w="3255882" h="2998839" extrusionOk="0">
                  <a:moveTo>
                    <a:pt x="2429972" y="0"/>
                  </a:moveTo>
                  <a:lnTo>
                    <a:pt x="3255882" y="0"/>
                  </a:lnTo>
                  <a:lnTo>
                    <a:pt x="0" y="2998839"/>
                  </a:lnTo>
                  <a:lnTo>
                    <a:pt x="0" y="2238132"/>
                  </a:lnTo>
                  <a:lnTo>
                    <a:pt x="24299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8" name="Google Shape;458;p39">
              <a:extLst>
                <a:ext uri="{FF2B5EF4-FFF2-40B4-BE49-F238E27FC236}">
                  <a16:creationId xmlns:a16="http://schemas.microsoft.com/office/drawing/2014/main" id="{F7D2CF70-0513-AFA3-D4EC-A2904314D76E}"/>
                </a:ext>
              </a:extLst>
            </p:cNvPr>
            <p:cNvSpPr/>
            <p:nvPr/>
          </p:nvSpPr>
          <p:spPr>
            <a:xfrm>
              <a:off x="0" y="0"/>
              <a:ext cx="3255882" cy="2998839"/>
            </a:xfrm>
            <a:custGeom>
              <a:avLst/>
              <a:gdLst/>
              <a:ahLst/>
              <a:cxnLst/>
              <a:rect l="l" t="t" r="r" b="b"/>
              <a:pathLst>
                <a:path w="3255882" h="2998839" extrusionOk="0">
                  <a:moveTo>
                    <a:pt x="2429972" y="0"/>
                  </a:moveTo>
                  <a:lnTo>
                    <a:pt x="3255882" y="0"/>
                  </a:lnTo>
                  <a:lnTo>
                    <a:pt x="0" y="2998839"/>
                  </a:lnTo>
                  <a:lnTo>
                    <a:pt x="0" y="2238132"/>
                  </a:lnTo>
                  <a:lnTo>
                    <a:pt x="2429972" y="0"/>
                  </a:lnTo>
                  <a:close/>
                </a:path>
              </a:pathLst>
            </a:custGeom>
            <a:solidFill>
              <a:srgbClr val="0F486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9" name="Google Shape;459;p39">
              <a:extLst>
                <a:ext uri="{FF2B5EF4-FFF2-40B4-BE49-F238E27FC236}">
                  <a16:creationId xmlns:a16="http://schemas.microsoft.com/office/drawing/2014/main" id="{FCC13ABD-D65A-E208-6745-A87ED06CF0F6}"/>
                </a:ext>
              </a:extLst>
            </p:cNvPr>
            <p:cNvSpPr/>
            <p:nvPr/>
          </p:nvSpPr>
          <p:spPr>
            <a:xfrm>
              <a:off x="1217448" y="0"/>
              <a:ext cx="2047061" cy="1124744"/>
            </a:xfrm>
            <a:custGeom>
              <a:avLst/>
              <a:gdLst/>
              <a:ahLst/>
              <a:cxnLst/>
              <a:rect l="l" t="t" r="r" b="b"/>
              <a:pathLst>
                <a:path w="2047061" h="1124744" extrusionOk="0">
                  <a:moveTo>
                    <a:pt x="1221151" y="0"/>
                  </a:moveTo>
                  <a:lnTo>
                    <a:pt x="2047061" y="0"/>
                  </a:lnTo>
                  <a:lnTo>
                    <a:pt x="825911" y="1124744"/>
                  </a:lnTo>
                  <a:lnTo>
                    <a:pt x="0" y="1124744"/>
                  </a:lnTo>
                  <a:lnTo>
                    <a:pt x="1221151" y="0"/>
                  </a:lnTo>
                  <a:close/>
                </a:path>
              </a:pathLst>
            </a:custGeom>
            <a:solidFill>
              <a:srgbClr val="0F486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2" name="Google Shape;483;p40">
            <a:extLst>
              <a:ext uri="{FF2B5EF4-FFF2-40B4-BE49-F238E27FC236}">
                <a16:creationId xmlns:a16="http://schemas.microsoft.com/office/drawing/2014/main" id="{B238DE16-F98D-CD8D-A7E9-4EDB10A7569B}"/>
              </a:ext>
            </a:extLst>
          </p:cNvPr>
          <p:cNvSpPr txBox="1"/>
          <p:nvPr/>
        </p:nvSpPr>
        <p:spPr>
          <a:xfrm>
            <a:off x="274737" y="928074"/>
            <a:ext cx="14685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 dirty="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Transformaciones</a:t>
            </a:r>
            <a:endParaRPr sz="1100" dirty="0"/>
          </a:p>
        </p:txBody>
      </p:sp>
      <p:sp>
        <p:nvSpPr>
          <p:cNvPr id="4" name="Google Shape;484;p40">
            <a:extLst>
              <a:ext uri="{FF2B5EF4-FFF2-40B4-BE49-F238E27FC236}">
                <a16:creationId xmlns:a16="http://schemas.microsoft.com/office/drawing/2014/main" id="{0CEA3AD9-2A00-E071-2704-7FA483FE2DF3}"/>
              </a:ext>
            </a:extLst>
          </p:cNvPr>
          <p:cNvSpPr txBox="1"/>
          <p:nvPr/>
        </p:nvSpPr>
        <p:spPr>
          <a:xfrm>
            <a:off x="1528428" y="911129"/>
            <a:ext cx="6762474" cy="396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0000"/>
              </a:lnSpc>
            </a:pPr>
            <a:r>
              <a:rPr lang="es" sz="1100" dirty="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RandomHorizontalFlip()   RandomVerticalFlip()   RandomGrayscale(0.5)  </a:t>
            </a:r>
            <a:r>
              <a:rPr lang="es-AR" sz="1100" dirty="0" err="1">
                <a:solidFill>
                  <a:srgbClr val="262626"/>
                </a:solidFill>
                <a:latin typeface="Quattrocento Sans"/>
              </a:rPr>
              <a:t>RandomRotation</a:t>
            </a:r>
            <a:r>
              <a:rPr lang="es-AR" sz="1100" dirty="0">
                <a:solidFill>
                  <a:srgbClr val="262626"/>
                </a:solidFill>
                <a:latin typeface="Quattrocento Sans"/>
              </a:rPr>
              <a:t>(</a:t>
            </a:r>
            <a:r>
              <a:rPr lang="es-AR" sz="1100" dirty="0" err="1">
                <a:solidFill>
                  <a:srgbClr val="262626"/>
                </a:solidFill>
                <a:latin typeface="Quattrocento Sans"/>
              </a:rPr>
              <a:t>degrees</a:t>
            </a:r>
            <a:r>
              <a:rPr lang="es-AR" sz="1100" dirty="0">
                <a:solidFill>
                  <a:srgbClr val="262626"/>
                </a:solidFill>
                <a:latin typeface="Quattrocento Sans"/>
              </a:rPr>
              <a:t>=40)  </a:t>
            </a:r>
          </a:p>
          <a:p>
            <a:pPr>
              <a:lnSpc>
                <a:spcPct val="110000"/>
              </a:lnSpc>
            </a:pPr>
            <a:r>
              <a:rPr lang="en-US" sz="1100" dirty="0" err="1">
                <a:solidFill>
                  <a:srgbClr val="262626"/>
                </a:solidFill>
                <a:latin typeface="Quattrocento Sans"/>
              </a:rPr>
              <a:t>RandomResizedCrop</a:t>
            </a:r>
            <a:r>
              <a:rPr lang="en-US" sz="1100" dirty="0">
                <a:solidFill>
                  <a:srgbClr val="262626"/>
                </a:solidFill>
                <a:latin typeface="Quattrocento Sans"/>
              </a:rPr>
              <a:t>(size=(64, 64), scale=(0.4, 0.7))</a:t>
            </a:r>
          </a:p>
          <a:p>
            <a:pPr>
              <a:lnSpc>
                <a:spcPct val="110000"/>
              </a:lnSpc>
            </a:pPr>
            <a:endParaRPr lang="es-AR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26262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26262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5119953-70A5-7DC6-499B-97A858678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44" y="3671270"/>
            <a:ext cx="5130369" cy="143450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603DB2E-566B-49C8-9EAF-03B59033AC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1736" y="1575461"/>
            <a:ext cx="2917877" cy="207432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BC760E6-18C1-81CB-4D61-7D53C56579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3456" y="1568854"/>
            <a:ext cx="3157138" cy="2695118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365CF2F2-A963-5F1C-D532-CC69C3C95B34}"/>
              </a:ext>
            </a:extLst>
          </p:cNvPr>
          <p:cNvSpPr txBox="1"/>
          <p:nvPr/>
        </p:nvSpPr>
        <p:spPr>
          <a:xfrm>
            <a:off x="129908" y="1745599"/>
            <a:ext cx="216596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050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Accuracy</a:t>
            </a:r>
            <a:r>
              <a:rPr lang="es-AR" sz="105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de 97%.</a:t>
            </a:r>
          </a:p>
          <a:p>
            <a:endParaRPr lang="es-AR" sz="1050" dirty="0">
              <a:solidFill>
                <a:srgbClr val="1F1F1F"/>
              </a:solidFill>
              <a:latin typeface="Roboto" panose="02000000000000000000" pitchFamily="2" charset="0"/>
            </a:endParaRPr>
          </a:p>
          <a:p>
            <a:r>
              <a:rPr lang="es-MX" sz="105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Clase 0 sigue siendo la más difícil de clasificar.</a:t>
            </a:r>
            <a:endParaRPr lang="es-AR" sz="1050" dirty="0"/>
          </a:p>
        </p:txBody>
      </p:sp>
    </p:spTree>
    <p:extLst>
      <p:ext uri="{BB962C8B-B14F-4D97-AF65-F5344CB8AC3E}">
        <p14:creationId xmlns:p14="http://schemas.microsoft.com/office/powerpoint/2010/main" val="283139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2"/>
          <p:cNvSpPr/>
          <p:nvPr/>
        </p:nvSpPr>
        <p:spPr>
          <a:xfrm>
            <a:off x="0" y="0"/>
            <a:ext cx="2410800" cy="5143500"/>
          </a:xfrm>
          <a:prstGeom prst="rect">
            <a:avLst/>
          </a:prstGeom>
          <a:gradFill>
            <a:gsLst>
              <a:gs pos="0">
                <a:srgbClr val="0F4861"/>
              </a:gs>
              <a:gs pos="10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518" name="Google Shape;518;p42"/>
          <p:cNvGrpSpPr/>
          <p:nvPr/>
        </p:nvGrpSpPr>
        <p:grpSpPr>
          <a:xfrm>
            <a:off x="0" y="0"/>
            <a:ext cx="2449035" cy="2249350"/>
            <a:chOff x="0" y="0"/>
            <a:chExt cx="3264509" cy="2999133"/>
          </a:xfrm>
        </p:grpSpPr>
        <p:sp>
          <p:nvSpPr>
            <p:cNvPr id="519" name="Google Shape;519;p42"/>
            <p:cNvSpPr/>
            <p:nvPr/>
          </p:nvSpPr>
          <p:spPr>
            <a:xfrm>
              <a:off x="0" y="0"/>
              <a:ext cx="3256202" cy="2999133"/>
            </a:xfrm>
            <a:custGeom>
              <a:avLst/>
              <a:gdLst/>
              <a:ahLst/>
              <a:cxnLst/>
              <a:rect l="l" t="t" r="r" b="b"/>
              <a:pathLst>
                <a:path w="2736304" h="2520280" extrusionOk="0">
                  <a:moveTo>
                    <a:pt x="0" y="0"/>
                  </a:moveTo>
                  <a:lnTo>
                    <a:pt x="2736304" y="0"/>
                  </a:lnTo>
                  <a:lnTo>
                    <a:pt x="0" y="25202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20" name="Google Shape;520;p42"/>
            <p:cNvSpPr/>
            <p:nvPr/>
          </p:nvSpPr>
          <p:spPr>
            <a:xfrm>
              <a:off x="112420" y="112192"/>
              <a:ext cx="2637264" cy="2429060"/>
            </a:xfrm>
            <a:custGeom>
              <a:avLst/>
              <a:gdLst/>
              <a:ahLst/>
              <a:cxnLst/>
              <a:rect l="l" t="t" r="r" b="b"/>
              <a:pathLst>
                <a:path w="3255882" h="2998839" extrusionOk="0">
                  <a:moveTo>
                    <a:pt x="2429972" y="0"/>
                  </a:moveTo>
                  <a:lnTo>
                    <a:pt x="3255882" y="0"/>
                  </a:lnTo>
                  <a:lnTo>
                    <a:pt x="0" y="2998839"/>
                  </a:lnTo>
                  <a:lnTo>
                    <a:pt x="0" y="2238132"/>
                  </a:lnTo>
                  <a:lnTo>
                    <a:pt x="2429972" y="0"/>
                  </a:lnTo>
                  <a:close/>
                </a:path>
              </a:pathLst>
            </a:custGeom>
            <a:solidFill>
              <a:srgbClr val="0A304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21" name="Google Shape;521;p42"/>
            <p:cNvSpPr/>
            <p:nvPr/>
          </p:nvSpPr>
          <p:spPr>
            <a:xfrm>
              <a:off x="0" y="0"/>
              <a:ext cx="3255882" cy="2998839"/>
            </a:xfrm>
            <a:custGeom>
              <a:avLst/>
              <a:gdLst/>
              <a:ahLst/>
              <a:cxnLst/>
              <a:rect l="l" t="t" r="r" b="b"/>
              <a:pathLst>
                <a:path w="3255882" h="2998839" extrusionOk="0">
                  <a:moveTo>
                    <a:pt x="2429972" y="0"/>
                  </a:moveTo>
                  <a:lnTo>
                    <a:pt x="3255882" y="0"/>
                  </a:lnTo>
                  <a:lnTo>
                    <a:pt x="0" y="2998839"/>
                  </a:lnTo>
                  <a:lnTo>
                    <a:pt x="0" y="2238132"/>
                  </a:lnTo>
                  <a:lnTo>
                    <a:pt x="24299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22" name="Google Shape;522;p42"/>
            <p:cNvSpPr/>
            <p:nvPr/>
          </p:nvSpPr>
          <p:spPr>
            <a:xfrm>
              <a:off x="1217448" y="0"/>
              <a:ext cx="2047061" cy="1124744"/>
            </a:xfrm>
            <a:custGeom>
              <a:avLst/>
              <a:gdLst/>
              <a:ahLst/>
              <a:cxnLst/>
              <a:rect l="l" t="t" r="r" b="b"/>
              <a:pathLst>
                <a:path w="2047061" h="1124744" extrusionOk="0">
                  <a:moveTo>
                    <a:pt x="1221151" y="0"/>
                  </a:moveTo>
                  <a:lnTo>
                    <a:pt x="2047061" y="0"/>
                  </a:lnTo>
                  <a:lnTo>
                    <a:pt x="825911" y="1124744"/>
                  </a:lnTo>
                  <a:lnTo>
                    <a:pt x="0" y="1124744"/>
                  </a:lnTo>
                  <a:lnTo>
                    <a:pt x="12211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523" name="Google Shape;523;p42"/>
          <p:cNvSpPr txBox="1"/>
          <p:nvPr/>
        </p:nvSpPr>
        <p:spPr>
          <a:xfrm>
            <a:off x="162955" y="2209531"/>
            <a:ext cx="21231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Pytorch</a:t>
            </a:r>
            <a:endParaRPr sz="1100"/>
          </a:p>
        </p:txBody>
      </p:sp>
      <p:cxnSp>
        <p:nvCxnSpPr>
          <p:cNvPr id="524" name="Google Shape;524;p42"/>
          <p:cNvCxnSpPr/>
          <p:nvPr/>
        </p:nvCxnSpPr>
        <p:spPr>
          <a:xfrm>
            <a:off x="193496" y="4802899"/>
            <a:ext cx="2106787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5" name="Google Shape;525;p42"/>
          <p:cNvSpPr txBox="1"/>
          <p:nvPr/>
        </p:nvSpPr>
        <p:spPr>
          <a:xfrm>
            <a:off x="74705" y="82650"/>
            <a:ext cx="2261400" cy="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Modelo 2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526" name="Google Shape;526;p42"/>
          <p:cNvSpPr txBox="1"/>
          <p:nvPr/>
        </p:nvSpPr>
        <p:spPr>
          <a:xfrm>
            <a:off x="2717250" y="310800"/>
            <a:ext cx="5236500" cy="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Arquitectura de Red para imágenes de tamaño 256x256</a:t>
            </a:r>
            <a:endParaRPr sz="1100" dirty="0"/>
          </a:p>
        </p:txBody>
      </p:sp>
      <p:cxnSp>
        <p:nvCxnSpPr>
          <p:cNvPr id="527" name="Google Shape;527;p42"/>
          <p:cNvCxnSpPr/>
          <p:nvPr/>
        </p:nvCxnSpPr>
        <p:spPr>
          <a:xfrm flipH="1">
            <a:off x="8494913" y="1458180"/>
            <a:ext cx="103534" cy="348977"/>
          </a:xfrm>
          <a:prstGeom prst="straightConnector1">
            <a:avLst/>
          </a:prstGeom>
          <a:noFill/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8" name="Google Shape;528;p42"/>
          <p:cNvSpPr/>
          <p:nvPr/>
        </p:nvSpPr>
        <p:spPr>
          <a:xfrm>
            <a:off x="2717250" y="746000"/>
            <a:ext cx="6015300" cy="4185300"/>
          </a:xfrm>
          <a:prstGeom prst="roundRect">
            <a:avLst>
              <a:gd name="adj" fmla="val 11520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9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class ConvModel(torch.nn.Module):</a:t>
            </a:r>
            <a:endParaRPr sz="9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9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def __init__(self, output_units):</a:t>
            </a:r>
            <a:endParaRPr sz="9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9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super().__init__()</a:t>
            </a:r>
            <a:endParaRPr sz="9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9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self.conv1 = torch.nn.Conv2d(in_channels=3, out_channels=16, kernel_size=3, stride=1, padding='same')</a:t>
            </a:r>
            <a:endParaRPr sz="9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9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self.pool1 = torch.nn.MaxPool2d(kernel_size=2, stride=2)</a:t>
            </a:r>
            <a:endParaRPr sz="9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9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self.conv2 = torch.nn.Conv2d(in_channels=16, out_channels=32, kernel_size=3, stride=1, padding='same')</a:t>
            </a:r>
            <a:endParaRPr sz="9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9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self.pool2 = torch.nn.MaxPool2d(kernel_size=2, stride=2)</a:t>
            </a:r>
            <a:endParaRPr sz="9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9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self.conv3 = torch.nn.Conv2d(in_channels=32, out_channels=64, kernel_size=3, stride=1, padding='same')</a:t>
            </a:r>
            <a:endParaRPr sz="9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9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self.pool3 = torch.nn.MaxPool2d(kernel_size=2, stride=2)</a:t>
            </a:r>
            <a:endParaRPr sz="9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9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self.conv4 = torch.nn.Conv2d(in_channels=64, out_channels=128, kernel_size=3, stride=1, padding='same')</a:t>
            </a:r>
            <a:endParaRPr sz="9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9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self.pool4 = torch.nn.MaxPool2d(kernel_size=2, stride=2)</a:t>
            </a:r>
            <a:endParaRPr sz="9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9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# Ajuste de in_features de fc1</a:t>
            </a:r>
            <a:endParaRPr sz="9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9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self.fc1 = torch.nn.Linear(in_features=32768, out_features=512)</a:t>
            </a:r>
            <a:endParaRPr sz="9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9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self.fc2 = torch.nn.Linear(in_features=512, out_features=output_units)</a:t>
            </a:r>
            <a:endParaRPr sz="9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9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9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def forward(self, x):</a:t>
            </a:r>
            <a:endParaRPr sz="9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9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x = self.pool1(torch.relu(self.conv1(x)))</a:t>
            </a:r>
            <a:endParaRPr sz="9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9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x = self.pool2(torch.relu(self.conv2(x)))</a:t>
            </a:r>
            <a:endParaRPr sz="9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9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x = self.pool3(torch.relu(self.conv3(x)))</a:t>
            </a:r>
            <a:endParaRPr sz="9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9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x = self.pool4(torch.relu(self.conv4(x)))</a:t>
            </a:r>
            <a:endParaRPr sz="9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9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x = torch.flatten(x, 1)</a:t>
            </a:r>
            <a:endParaRPr sz="9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9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x = torch.relu(self.fc1(x))</a:t>
            </a:r>
            <a:endParaRPr sz="9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9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x = self.fc2(x)</a:t>
            </a:r>
            <a:endParaRPr sz="9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9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return x</a:t>
            </a:r>
            <a:endParaRPr sz="8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29" name="Google Shape;529;p42"/>
          <p:cNvSpPr txBox="1"/>
          <p:nvPr/>
        </p:nvSpPr>
        <p:spPr>
          <a:xfrm>
            <a:off x="-1" y="668375"/>
            <a:ext cx="2410799" cy="1166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457200" lvl="0" indent="-2984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Quattrocento Sans"/>
              <a:buChar char="-"/>
            </a:pPr>
            <a:r>
              <a:rPr lang="es" sz="1100" b="1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sin balanceo de clases, </a:t>
            </a:r>
            <a:endParaRPr sz="1100" b="1" dirty="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2984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Quattrocento Sans"/>
              <a:buChar char="-"/>
            </a:pPr>
            <a:r>
              <a:rPr lang="es" sz="1100" b="1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 Data Augmentation, </a:t>
            </a:r>
            <a:endParaRPr sz="1100" b="1" dirty="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2984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Quattrocento Sans"/>
              <a:buChar char="-"/>
            </a:pPr>
            <a:r>
              <a:rPr lang="es" sz="1100" b="1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tamaño de imagen 256x256</a:t>
            </a:r>
          </a:p>
          <a:p>
            <a:pPr marL="457200" indent="-298450">
              <a:lnSpc>
                <a:spcPct val="110000"/>
              </a:lnSpc>
              <a:buClr>
                <a:schemeClr val="lt1"/>
              </a:buClr>
              <a:buSzPts val="1100"/>
              <a:buFont typeface="Quattrocento Sans"/>
              <a:buChar char="-"/>
            </a:pPr>
            <a:r>
              <a:rPr lang="es-AR" sz="1100" b="1" dirty="0" err="1">
                <a:solidFill>
                  <a:schemeClr val="lt1"/>
                </a:solidFill>
                <a:latin typeface="Quattrocento Sans"/>
                <a:sym typeface="Quattrocento Sans"/>
              </a:rPr>
              <a:t>Cant</a:t>
            </a:r>
            <a:r>
              <a:rPr lang="es-AR" sz="1100" b="1" dirty="0">
                <a:solidFill>
                  <a:schemeClr val="lt1"/>
                </a:solidFill>
                <a:latin typeface="Quattrocento Sans"/>
                <a:sym typeface="Quattrocento Sans"/>
              </a:rPr>
              <a:t>. de imágenes: 3000 - 6000</a:t>
            </a:r>
          </a:p>
          <a:p>
            <a:pPr marL="457200" lvl="0" indent="-2984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Quattrocento Sans"/>
              <a:buChar char="-"/>
            </a:pPr>
            <a:endParaRPr dirty="0"/>
          </a:p>
        </p:txBody>
      </p:sp>
      <p:cxnSp>
        <p:nvCxnSpPr>
          <p:cNvPr id="530" name="Google Shape;530;p42"/>
          <p:cNvCxnSpPr/>
          <p:nvPr/>
        </p:nvCxnSpPr>
        <p:spPr>
          <a:xfrm>
            <a:off x="151946" y="2693724"/>
            <a:ext cx="2106900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31" name="Google Shape;531;p42"/>
          <p:cNvSpPr txBox="1"/>
          <p:nvPr/>
        </p:nvSpPr>
        <p:spPr>
          <a:xfrm>
            <a:off x="162947" y="2761525"/>
            <a:ext cx="2106900" cy="19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Total params: 16,880,298</a:t>
            </a:r>
            <a:endParaRPr sz="12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Trainable params: 16,880,298</a:t>
            </a:r>
            <a:endParaRPr sz="12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Non-trainable params: 0</a:t>
            </a:r>
            <a:endParaRPr sz="12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"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----------------------------</a:t>
            </a:r>
            <a:endParaRPr sz="12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Input size (MB): 0.75</a:t>
            </a:r>
            <a:endParaRPr sz="12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Forward/backward pass size (MB): 18.75</a:t>
            </a:r>
            <a:endParaRPr sz="12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Params size (MB): 64.39</a:t>
            </a:r>
            <a:endParaRPr sz="12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Estimated Total Size (MB): 83.90</a:t>
            </a:r>
            <a:endParaRPr sz="12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442">
          <a:extLst>
            <a:ext uri="{FF2B5EF4-FFF2-40B4-BE49-F238E27FC236}">
              <a16:creationId xmlns:a16="http://schemas.microsoft.com/office/drawing/2014/main" id="{1BB269A0-1F74-BE88-89AD-D779B7677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9">
            <a:extLst>
              <a:ext uri="{FF2B5EF4-FFF2-40B4-BE49-F238E27FC236}">
                <a16:creationId xmlns:a16="http://schemas.microsoft.com/office/drawing/2014/main" id="{388DB9CF-CDE5-6CCC-FA9F-0E212E336AEA}"/>
              </a:ext>
            </a:extLst>
          </p:cNvPr>
          <p:cNvSpPr/>
          <p:nvPr/>
        </p:nvSpPr>
        <p:spPr>
          <a:xfrm>
            <a:off x="182703" y="121719"/>
            <a:ext cx="8698800" cy="263400"/>
          </a:xfrm>
          <a:prstGeom prst="roundRect">
            <a:avLst>
              <a:gd name="adj" fmla="val 1910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44" name="Google Shape;444;p39">
            <a:extLst>
              <a:ext uri="{FF2B5EF4-FFF2-40B4-BE49-F238E27FC236}">
                <a16:creationId xmlns:a16="http://schemas.microsoft.com/office/drawing/2014/main" id="{21B0DA9F-FC44-5550-DC1C-CA6974943E7E}"/>
              </a:ext>
            </a:extLst>
          </p:cNvPr>
          <p:cNvSpPr txBox="1"/>
          <p:nvPr/>
        </p:nvSpPr>
        <p:spPr>
          <a:xfrm>
            <a:off x="329244" y="155839"/>
            <a:ext cx="4919400" cy="1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Red neuronal convolucional - Tamaño de imágen: 256x256</a:t>
            </a:r>
            <a:endParaRPr sz="1050" dirty="0"/>
          </a:p>
        </p:txBody>
      </p:sp>
      <p:sp>
        <p:nvSpPr>
          <p:cNvPr id="445" name="Google Shape;445;p39">
            <a:extLst>
              <a:ext uri="{FF2B5EF4-FFF2-40B4-BE49-F238E27FC236}">
                <a16:creationId xmlns:a16="http://schemas.microsoft.com/office/drawing/2014/main" id="{77CF71B2-604B-1C44-8593-D4F3BF2D4638}"/>
              </a:ext>
            </a:extLst>
          </p:cNvPr>
          <p:cNvSpPr/>
          <p:nvPr/>
        </p:nvSpPr>
        <p:spPr>
          <a:xfrm>
            <a:off x="182703" y="458780"/>
            <a:ext cx="8698800" cy="215309"/>
          </a:xfrm>
          <a:prstGeom prst="roundRect">
            <a:avLst>
              <a:gd name="adj" fmla="val 19102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46" name="Google Shape;446;p39">
            <a:extLst>
              <a:ext uri="{FF2B5EF4-FFF2-40B4-BE49-F238E27FC236}">
                <a16:creationId xmlns:a16="http://schemas.microsoft.com/office/drawing/2014/main" id="{9ABA3A16-6610-CFD5-482B-82830F3E7C01}"/>
              </a:ext>
            </a:extLst>
          </p:cNvPr>
          <p:cNvSpPr txBox="1"/>
          <p:nvPr/>
        </p:nvSpPr>
        <p:spPr>
          <a:xfrm>
            <a:off x="329244" y="478779"/>
            <a:ext cx="5661000" cy="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 sz="1200" b="1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</a:defRPr>
            </a:lvl1pPr>
          </a:lstStyle>
          <a:p>
            <a:r>
              <a:rPr lang="es" sz="1100" dirty="0">
                <a:sym typeface="Quattrocento Sans"/>
              </a:rPr>
              <a:t>Configuración N°1 - </a:t>
            </a:r>
            <a:r>
              <a:rPr lang="es-AR" sz="1100" dirty="0"/>
              <a:t>sin Data Augmentation</a:t>
            </a:r>
            <a:endParaRPr sz="1100" dirty="0"/>
          </a:p>
        </p:txBody>
      </p:sp>
      <p:sp>
        <p:nvSpPr>
          <p:cNvPr id="447" name="Google Shape;447;p39">
            <a:extLst>
              <a:ext uri="{FF2B5EF4-FFF2-40B4-BE49-F238E27FC236}">
                <a16:creationId xmlns:a16="http://schemas.microsoft.com/office/drawing/2014/main" id="{20554CA5-02BD-D8A6-50E8-48DD8CE59931}"/>
              </a:ext>
            </a:extLst>
          </p:cNvPr>
          <p:cNvSpPr txBox="1"/>
          <p:nvPr/>
        </p:nvSpPr>
        <p:spPr>
          <a:xfrm>
            <a:off x="274737" y="766307"/>
            <a:ext cx="8598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Learning rate</a:t>
            </a:r>
            <a:endParaRPr sz="1100"/>
          </a:p>
        </p:txBody>
      </p:sp>
      <p:sp>
        <p:nvSpPr>
          <p:cNvPr id="448" name="Google Shape;448;p39">
            <a:extLst>
              <a:ext uri="{FF2B5EF4-FFF2-40B4-BE49-F238E27FC236}">
                <a16:creationId xmlns:a16="http://schemas.microsoft.com/office/drawing/2014/main" id="{6F7CF38C-97D4-1FBA-3785-CE640234425C}"/>
              </a:ext>
            </a:extLst>
          </p:cNvPr>
          <p:cNvSpPr txBox="1"/>
          <p:nvPr/>
        </p:nvSpPr>
        <p:spPr>
          <a:xfrm>
            <a:off x="1137824" y="753329"/>
            <a:ext cx="626506" cy="231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lr=0.001</a:t>
            </a:r>
            <a:endParaRPr sz="1100">
              <a:solidFill>
                <a:srgbClr val="26262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49" name="Google Shape;449;p39">
            <a:extLst>
              <a:ext uri="{FF2B5EF4-FFF2-40B4-BE49-F238E27FC236}">
                <a16:creationId xmlns:a16="http://schemas.microsoft.com/office/drawing/2014/main" id="{7C4D49F5-FCBB-8475-79FD-B403FCEE9C32}"/>
              </a:ext>
            </a:extLst>
          </p:cNvPr>
          <p:cNvSpPr txBox="1"/>
          <p:nvPr/>
        </p:nvSpPr>
        <p:spPr>
          <a:xfrm>
            <a:off x="2215371" y="760739"/>
            <a:ext cx="8598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 dirty="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Métrica</a:t>
            </a:r>
            <a:endParaRPr sz="1100" dirty="0"/>
          </a:p>
        </p:txBody>
      </p:sp>
      <p:sp>
        <p:nvSpPr>
          <p:cNvPr id="450" name="Google Shape;450;p39">
            <a:extLst>
              <a:ext uri="{FF2B5EF4-FFF2-40B4-BE49-F238E27FC236}">
                <a16:creationId xmlns:a16="http://schemas.microsoft.com/office/drawing/2014/main" id="{E575F4DC-3C67-4611-47F3-B5559089C82B}"/>
              </a:ext>
            </a:extLst>
          </p:cNvPr>
          <p:cNvSpPr txBox="1"/>
          <p:nvPr/>
        </p:nvSpPr>
        <p:spPr>
          <a:xfrm>
            <a:off x="2788944" y="750473"/>
            <a:ext cx="2672339" cy="273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dirty="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Accuracy(task='multiclass', num_classes=10)</a:t>
            </a:r>
            <a:endParaRPr sz="1100" dirty="0">
              <a:solidFill>
                <a:srgbClr val="26262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51" name="Google Shape;451;p39">
            <a:extLst>
              <a:ext uri="{FF2B5EF4-FFF2-40B4-BE49-F238E27FC236}">
                <a16:creationId xmlns:a16="http://schemas.microsoft.com/office/drawing/2014/main" id="{46326F2D-05AD-8347-2D10-96169F32AEEA}"/>
              </a:ext>
            </a:extLst>
          </p:cNvPr>
          <p:cNvSpPr txBox="1"/>
          <p:nvPr/>
        </p:nvSpPr>
        <p:spPr>
          <a:xfrm>
            <a:off x="5990244" y="760739"/>
            <a:ext cx="14178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 dirty="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Función de pérdida</a:t>
            </a:r>
            <a:endParaRPr sz="1100" dirty="0"/>
          </a:p>
        </p:txBody>
      </p:sp>
      <p:sp>
        <p:nvSpPr>
          <p:cNvPr id="452" name="Google Shape;452;p39">
            <a:extLst>
              <a:ext uri="{FF2B5EF4-FFF2-40B4-BE49-F238E27FC236}">
                <a16:creationId xmlns:a16="http://schemas.microsoft.com/office/drawing/2014/main" id="{DFC76A24-BB22-B96E-7F2F-829C7C178246}"/>
              </a:ext>
            </a:extLst>
          </p:cNvPr>
          <p:cNvSpPr txBox="1"/>
          <p:nvPr/>
        </p:nvSpPr>
        <p:spPr>
          <a:xfrm>
            <a:off x="7177126" y="756001"/>
            <a:ext cx="1658100" cy="231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dirty="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CrossEntropyLoss</a:t>
            </a:r>
            <a:endParaRPr sz="1100" dirty="0">
              <a:solidFill>
                <a:srgbClr val="26262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53" name="Google Shape;453;p39">
            <a:extLst>
              <a:ext uri="{FF2B5EF4-FFF2-40B4-BE49-F238E27FC236}">
                <a16:creationId xmlns:a16="http://schemas.microsoft.com/office/drawing/2014/main" id="{BCACDB85-3727-5F96-2B57-D0DFBE925F48}"/>
              </a:ext>
            </a:extLst>
          </p:cNvPr>
          <p:cNvSpPr/>
          <p:nvPr/>
        </p:nvSpPr>
        <p:spPr>
          <a:xfrm>
            <a:off x="182703" y="1007710"/>
            <a:ext cx="8628000" cy="231558"/>
          </a:xfrm>
          <a:prstGeom prst="roundRect">
            <a:avLst>
              <a:gd name="adj" fmla="val 19102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Quattrocento Sans"/>
              <a:sym typeface="Quattrocento Sans"/>
            </a:endParaRPr>
          </a:p>
        </p:txBody>
      </p:sp>
      <p:sp>
        <p:nvSpPr>
          <p:cNvPr id="454" name="Google Shape;454;p39">
            <a:extLst>
              <a:ext uri="{FF2B5EF4-FFF2-40B4-BE49-F238E27FC236}">
                <a16:creationId xmlns:a16="http://schemas.microsoft.com/office/drawing/2014/main" id="{936E0C9B-2665-F96F-0B76-45A9DD27C5E1}"/>
              </a:ext>
            </a:extLst>
          </p:cNvPr>
          <p:cNvSpPr txBox="1"/>
          <p:nvPr/>
        </p:nvSpPr>
        <p:spPr>
          <a:xfrm>
            <a:off x="329244" y="1028689"/>
            <a:ext cx="1542000" cy="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 dirty="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Resultados</a:t>
            </a:r>
            <a:endParaRPr sz="1050" dirty="0"/>
          </a:p>
        </p:txBody>
      </p:sp>
      <p:grpSp>
        <p:nvGrpSpPr>
          <p:cNvPr id="455" name="Google Shape;455;p39">
            <a:extLst>
              <a:ext uri="{FF2B5EF4-FFF2-40B4-BE49-F238E27FC236}">
                <a16:creationId xmlns:a16="http://schemas.microsoft.com/office/drawing/2014/main" id="{0D57BD57-461F-6056-E0CC-6D722F83BDBC}"/>
              </a:ext>
            </a:extLst>
          </p:cNvPr>
          <p:cNvGrpSpPr/>
          <p:nvPr/>
        </p:nvGrpSpPr>
        <p:grpSpPr>
          <a:xfrm rot="5400000" flipH="1">
            <a:off x="8092810" y="4092310"/>
            <a:ext cx="1095569" cy="1006809"/>
            <a:chOff x="0" y="0"/>
            <a:chExt cx="3264509" cy="2999133"/>
          </a:xfrm>
        </p:grpSpPr>
        <p:sp>
          <p:nvSpPr>
            <p:cNvPr id="456" name="Google Shape;456;p39">
              <a:extLst>
                <a:ext uri="{FF2B5EF4-FFF2-40B4-BE49-F238E27FC236}">
                  <a16:creationId xmlns:a16="http://schemas.microsoft.com/office/drawing/2014/main" id="{1915104E-C64D-115C-C918-AE472E7B1668}"/>
                </a:ext>
              </a:extLst>
            </p:cNvPr>
            <p:cNvSpPr/>
            <p:nvPr/>
          </p:nvSpPr>
          <p:spPr>
            <a:xfrm>
              <a:off x="0" y="0"/>
              <a:ext cx="3256202" cy="2999133"/>
            </a:xfrm>
            <a:custGeom>
              <a:avLst/>
              <a:gdLst/>
              <a:ahLst/>
              <a:cxnLst/>
              <a:rect l="l" t="t" r="r" b="b"/>
              <a:pathLst>
                <a:path w="2736304" h="2520280" extrusionOk="0">
                  <a:moveTo>
                    <a:pt x="0" y="0"/>
                  </a:moveTo>
                  <a:lnTo>
                    <a:pt x="2736304" y="0"/>
                  </a:lnTo>
                  <a:lnTo>
                    <a:pt x="0" y="25202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7" name="Google Shape;457;p39">
              <a:extLst>
                <a:ext uri="{FF2B5EF4-FFF2-40B4-BE49-F238E27FC236}">
                  <a16:creationId xmlns:a16="http://schemas.microsoft.com/office/drawing/2014/main" id="{A0979244-CA47-B230-07C3-EED341E379B2}"/>
                </a:ext>
              </a:extLst>
            </p:cNvPr>
            <p:cNvSpPr/>
            <p:nvPr/>
          </p:nvSpPr>
          <p:spPr>
            <a:xfrm>
              <a:off x="112420" y="112192"/>
              <a:ext cx="2637264" cy="2429060"/>
            </a:xfrm>
            <a:custGeom>
              <a:avLst/>
              <a:gdLst/>
              <a:ahLst/>
              <a:cxnLst/>
              <a:rect l="l" t="t" r="r" b="b"/>
              <a:pathLst>
                <a:path w="3255882" h="2998839" extrusionOk="0">
                  <a:moveTo>
                    <a:pt x="2429972" y="0"/>
                  </a:moveTo>
                  <a:lnTo>
                    <a:pt x="3255882" y="0"/>
                  </a:lnTo>
                  <a:lnTo>
                    <a:pt x="0" y="2998839"/>
                  </a:lnTo>
                  <a:lnTo>
                    <a:pt x="0" y="2238132"/>
                  </a:lnTo>
                  <a:lnTo>
                    <a:pt x="24299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8" name="Google Shape;458;p39">
              <a:extLst>
                <a:ext uri="{FF2B5EF4-FFF2-40B4-BE49-F238E27FC236}">
                  <a16:creationId xmlns:a16="http://schemas.microsoft.com/office/drawing/2014/main" id="{568823B7-D1E3-B39D-62D4-E32E1CE5DEC5}"/>
                </a:ext>
              </a:extLst>
            </p:cNvPr>
            <p:cNvSpPr/>
            <p:nvPr/>
          </p:nvSpPr>
          <p:spPr>
            <a:xfrm>
              <a:off x="0" y="0"/>
              <a:ext cx="3255882" cy="2998839"/>
            </a:xfrm>
            <a:custGeom>
              <a:avLst/>
              <a:gdLst/>
              <a:ahLst/>
              <a:cxnLst/>
              <a:rect l="l" t="t" r="r" b="b"/>
              <a:pathLst>
                <a:path w="3255882" h="2998839" extrusionOk="0">
                  <a:moveTo>
                    <a:pt x="2429972" y="0"/>
                  </a:moveTo>
                  <a:lnTo>
                    <a:pt x="3255882" y="0"/>
                  </a:lnTo>
                  <a:lnTo>
                    <a:pt x="0" y="2998839"/>
                  </a:lnTo>
                  <a:lnTo>
                    <a:pt x="0" y="2238132"/>
                  </a:lnTo>
                  <a:lnTo>
                    <a:pt x="2429972" y="0"/>
                  </a:lnTo>
                  <a:close/>
                </a:path>
              </a:pathLst>
            </a:custGeom>
            <a:solidFill>
              <a:srgbClr val="0F486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9" name="Google Shape;459;p39">
              <a:extLst>
                <a:ext uri="{FF2B5EF4-FFF2-40B4-BE49-F238E27FC236}">
                  <a16:creationId xmlns:a16="http://schemas.microsoft.com/office/drawing/2014/main" id="{D5567CC5-096C-9155-20D5-1AF24C738984}"/>
                </a:ext>
              </a:extLst>
            </p:cNvPr>
            <p:cNvSpPr/>
            <p:nvPr/>
          </p:nvSpPr>
          <p:spPr>
            <a:xfrm>
              <a:off x="1217448" y="0"/>
              <a:ext cx="2047061" cy="1124744"/>
            </a:xfrm>
            <a:custGeom>
              <a:avLst/>
              <a:gdLst/>
              <a:ahLst/>
              <a:cxnLst/>
              <a:rect l="l" t="t" r="r" b="b"/>
              <a:pathLst>
                <a:path w="2047061" h="1124744" extrusionOk="0">
                  <a:moveTo>
                    <a:pt x="1221151" y="0"/>
                  </a:moveTo>
                  <a:lnTo>
                    <a:pt x="2047061" y="0"/>
                  </a:lnTo>
                  <a:lnTo>
                    <a:pt x="825911" y="1124744"/>
                  </a:lnTo>
                  <a:lnTo>
                    <a:pt x="0" y="1124744"/>
                  </a:lnTo>
                  <a:lnTo>
                    <a:pt x="1221151" y="0"/>
                  </a:lnTo>
                  <a:close/>
                </a:path>
              </a:pathLst>
            </a:custGeom>
            <a:solidFill>
              <a:srgbClr val="0F486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32E9B37A-649A-490B-8D2C-983773EFB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95" y="3474504"/>
            <a:ext cx="5233924" cy="158377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D86BBCC-59C7-D685-7EAF-D6D0DCAB28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7063" y="1357648"/>
            <a:ext cx="2830542" cy="200747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95545AD-D79D-82C0-68B8-4C65F4BD9C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3433" y="1357648"/>
            <a:ext cx="3147161" cy="2726739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66F12D54-D0C4-6EBC-BB53-980C2A714459}"/>
              </a:ext>
            </a:extLst>
          </p:cNvPr>
          <p:cNvSpPr txBox="1"/>
          <p:nvPr/>
        </p:nvSpPr>
        <p:spPr>
          <a:xfrm>
            <a:off x="125235" y="1499612"/>
            <a:ext cx="241182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0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El uso de imágenes de 256x256 sin Data Augmentation resultó en un sobreajuste.</a:t>
            </a:r>
          </a:p>
          <a:p>
            <a:endParaRPr lang="es-MX" sz="1000" dirty="0">
              <a:solidFill>
                <a:srgbClr val="1F1F1F"/>
              </a:solidFill>
              <a:latin typeface="Roboto" panose="02000000000000000000" pitchFamily="2" charset="0"/>
            </a:endParaRPr>
          </a:p>
          <a:p>
            <a:endParaRPr lang="es-AR" sz="1000" dirty="0"/>
          </a:p>
        </p:txBody>
      </p:sp>
    </p:spTree>
    <p:extLst>
      <p:ext uri="{BB962C8B-B14F-4D97-AF65-F5344CB8AC3E}">
        <p14:creationId xmlns:p14="http://schemas.microsoft.com/office/powerpoint/2010/main" val="3440704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442">
          <a:extLst>
            <a:ext uri="{FF2B5EF4-FFF2-40B4-BE49-F238E27FC236}">
              <a16:creationId xmlns:a16="http://schemas.microsoft.com/office/drawing/2014/main" id="{0B70037E-032A-AFC5-13E9-5F696D2454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9">
            <a:extLst>
              <a:ext uri="{FF2B5EF4-FFF2-40B4-BE49-F238E27FC236}">
                <a16:creationId xmlns:a16="http://schemas.microsoft.com/office/drawing/2014/main" id="{99194E8E-D3C2-8ACE-0CE2-6DE2702ED223}"/>
              </a:ext>
            </a:extLst>
          </p:cNvPr>
          <p:cNvSpPr/>
          <p:nvPr/>
        </p:nvSpPr>
        <p:spPr>
          <a:xfrm>
            <a:off x="182703" y="121719"/>
            <a:ext cx="8698800" cy="263400"/>
          </a:xfrm>
          <a:prstGeom prst="roundRect">
            <a:avLst>
              <a:gd name="adj" fmla="val 1910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44" name="Google Shape;444;p39">
            <a:extLst>
              <a:ext uri="{FF2B5EF4-FFF2-40B4-BE49-F238E27FC236}">
                <a16:creationId xmlns:a16="http://schemas.microsoft.com/office/drawing/2014/main" id="{FD4C653A-140F-2E3D-9DCF-73C30C67EEB4}"/>
              </a:ext>
            </a:extLst>
          </p:cNvPr>
          <p:cNvSpPr txBox="1"/>
          <p:nvPr/>
        </p:nvSpPr>
        <p:spPr>
          <a:xfrm>
            <a:off x="329244" y="155839"/>
            <a:ext cx="4919400" cy="1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Red neuronal convolucional - Tamaño de imágen: 256x256</a:t>
            </a:r>
            <a:endParaRPr sz="1050" dirty="0"/>
          </a:p>
        </p:txBody>
      </p:sp>
      <p:sp>
        <p:nvSpPr>
          <p:cNvPr id="445" name="Google Shape;445;p39">
            <a:extLst>
              <a:ext uri="{FF2B5EF4-FFF2-40B4-BE49-F238E27FC236}">
                <a16:creationId xmlns:a16="http://schemas.microsoft.com/office/drawing/2014/main" id="{8CF3870D-611C-8A48-4CDB-AC709A9ACE17}"/>
              </a:ext>
            </a:extLst>
          </p:cNvPr>
          <p:cNvSpPr/>
          <p:nvPr/>
        </p:nvSpPr>
        <p:spPr>
          <a:xfrm>
            <a:off x="182703" y="458780"/>
            <a:ext cx="8698800" cy="215309"/>
          </a:xfrm>
          <a:prstGeom prst="roundRect">
            <a:avLst>
              <a:gd name="adj" fmla="val 19102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46" name="Google Shape;446;p39">
            <a:extLst>
              <a:ext uri="{FF2B5EF4-FFF2-40B4-BE49-F238E27FC236}">
                <a16:creationId xmlns:a16="http://schemas.microsoft.com/office/drawing/2014/main" id="{A2F73511-F8EA-146B-4CF7-B1FB287234B9}"/>
              </a:ext>
            </a:extLst>
          </p:cNvPr>
          <p:cNvSpPr txBox="1"/>
          <p:nvPr/>
        </p:nvSpPr>
        <p:spPr>
          <a:xfrm>
            <a:off x="329244" y="478779"/>
            <a:ext cx="5661000" cy="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 sz="1200" b="1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</a:defRPr>
            </a:lvl1pPr>
          </a:lstStyle>
          <a:p>
            <a:r>
              <a:rPr lang="es" sz="1100" dirty="0">
                <a:sym typeface="Quattrocento Sans"/>
              </a:rPr>
              <a:t>Configuración N°2 - </a:t>
            </a:r>
            <a:r>
              <a:rPr lang="es-AR" sz="1100" dirty="0"/>
              <a:t>con Data Augmentation</a:t>
            </a:r>
            <a:endParaRPr sz="1100" dirty="0"/>
          </a:p>
        </p:txBody>
      </p:sp>
      <p:sp>
        <p:nvSpPr>
          <p:cNvPr id="447" name="Google Shape;447;p39">
            <a:extLst>
              <a:ext uri="{FF2B5EF4-FFF2-40B4-BE49-F238E27FC236}">
                <a16:creationId xmlns:a16="http://schemas.microsoft.com/office/drawing/2014/main" id="{033299FC-B0B0-4639-D126-3547DF220A38}"/>
              </a:ext>
            </a:extLst>
          </p:cNvPr>
          <p:cNvSpPr txBox="1"/>
          <p:nvPr/>
        </p:nvSpPr>
        <p:spPr>
          <a:xfrm>
            <a:off x="274737" y="733417"/>
            <a:ext cx="8598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Learning rate</a:t>
            </a:r>
            <a:endParaRPr sz="1100"/>
          </a:p>
        </p:txBody>
      </p:sp>
      <p:sp>
        <p:nvSpPr>
          <p:cNvPr id="448" name="Google Shape;448;p39">
            <a:extLst>
              <a:ext uri="{FF2B5EF4-FFF2-40B4-BE49-F238E27FC236}">
                <a16:creationId xmlns:a16="http://schemas.microsoft.com/office/drawing/2014/main" id="{8BD98782-B5DE-3FAE-0AC0-B2ED4A9AB2C9}"/>
              </a:ext>
            </a:extLst>
          </p:cNvPr>
          <p:cNvSpPr txBox="1"/>
          <p:nvPr/>
        </p:nvSpPr>
        <p:spPr>
          <a:xfrm>
            <a:off x="1137824" y="720439"/>
            <a:ext cx="626506" cy="231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lr=0.001</a:t>
            </a:r>
            <a:endParaRPr sz="1100">
              <a:solidFill>
                <a:srgbClr val="26262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49" name="Google Shape;449;p39">
            <a:extLst>
              <a:ext uri="{FF2B5EF4-FFF2-40B4-BE49-F238E27FC236}">
                <a16:creationId xmlns:a16="http://schemas.microsoft.com/office/drawing/2014/main" id="{B784ADFA-B8CB-200C-E557-332B015A7DC3}"/>
              </a:ext>
            </a:extLst>
          </p:cNvPr>
          <p:cNvSpPr txBox="1"/>
          <p:nvPr/>
        </p:nvSpPr>
        <p:spPr>
          <a:xfrm>
            <a:off x="2215371" y="727849"/>
            <a:ext cx="8598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 dirty="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Métrica</a:t>
            </a:r>
            <a:endParaRPr sz="1100" dirty="0"/>
          </a:p>
        </p:txBody>
      </p:sp>
      <p:sp>
        <p:nvSpPr>
          <p:cNvPr id="450" name="Google Shape;450;p39">
            <a:extLst>
              <a:ext uri="{FF2B5EF4-FFF2-40B4-BE49-F238E27FC236}">
                <a16:creationId xmlns:a16="http://schemas.microsoft.com/office/drawing/2014/main" id="{CDDDF5D1-12DB-D606-312F-42C3043A23B4}"/>
              </a:ext>
            </a:extLst>
          </p:cNvPr>
          <p:cNvSpPr txBox="1"/>
          <p:nvPr/>
        </p:nvSpPr>
        <p:spPr>
          <a:xfrm>
            <a:off x="2788944" y="717583"/>
            <a:ext cx="2672339" cy="273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dirty="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Accuracy(task='multiclass', num_classes=10)</a:t>
            </a:r>
            <a:endParaRPr sz="1100" dirty="0">
              <a:solidFill>
                <a:srgbClr val="26262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51" name="Google Shape;451;p39">
            <a:extLst>
              <a:ext uri="{FF2B5EF4-FFF2-40B4-BE49-F238E27FC236}">
                <a16:creationId xmlns:a16="http://schemas.microsoft.com/office/drawing/2014/main" id="{7BF0D4F2-86FD-1826-1816-5110D5473AE9}"/>
              </a:ext>
            </a:extLst>
          </p:cNvPr>
          <p:cNvSpPr txBox="1"/>
          <p:nvPr/>
        </p:nvSpPr>
        <p:spPr>
          <a:xfrm>
            <a:off x="5990244" y="727849"/>
            <a:ext cx="14178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 dirty="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Función de pérdida</a:t>
            </a:r>
            <a:endParaRPr sz="1100" dirty="0"/>
          </a:p>
        </p:txBody>
      </p:sp>
      <p:sp>
        <p:nvSpPr>
          <p:cNvPr id="452" name="Google Shape;452;p39">
            <a:extLst>
              <a:ext uri="{FF2B5EF4-FFF2-40B4-BE49-F238E27FC236}">
                <a16:creationId xmlns:a16="http://schemas.microsoft.com/office/drawing/2014/main" id="{ADAF3ABF-B67E-14C9-20D1-1168743F86B8}"/>
              </a:ext>
            </a:extLst>
          </p:cNvPr>
          <p:cNvSpPr txBox="1"/>
          <p:nvPr/>
        </p:nvSpPr>
        <p:spPr>
          <a:xfrm>
            <a:off x="7177126" y="723111"/>
            <a:ext cx="1658100" cy="231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dirty="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CrossEntropyLoss</a:t>
            </a:r>
            <a:endParaRPr sz="1100" dirty="0">
              <a:solidFill>
                <a:srgbClr val="26262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53" name="Google Shape;453;p39">
            <a:extLst>
              <a:ext uri="{FF2B5EF4-FFF2-40B4-BE49-F238E27FC236}">
                <a16:creationId xmlns:a16="http://schemas.microsoft.com/office/drawing/2014/main" id="{8E5025E7-1AD6-9EF8-28B0-3EFA113786A6}"/>
              </a:ext>
            </a:extLst>
          </p:cNvPr>
          <p:cNvSpPr/>
          <p:nvPr/>
        </p:nvSpPr>
        <p:spPr>
          <a:xfrm>
            <a:off x="182703" y="1322414"/>
            <a:ext cx="8628000" cy="231558"/>
          </a:xfrm>
          <a:prstGeom prst="roundRect">
            <a:avLst>
              <a:gd name="adj" fmla="val 19102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Quattrocento Sans"/>
              <a:sym typeface="Quattrocento Sans"/>
            </a:endParaRPr>
          </a:p>
        </p:txBody>
      </p:sp>
      <p:sp>
        <p:nvSpPr>
          <p:cNvPr id="454" name="Google Shape;454;p39">
            <a:extLst>
              <a:ext uri="{FF2B5EF4-FFF2-40B4-BE49-F238E27FC236}">
                <a16:creationId xmlns:a16="http://schemas.microsoft.com/office/drawing/2014/main" id="{1735A6FD-E8DE-7A6A-F1D8-44A3D9CA18A3}"/>
              </a:ext>
            </a:extLst>
          </p:cNvPr>
          <p:cNvSpPr txBox="1"/>
          <p:nvPr/>
        </p:nvSpPr>
        <p:spPr>
          <a:xfrm>
            <a:off x="288240" y="1361671"/>
            <a:ext cx="1542000" cy="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 dirty="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Resultados</a:t>
            </a:r>
            <a:endParaRPr sz="1050" dirty="0"/>
          </a:p>
        </p:txBody>
      </p:sp>
      <p:grpSp>
        <p:nvGrpSpPr>
          <p:cNvPr id="455" name="Google Shape;455;p39">
            <a:extLst>
              <a:ext uri="{FF2B5EF4-FFF2-40B4-BE49-F238E27FC236}">
                <a16:creationId xmlns:a16="http://schemas.microsoft.com/office/drawing/2014/main" id="{522EA358-4C55-1C8A-51F4-23579402709A}"/>
              </a:ext>
            </a:extLst>
          </p:cNvPr>
          <p:cNvGrpSpPr/>
          <p:nvPr/>
        </p:nvGrpSpPr>
        <p:grpSpPr>
          <a:xfrm rot="5400000" flipH="1">
            <a:off x="8092810" y="4092310"/>
            <a:ext cx="1095569" cy="1006809"/>
            <a:chOff x="0" y="0"/>
            <a:chExt cx="3264509" cy="2999133"/>
          </a:xfrm>
        </p:grpSpPr>
        <p:sp>
          <p:nvSpPr>
            <p:cNvPr id="456" name="Google Shape;456;p39">
              <a:extLst>
                <a:ext uri="{FF2B5EF4-FFF2-40B4-BE49-F238E27FC236}">
                  <a16:creationId xmlns:a16="http://schemas.microsoft.com/office/drawing/2014/main" id="{39CC96E3-DF05-FB44-0E92-0078F4BDE142}"/>
                </a:ext>
              </a:extLst>
            </p:cNvPr>
            <p:cNvSpPr/>
            <p:nvPr/>
          </p:nvSpPr>
          <p:spPr>
            <a:xfrm>
              <a:off x="0" y="0"/>
              <a:ext cx="3256202" cy="2999133"/>
            </a:xfrm>
            <a:custGeom>
              <a:avLst/>
              <a:gdLst/>
              <a:ahLst/>
              <a:cxnLst/>
              <a:rect l="l" t="t" r="r" b="b"/>
              <a:pathLst>
                <a:path w="2736304" h="2520280" extrusionOk="0">
                  <a:moveTo>
                    <a:pt x="0" y="0"/>
                  </a:moveTo>
                  <a:lnTo>
                    <a:pt x="2736304" y="0"/>
                  </a:lnTo>
                  <a:lnTo>
                    <a:pt x="0" y="25202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7" name="Google Shape;457;p39">
              <a:extLst>
                <a:ext uri="{FF2B5EF4-FFF2-40B4-BE49-F238E27FC236}">
                  <a16:creationId xmlns:a16="http://schemas.microsoft.com/office/drawing/2014/main" id="{F02EF13E-4F23-0155-9130-0C053FB4C7C2}"/>
                </a:ext>
              </a:extLst>
            </p:cNvPr>
            <p:cNvSpPr/>
            <p:nvPr/>
          </p:nvSpPr>
          <p:spPr>
            <a:xfrm>
              <a:off x="112420" y="112192"/>
              <a:ext cx="2637264" cy="2429060"/>
            </a:xfrm>
            <a:custGeom>
              <a:avLst/>
              <a:gdLst/>
              <a:ahLst/>
              <a:cxnLst/>
              <a:rect l="l" t="t" r="r" b="b"/>
              <a:pathLst>
                <a:path w="3255882" h="2998839" extrusionOk="0">
                  <a:moveTo>
                    <a:pt x="2429972" y="0"/>
                  </a:moveTo>
                  <a:lnTo>
                    <a:pt x="3255882" y="0"/>
                  </a:lnTo>
                  <a:lnTo>
                    <a:pt x="0" y="2998839"/>
                  </a:lnTo>
                  <a:lnTo>
                    <a:pt x="0" y="2238132"/>
                  </a:lnTo>
                  <a:lnTo>
                    <a:pt x="24299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8" name="Google Shape;458;p39">
              <a:extLst>
                <a:ext uri="{FF2B5EF4-FFF2-40B4-BE49-F238E27FC236}">
                  <a16:creationId xmlns:a16="http://schemas.microsoft.com/office/drawing/2014/main" id="{1F29D66B-ED1C-B259-DA26-4C12EFC1F533}"/>
                </a:ext>
              </a:extLst>
            </p:cNvPr>
            <p:cNvSpPr/>
            <p:nvPr/>
          </p:nvSpPr>
          <p:spPr>
            <a:xfrm>
              <a:off x="0" y="0"/>
              <a:ext cx="3255882" cy="2998839"/>
            </a:xfrm>
            <a:custGeom>
              <a:avLst/>
              <a:gdLst/>
              <a:ahLst/>
              <a:cxnLst/>
              <a:rect l="l" t="t" r="r" b="b"/>
              <a:pathLst>
                <a:path w="3255882" h="2998839" extrusionOk="0">
                  <a:moveTo>
                    <a:pt x="2429972" y="0"/>
                  </a:moveTo>
                  <a:lnTo>
                    <a:pt x="3255882" y="0"/>
                  </a:lnTo>
                  <a:lnTo>
                    <a:pt x="0" y="2998839"/>
                  </a:lnTo>
                  <a:lnTo>
                    <a:pt x="0" y="2238132"/>
                  </a:lnTo>
                  <a:lnTo>
                    <a:pt x="2429972" y="0"/>
                  </a:lnTo>
                  <a:close/>
                </a:path>
              </a:pathLst>
            </a:custGeom>
            <a:solidFill>
              <a:srgbClr val="0F486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9" name="Google Shape;459;p39">
              <a:extLst>
                <a:ext uri="{FF2B5EF4-FFF2-40B4-BE49-F238E27FC236}">
                  <a16:creationId xmlns:a16="http://schemas.microsoft.com/office/drawing/2014/main" id="{C0B2644A-FD58-7E3C-B587-60684DDA2791}"/>
                </a:ext>
              </a:extLst>
            </p:cNvPr>
            <p:cNvSpPr/>
            <p:nvPr/>
          </p:nvSpPr>
          <p:spPr>
            <a:xfrm>
              <a:off x="1217448" y="0"/>
              <a:ext cx="2047061" cy="1124744"/>
            </a:xfrm>
            <a:custGeom>
              <a:avLst/>
              <a:gdLst/>
              <a:ahLst/>
              <a:cxnLst/>
              <a:rect l="l" t="t" r="r" b="b"/>
              <a:pathLst>
                <a:path w="2047061" h="1124744" extrusionOk="0">
                  <a:moveTo>
                    <a:pt x="1221151" y="0"/>
                  </a:moveTo>
                  <a:lnTo>
                    <a:pt x="2047061" y="0"/>
                  </a:lnTo>
                  <a:lnTo>
                    <a:pt x="825911" y="1124744"/>
                  </a:lnTo>
                  <a:lnTo>
                    <a:pt x="0" y="1124744"/>
                  </a:lnTo>
                  <a:lnTo>
                    <a:pt x="1221151" y="0"/>
                  </a:lnTo>
                  <a:close/>
                </a:path>
              </a:pathLst>
            </a:custGeom>
            <a:solidFill>
              <a:srgbClr val="0F486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2" name="Google Shape;483;p40">
            <a:extLst>
              <a:ext uri="{FF2B5EF4-FFF2-40B4-BE49-F238E27FC236}">
                <a16:creationId xmlns:a16="http://schemas.microsoft.com/office/drawing/2014/main" id="{3DD09398-1193-A13B-343E-7F21D2888AAA}"/>
              </a:ext>
            </a:extLst>
          </p:cNvPr>
          <p:cNvSpPr txBox="1"/>
          <p:nvPr/>
        </p:nvSpPr>
        <p:spPr>
          <a:xfrm>
            <a:off x="274737" y="928074"/>
            <a:ext cx="14685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 dirty="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Transformaciones</a:t>
            </a:r>
            <a:endParaRPr sz="1100" dirty="0"/>
          </a:p>
        </p:txBody>
      </p:sp>
      <p:sp>
        <p:nvSpPr>
          <p:cNvPr id="4" name="Google Shape;484;p40">
            <a:extLst>
              <a:ext uri="{FF2B5EF4-FFF2-40B4-BE49-F238E27FC236}">
                <a16:creationId xmlns:a16="http://schemas.microsoft.com/office/drawing/2014/main" id="{4658FC19-2930-8DAA-394B-30909D7ECF43}"/>
              </a:ext>
            </a:extLst>
          </p:cNvPr>
          <p:cNvSpPr txBox="1"/>
          <p:nvPr/>
        </p:nvSpPr>
        <p:spPr>
          <a:xfrm>
            <a:off x="1528428" y="911129"/>
            <a:ext cx="6762474" cy="396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0000"/>
              </a:lnSpc>
            </a:pPr>
            <a:r>
              <a:rPr lang="es" sz="1100" dirty="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RandomHorizontalFlip()   RandomVerticalFlip()   RandomGrayscale(0.5)  </a:t>
            </a:r>
            <a:r>
              <a:rPr lang="es-AR" sz="1100" dirty="0" err="1">
                <a:solidFill>
                  <a:srgbClr val="262626"/>
                </a:solidFill>
                <a:latin typeface="Quattrocento Sans"/>
              </a:rPr>
              <a:t>RandomRotation</a:t>
            </a:r>
            <a:r>
              <a:rPr lang="es-AR" sz="1100" dirty="0">
                <a:solidFill>
                  <a:srgbClr val="262626"/>
                </a:solidFill>
                <a:latin typeface="Quattrocento Sans"/>
              </a:rPr>
              <a:t>(</a:t>
            </a:r>
            <a:r>
              <a:rPr lang="es-AR" sz="1100" dirty="0" err="1">
                <a:solidFill>
                  <a:srgbClr val="262626"/>
                </a:solidFill>
                <a:latin typeface="Quattrocento Sans"/>
              </a:rPr>
              <a:t>degrees</a:t>
            </a:r>
            <a:r>
              <a:rPr lang="es-AR" sz="1100" dirty="0">
                <a:solidFill>
                  <a:srgbClr val="262626"/>
                </a:solidFill>
                <a:latin typeface="Quattrocento Sans"/>
              </a:rPr>
              <a:t>=40)  </a:t>
            </a:r>
          </a:p>
          <a:p>
            <a:pPr>
              <a:lnSpc>
                <a:spcPct val="110000"/>
              </a:lnSpc>
            </a:pPr>
            <a:r>
              <a:rPr lang="en-US" sz="1100" dirty="0" err="1">
                <a:solidFill>
                  <a:srgbClr val="262626"/>
                </a:solidFill>
                <a:latin typeface="Quattrocento Sans"/>
              </a:rPr>
              <a:t>RandomResizedCrop</a:t>
            </a:r>
            <a:r>
              <a:rPr lang="en-US" sz="1100" dirty="0">
                <a:solidFill>
                  <a:srgbClr val="262626"/>
                </a:solidFill>
                <a:latin typeface="Quattrocento Sans"/>
              </a:rPr>
              <a:t>(size=(256, 256), scale=(0.3, 0.7))</a:t>
            </a:r>
          </a:p>
          <a:p>
            <a:pPr>
              <a:lnSpc>
                <a:spcPct val="110000"/>
              </a:lnSpc>
            </a:pPr>
            <a:endParaRPr lang="es-AR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26262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26262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78ED85B-09E5-F944-4908-22BDC9245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03" y="3552243"/>
            <a:ext cx="5247235" cy="155352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D8D5347-8A30-725B-9700-865F1FA80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6384" y="1568854"/>
            <a:ext cx="3103554" cy="1965132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D957F29B-1478-7DF9-BBDF-20342CACC4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3038" y="1584165"/>
            <a:ext cx="3225581" cy="2789037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2828BB41-7097-9C13-15DA-0163CE182B52}"/>
              </a:ext>
            </a:extLst>
          </p:cNvPr>
          <p:cNvSpPr txBox="1"/>
          <p:nvPr/>
        </p:nvSpPr>
        <p:spPr>
          <a:xfrm>
            <a:off x="101966" y="1862690"/>
            <a:ext cx="2224418" cy="13696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0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El uso de 256x256 con Data Augmentation ha mejorado significativamente el desempeño del modelo</a:t>
            </a:r>
            <a:r>
              <a:rPr lang="es-MX" sz="1000" dirty="0">
                <a:solidFill>
                  <a:srgbClr val="1F1F1F"/>
                </a:solidFill>
                <a:latin typeface="Roboto" panose="02000000000000000000" pitchFamily="2" charset="0"/>
              </a:rPr>
              <a:t>.</a:t>
            </a:r>
            <a:r>
              <a:rPr lang="es-MX" sz="10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 </a:t>
            </a:r>
          </a:p>
          <a:p>
            <a:endParaRPr lang="es-MX" sz="1000" dirty="0">
              <a:solidFill>
                <a:srgbClr val="1F1F1F"/>
              </a:solidFill>
              <a:latin typeface="Roboto" panose="02000000000000000000" pitchFamily="2" charset="0"/>
            </a:endParaRPr>
          </a:p>
          <a:p>
            <a:r>
              <a:rPr lang="es-MX" sz="1000" dirty="0">
                <a:solidFill>
                  <a:srgbClr val="1F1F1F"/>
                </a:solidFill>
                <a:latin typeface="Roboto" panose="02000000000000000000" pitchFamily="2" charset="0"/>
              </a:rPr>
              <a:t>Sin embargo, el </a:t>
            </a:r>
            <a:r>
              <a:rPr lang="es-MX" sz="1000" dirty="0" err="1">
                <a:solidFill>
                  <a:srgbClr val="1F1F1F"/>
                </a:solidFill>
                <a:latin typeface="Roboto" panose="02000000000000000000" pitchFamily="2" charset="0"/>
              </a:rPr>
              <a:t>accuracy</a:t>
            </a:r>
            <a:r>
              <a:rPr lang="es-MX" sz="1000" dirty="0">
                <a:solidFill>
                  <a:srgbClr val="1F1F1F"/>
                </a:solidFill>
                <a:latin typeface="Roboto" panose="02000000000000000000" pitchFamily="2" charset="0"/>
              </a:rPr>
              <a:t> global (61%) muestran que aún queda margen de mejora.</a:t>
            </a:r>
            <a:endParaRPr lang="es-AR" sz="1000" dirty="0">
              <a:solidFill>
                <a:srgbClr val="1F1F1F"/>
              </a:solidFill>
              <a:latin typeface="Roboto" panose="02000000000000000000" pitchFamily="2" charset="0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AC5A6FF8-3894-42B7-BB9A-9E6DEF38CD10}"/>
              </a:ext>
            </a:extLst>
          </p:cNvPr>
          <p:cNvSpPr/>
          <p:nvPr/>
        </p:nvSpPr>
        <p:spPr>
          <a:xfrm>
            <a:off x="2552426" y="1808726"/>
            <a:ext cx="2407701" cy="1261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904EE1C-DF7B-CC33-960C-233DB010FCA4}"/>
              </a:ext>
            </a:extLst>
          </p:cNvPr>
          <p:cNvSpPr/>
          <p:nvPr/>
        </p:nvSpPr>
        <p:spPr>
          <a:xfrm>
            <a:off x="2552426" y="2651574"/>
            <a:ext cx="2407701" cy="1158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70613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45"/>
          <p:cNvSpPr txBox="1">
            <a:spLocks noGrp="1"/>
          </p:cNvSpPr>
          <p:nvPr>
            <p:ph type="title"/>
          </p:nvPr>
        </p:nvSpPr>
        <p:spPr>
          <a:xfrm>
            <a:off x="226208" y="8668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dirty="0"/>
              <a:t>Resumen de entrenamientos</a:t>
            </a:r>
            <a:endParaRPr sz="3200" dirty="0"/>
          </a:p>
        </p:txBody>
      </p:sp>
      <p:sp>
        <p:nvSpPr>
          <p:cNvPr id="586" name="Google Shape;586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17</a:t>
            </a:fld>
            <a:endParaRPr/>
          </a:p>
        </p:txBody>
      </p:sp>
      <p:graphicFrame>
        <p:nvGraphicFramePr>
          <p:cNvPr id="587" name="Google Shape;587;p45"/>
          <p:cNvGraphicFramePr/>
          <p:nvPr>
            <p:extLst>
              <p:ext uri="{D42A27DB-BD31-4B8C-83A1-F6EECF244321}">
                <p14:modId xmlns:p14="http://schemas.microsoft.com/office/powerpoint/2010/main" val="1908695664"/>
              </p:ext>
            </p:extLst>
          </p:nvPr>
        </p:nvGraphicFramePr>
        <p:xfrm>
          <a:off x="311700" y="975317"/>
          <a:ext cx="8709458" cy="3687900"/>
        </p:xfrm>
        <a:graphic>
          <a:graphicData uri="http://schemas.openxmlformats.org/drawingml/2006/table">
            <a:tbl>
              <a:tblPr>
                <a:noFill/>
                <a:tableStyleId>{E5DE5D67-7C75-4B4D-AABD-91B1868C532A}</a:tableStyleId>
              </a:tblPr>
              <a:tblGrid>
                <a:gridCol w="965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9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9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07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81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692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19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 dirty="0">
                          <a:solidFill>
                            <a:srgbClr val="595959"/>
                          </a:solidFill>
                        </a:rPr>
                        <a:t>Arquitectura</a:t>
                      </a:r>
                      <a:endParaRPr sz="1000" b="1" dirty="0"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solidFill>
                            <a:srgbClr val="595959"/>
                          </a:solidFill>
                        </a:rPr>
                        <a:t>Experimento</a:t>
                      </a:r>
                      <a:endParaRPr sz="1000" b="1"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 dirty="0">
                          <a:solidFill>
                            <a:srgbClr val="595959"/>
                          </a:solidFill>
                        </a:rPr>
                        <a:t>Resolución</a:t>
                      </a:r>
                      <a:endParaRPr sz="1000" b="1" dirty="0">
                        <a:solidFill>
                          <a:srgbClr val="595959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 dirty="0">
                          <a:solidFill>
                            <a:srgbClr val="595959"/>
                          </a:solidFill>
                        </a:rPr>
                        <a:t> imágenes</a:t>
                      </a:r>
                      <a:endParaRPr sz="1000" b="1" dirty="0"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 dirty="0">
                          <a:solidFill>
                            <a:srgbClr val="595959"/>
                          </a:solidFill>
                        </a:rPr>
                        <a:t>Técnicas aplicadas</a:t>
                      </a:r>
                      <a:endParaRPr sz="1000" b="1" dirty="0"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solidFill>
                            <a:srgbClr val="595959"/>
                          </a:solidFill>
                        </a:rPr>
                        <a:t>Accuracy</a:t>
                      </a:r>
                      <a:endParaRPr sz="1000" b="1"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 dirty="0">
                          <a:solidFill>
                            <a:srgbClr val="595959"/>
                          </a:solidFill>
                        </a:rPr>
                        <a:t>Tiempo Prom. de Entrenamiento (mins.)</a:t>
                      </a:r>
                      <a:endParaRPr sz="1000" b="1" dirty="0"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solidFill>
                            <a:srgbClr val="595959"/>
                          </a:solidFill>
                        </a:rPr>
                        <a:t>Comentarios</a:t>
                      </a:r>
                      <a:endParaRPr sz="1000" b="1"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CNN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1_1 Sin Data Augmentation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64x64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No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/>
                        <a:t>100%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/>
                        <a:t>10 mins.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Sobresaliente pero posiblemente sobreajustado.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CNN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1_2 Con inversiones y escala grises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64x64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Data Aug: Flips, escala grises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89%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" sz="1000" dirty="0"/>
                        <a:t>10 </a:t>
                      </a:r>
                      <a:r>
                        <a:rPr lang="es-AR" sz="1000" dirty="0" err="1"/>
                        <a:t>mins</a:t>
                      </a:r>
                      <a:r>
                        <a:rPr lang="es-AR" sz="1000" dirty="0"/>
                        <a:t>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Mayor robustez, pero pérdida de rendimiento en ciertas clases 0 y 6.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CNN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1_3 Con múltiples transformaciones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64x64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Data Aug: Flips, rotaciones, escala grises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97%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" sz="1000" dirty="0"/>
                        <a:t>10 </a:t>
                      </a:r>
                      <a:r>
                        <a:rPr lang="es-AR" sz="1000" dirty="0" err="1"/>
                        <a:t>mins</a:t>
                      </a:r>
                      <a:r>
                        <a:rPr lang="es-AR" sz="1000" dirty="0"/>
                        <a:t>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/>
                        <a:t>Balance ideal entre precisión y generalización. Clases 0 y 6 mejoraron notablemente.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CNN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2_1 Sin Data Augmentation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256x256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No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37%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" sz="1000" dirty="0"/>
                        <a:t>90 </a:t>
                      </a:r>
                      <a:r>
                        <a:rPr lang="es-AR" sz="1000" dirty="0" err="1"/>
                        <a:t>mins</a:t>
                      </a:r>
                      <a:r>
                        <a:rPr lang="es-AR" sz="1000" dirty="0"/>
                        <a:t>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Sobreajuste claro, con desempeño bajo en validación.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CNN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2_2 Augmentation variado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256x256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Data Aug: Flips, rotaciones, escala grises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61%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" sz="1000" dirty="0"/>
                        <a:t>90 </a:t>
                      </a:r>
                      <a:r>
                        <a:rPr lang="es-AR" sz="1000" dirty="0" err="1"/>
                        <a:t>mins</a:t>
                      </a:r>
                      <a:r>
                        <a:rPr lang="es-AR" sz="1000" dirty="0"/>
                        <a:t>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/>
                        <a:t>Generalización mejorada, pero aún lejos de un rendimiento óptimo.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6"/>
          <p:cNvSpPr/>
          <p:nvPr/>
        </p:nvSpPr>
        <p:spPr>
          <a:xfrm>
            <a:off x="6318320" y="3466301"/>
            <a:ext cx="1638438" cy="836714"/>
          </a:xfrm>
          <a:custGeom>
            <a:avLst/>
            <a:gdLst/>
            <a:ahLst/>
            <a:cxnLst/>
            <a:rect l="l" t="t" r="r" b="b"/>
            <a:pathLst>
              <a:path w="2765297" h="1412176" extrusionOk="0">
                <a:moveTo>
                  <a:pt x="2762536" y="0"/>
                </a:moveTo>
                <a:lnTo>
                  <a:pt x="2765298" y="734282"/>
                </a:lnTo>
                <a:lnTo>
                  <a:pt x="2762" y="1412177"/>
                </a:lnTo>
                <a:lnTo>
                  <a:pt x="0" y="67789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46"/>
          <p:cNvSpPr/>
          <p:nvPr/>
        </p:nvSpPr>
        <p:spPr>
          <a:xfrm>
            <a:off x="4654040" y="3484153"/>
            <a:ext cx="1664230" cy="818881"/>
          </a:xfrm>
          <a:custGeom>
            <a:avLst/>
            <a:gdLst/>
            <a:ahLst/>
            <a:cxnLst/>
            <a:rect l="l" t="t" r="r" b="b"/>
            <a:pathLst>
              <a:path w="2808827" h="1382077" extrusionOk="0">
                <a:moveTo>
                  <a:pt x="2806065" y="647795"/>
                </a:moveTo>
                <a:lnTo>
                  <a:pt x="2808827" y="1382078"/>
                </a:lnTo>
                <a:lnTo>
                  <a:pt x="2762" y="734282"/>
                </a:lnTo>
                <a:lnTo>
                  <a:pt x="0" y="0"/>
                </a:lnTo>
                <a:close/>
              </a:path>
            </a:pathLst>
          </a:custGeom>
          <a:solidFill>
            <a:srgbClr val="D75F0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46"/>
          <p:cNvSpPr/>
          <p:nvPr/>
        </p:nvSpPr>
        <p:spPr>
          <a:xfrm>
            <a:off x="4654040" y="3082093"/>
            <a:ext cx="3299396" cy="785471"/>
          </a:xfrm>
          <a:custGeom>
            <a:avLst/>
            <a:gdLst/>
            <a:ahLst/>
            <a:cxnLst/>
            <a:rect l="l" t="t" r="r" b="b"/>
            <a:pathLst>
              <a:path w="5568600" h="1325689" extrusionOk="0">
                <a:moveTo>
                  <a:pt x="5568601" y="647795"/>
                </a:moveTo>
                <a:lnTo>
                  <a:pt x="2806065" y="1325690"/>
                </a:lnTo>
                <a:lnTo>
                  <a:pt x="0" y="677894"/>
                </a:lnTo>
                <a:lnTo>
                  <a:pt x="2762536" y="0"/>
                </a:lnTo>
                <a:close/>
              </a:path>
            </a:pathLst>
          </a:custGeom>
          <a:solidFill>
            <a:srgbClr val="FCB47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46"/>
          <p:cNvSpPr/>
          <p:nvPr/>
        </p:nvSpPr>
        <p:spPr>
          <a:xfrm>
            <a:off x="6318320" y="2711558"/>
            <a:ext cx="1638438" cy="836714"/>
          </a:xfrm>
          <a:custGeom>
            <a:avLst/>
            <a:gdLst/>
            <a:ahLst/>
            <a:cxnLst/>
            <a:rect l="l" t="t" r="r" b="b"/>
            <a:pathLst>
              <a:path w="2765297" h="1412176" extrusionOk="0">
                <a:moveTo>
                  <a:pt x="2762536" y="0"/>
                </a:moveTo>
                <a:lnTo>
                  <a:pt x="2765298" y="734282"/>
                </a:lnTo>
                <a:lnTo>
                  <a:pt x="2762" y="1412177"/>
                </a:lnTo>
                <a:lnTo>
                  <a:pt x="0" y="677894"/>
                </a:lnTo>
                <a:close/>
              </a:path>
            </a:pathLst>
          </a:custGeom>
          <a:solidFill>
            <a:srgbClr val="66AD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46"/>
          <p:cNvSpPr/>
          <p:nvPr/>
        </p:nvSpPr>
        <p:spPr>
          <a:xfrm>
            <a:off x="4654040" y="2729410"/>
            <a:ext cx="1664230" cy="818881"/>
          </a:xfrm>
          <a:custGeom>
            <a:avLst/>
            <a:gdLst/>
            <a:ahLst/>
            <a:cxnLst/>
            <a:rect l="l" t="t" r="r" b="b"/>
            <a:pathLst>
              <a:path w="2808827" h="1382077" extrusionOk="0">
                <a:moveTo>
                  <a:pt x="2806065" y="647795"/>
                </a:moveTo>
                <a:lnTo>
                  <a:pt x="2808827" y="1382078"/>
                </a:lnTo>
                <a:lnTo>
                  <a:pt x="2762" y="734282"/>
                </a:lnTo>
                <a:lnTo>
                  <a:pt x="0" y="0"/>
                </a:lnTo>
                <a:close/>
              </a:path>
            </a:pathLst>
          </a:custGeom>
          <a:solidFill>
            <a:srgbClr val="0059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46"/>
          <p:cNvSpPr/>
          <p:nvPr/>
        </p:nvSpPr>
        <p:spPr>
          <a:xfrm>
            <a:off x="4654040" y="2327350"/>
            <a:ext cx="3299396" cy="785471"/>
          </a:xfrm>
          <a:custGeom>
            <a:avLst/>
            <a:gdLst/>
            <a:ahLst/>
            <a:cxnLst/>
            <a:rect l="l" t="t" r="r" b="b"/>
            <a:pathLst>
              <a:path w="5568600" h="1325689" extrusionOk="0">
                <a:moveTo>
                  <a:pt x="5568601" y="647795"/>
                </a:moveTo>
                <a:lnTo>
                  <a:pt x="2806065" y="1325690"/>
                </a:lnTo>
                <a:lnTo>
                  <a:pt x="0" y="677894"/>
                </a:lnTo>
                <a:lnTo>
                  <a:pt x="2762536" y="0"/>
                </a:lnTo>
                <a:close/>
              </a:path>
            </a:pathLst>
          </a:custGeom>
          <a:solidFill>
            <a:srgbClr val="99C8F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46"/>
          <p:cNvSpPr/>
          <p:nvPr/>
        </p:nvSpPr>
        <p:spPr>
          <a:xfrm>
            <a:off x="6318320" y="1993101"/>
            <a:ext cx="1638438" cy="836714"/>
          </a:xfrm>
          <a:custGeom>
            <a:avLst/>
            <a:gdLst/>
            <a:ahLst/>
            <a:cxnLst/>
            <a:rect l="l" t="t" r="r" b="b"/>
            <a:pathLst>
              <a:path w="2765297" h="1412176" extrusionOk="0">
                <a:moveTo>
                  <a:pt x="2762536" y="0"/>
                </a:moveTo>
                <a:lnTo>
                  <a:pt x="2765298" y="734282"/>
                </a:lnTo>
                <a:lnTo>
                  <a:pt x="2762" y="1412177"/>
                </a:lnTo>
                <a:lnTo>
                  <a:pt x="0" y="677894"/>
                </a:lnTo>
                <a:close/>
              </a:path>
            </a:pathLst>
          </a:custGeom>
          <a:solidFill>
            <a:srgbClr val="28AD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46"/>
          <p:cNvSpPr/>
          <p:nvPr/>
        </p:nvSpPr>
        <p:spPr>
          <a:xfrm>
            <a:off x="4654040" y="2010953"/>
            <a:ext cx="1664230" cy="818881"/>
          </a:xfrm>
          <a:custGeom>
            <a:avLst/>
            <a:gdLst/>
            <a:ahLst/>
            <a:cxnLst/>
            <a:rect l="l" t="t" r="r" b="b"/>
            <a:pathLst>
              <a:path w="2808827" h="1382077" extrusionOk="0">
                <a:moveTo>
                  <a:pt x="2806065" y="647795"/>
                </a:moveTo>
                <a:lnTo>
                  <a:pt x="2808827" y="1382078"/>
                </a:lnTo>
                <a:lnTo>
                  <a:pt x="2762" y="734282"/>
                </a:lnTo>
                <a:lnTo>
                  <a:pt x="0" y="0"/>
                </a:lnTo>
                <a:close/>
              </a:path>
            </a:pathLst>
          </a:custGeom>
          <a:solidFill>
            <a:srgbClr val="19749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46"/>
          <p:cNvSpPr/>
          <p:nvPr/>
        </p:nvSpPr>
        <p:spPr>
          <a:xfrm>
            <a:off x="4654040" y="1608893"/>
            <a:ext cx="3299396" cy="785471"/>
          </a:xfrm>
          <a:custGeom>
            <a:avLst/>
            <a:gdLst/>
            <a:ahLst/>
            <a:cxnLst/>
            <a:rect l="l" t="t" r="r" b="b"/>
            <a:pathLst>
              <a:path w="5568600" h="1325689" extrusionOk="0">
                <a:moveTo>
                  <a:pt x="5568601" y="647795"/>
                </a:moveTo>
                <a:lnTo>
                  <a:pt x="2806065" y="1325690"/>
                </a:lnTo>
                <a:lnTo>
                  <a:pt x="0" y="677894"/>
                </a:lnTo>
                <a:lnTo>
                  <a:pt x="276253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46"/>
          <p:cNvSpPr/>
          <p:nvPr/>
        </p:nvSpPr>
        <p:spPr>
          <a:xfrm>
            <a:off x="6318320" y="1223844"/>
            <a:ext cx="1638438" cy="836714"/>
          </a:xfrm>
          <a:custGeom>
            <a:avLst/>
            <a:gdLst/>
            <a:ahLst/>
            <a:cxnLst/>
            <a:rect l="l" t="t" r="r" b="b"/>
            <a:pathLst>
              <a:path w="2765297" h="1412176" extrusionOk="0">
                <a:moveTo>
                  <a:pt x="2762536" y="0"/>
                </a:moveTo>
                <a:lnTo>
                  <a:pt x="2765298" y="734282"/>
                </a:lnTo>
                <a:lnTo>
                  <a:pt x="2762" y="1412177"/>
                </a:lnTo>
                <a:lnTo>
                  <a:pt x="0" y="677894"/>
                </a:lnTo>
                <a:close/>
              </a:path>
            </a:pathLst>
          </a:custGeom>
          <a:solidFill>
            <a:srgbClr val="1CA9E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46"/>
          <p:cNvSpPr/>
          <p:nvPr/>
        </p:nvSpPr>
        <p:spPr>
          <a:xfrm>
            <a:off x="4654040" y="1241696"/>
            <a:ext cx="1664230" cy="818881"/>
          </a:xfrm>
          <a:custGeom>
            <a:avLst/>
            <a:gdLst/>
            <a:ahLst/>
            <a:cxnLst/>
            <a:rect l="l" t="t" r="r" b="b"/>
            <a:pathLst>
              <a:path w="2808827" h="1382077" extrusionOk="0">
                <a:moveTo>
                  <a:pt x="2806065" y="647795"/>
                </a:moveTo>
                <a:lnTo>
                  <a:pt x="2808827" y="1382078"/>
                </a:lnTo>
                <a:lnTo>
                  <a:pt x="2762" y="734282"/>
                </a:lnTo>
                <a:lnTo>
                  <a:pt x="0" y="0"/>
                </a:lnTo>
                <a:close/>
              </a:path>
            </a:pathLst>
          </a:custGeom>
          <a:solidFill>
            <a:srgbClr val="0E72A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46"/>
          <p:cNvSpPr/>
          <p:nvPr/>
        </p:nvSpPr>
        <p:spPr>
          <a:xfrm>
            <a:off x="4654040" y="839636"/>
            <a:ext cx="3299396" cy="785471"/>
          </a:xfrm>
          <a:custGeom>
            <a:avLst/>
            <a:gdLst/>
            <a:ahLst/>
            <a:cxnLst/>
            <a:rect l="l" t="t" r="r" b="b"/>
            <a:pathLst>
              <a:path w="5568600" h="1325689" extrusionOk="0">
                <a:moveTo>
                  <a:pt x="5568601" y="647795"/>
                </a:moveTo>
                <a:lnTo>
                  <a:pt x="2806065" y="1325690"/>
                </a:lnTo>
                <a:lnTo>
                  <a:pt x="0" y="677894"/>
                </a:lnTo>
                <a:lnTo>
                  <a:pt x="276253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46"/>
          <p:cNvSpPr txBox="1"/>
          <p:nvPr/>
        </p:nvSpPr>
        <p:spPr>
          <a:xfrm rot="-754978">
            <a:off x="7435520" y="1262573"/>
            <a:ext cx="654111" cy="461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i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01</a:t>
            </a:r>
            <a:endParaRPr/>
          </a:p>
        </p:txBody>
      </p:sp>
      <p:sp>
        <p:nvSpPr>
          <p:cNvPr id="606" name="Google Shape;606;p46"/>
          <p:cNvSpPr txBox="1"/>
          <p:nvPr/>
        </p:nvSpPr>
        <p:spPr>
          <a:xfrm rot="-837586">
            <a:off x="7397578" y="2053802"/>
            <a:ext cx="654119" cy="461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i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02</a:t>
            </a:r>
            <a:endParaRPr/>
          </a:p>
        </p:txBody>
      </p:sp>
      <p:sp>
        <p:nvSpPr>
          <p:cNvPr id="607" name="Google Shape;607;p46"/>
          <p:cNvSpPr txBox="1"/>
          <p:nvPr/>
        </p:nvSpPr>
        <p:spPr>
          <a:xfrm rot="-777550">
            <a:off x="7390772" y="2781269"/>
            <a:ext cx="654161" cy="461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i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03</a:t>
            </a:r>
            <a:endParaRPr/>
          </a:p>
        </p:txBody>
      </p:sp>
      <p:sp>
        <p:nvSpPr>
          <p:cNvPr id="608" name="Google Shape;608;p46"/>
          <p:cNvSpPr txBox="1"/>
          <p:nvPr/>
        </p:nvSpPr>
        <p:spPr>
          <a:xfrm rot="-754978">
            <a:off x="7403747" y="3516371"/>
            <a:ext cx="654111" cy="461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i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04</a:t>
            </a:r>
            <a:endParaRPr/>
          </a:p>
        </p:txBody>
      </p:sp>
      <p:pic>
        <p:nvPicPr>
          <p:cNvPr id="609" name="Google Shape;60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350" y="466451"/>
            <a:ext cx="2843235" cy="2369363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46"/>
          <p:cNvSpPr txBox="1"/>
          <p:nvPr/>
        </p:nvSpPr>
        <p:spPr>
          <a:xfrm>
            <a:off x="610975" y="2961113"/>
            <a:ext cx="3000000" cy="18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>
                <a:solidFill>
                  <a:srgbClr val="202122"/>
                </a:solidFill>
                <a:highlight>
                  <a:srgbClr val="FFFFFF"/>
                </a:highlight>
              </a:rPr>
              <a:t>TensorFlow</a:t>
            </a:r>
            <a:r>
              <a:rPr lang="es" sz="1200">
                <a:solidFill>
                  <a:srgbClr val="202122"/>
                </a:solidFill>
                <a:highlight>
                  <a:srgbClr val="FFFFFF"/>
                </a:highlight>
              </a:rPr>
              <a:t> </a:t>
            </a:r>
            <a:r>
              <a:rPr lang="es" sz="1200">
                <a:solidFill>
                  <a:srgbClr val="3F3F3F"/>
                </a:solidFill>
                <a:highlight>
                  <a:srgbClr val="FFFFFF"/>
                </a:highlight>
              </a:rPr>
              <a:t>es una biblioteca de </a:t>
            </a:r>
            <a:r>
              <a:rPr lang="es" sz="1200">
                <a:solidFill>
                  <a:srgbClr val="3F3F3F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código abierto</a:t>
            </a:r>
            <a:r>
              <a:rPr lang="es" sz="1200">
                <a:solidFill>
                  <a:srgbClr val="3F3F3F"/>
                </a:solidFill>
                <a:highlight>
                  <a:srgbClr val="FFFFFF"/>
                </a:highlight>
              </a:rPr>
              <a:t> para </a:t>
            </a:r>
            <a:r>
              <a:rPr lang="es" sz="1200">
                <a:solidFill>
                  <a:srgbClr val="3F3F3F"/>
                </a:solidFill>
                <a:highlight>
                  <a:srgbClr val="FFFFFF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aprendizaje automático</a:t>
            </a:r>
            <a:r>
              <a:rPr lang="es" sz="1200">
                <a:solidFill>
                  <a:srgbClr val="3F3F3F"/>
                </a:solidFill>
                <a:highlight>
                  <a:srgbClr val="FFFFFF"/>
                </a:highlight>
              </a:rPr>
              <a:t> a través de un rango de tareas, y desarrollado por </a:t>
            </a:r>
            <a:r>
              <a:rPr lang="es" sz="1200">
                <a:solidFill>
                  <a:srgbClr val="3F3F3F"/>
                </a:solidFill>
                <a:highlight>
                  <a:srgbClr val="FFFFFF"/>
                </a:highlight>
                <a:uFill>
                  <a:noFill/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</a:t>
            </a:r>
            <a:r>
              <a:rPr lang="es" sz="1200">
                <a:solidFill>
                  <a:srgbClr val="3F3F3F"/>
                </a:solidFill>
                <a:highlight>
                  <a:srgbClr val="FFFFFF"/>
                </a:highlight>
              </a:rPr>
              <a:t> para satisfacer sus necesidades de sistemas capaces de construir y entrenar </a:t>
            </a:r>
            <a:r>
              <a:rPr lang="es" sz="1200">
                <a:solidFill>
                  <a:srgbClr val="3F3F3F"/>
                </a:solidFill>
                <a:highlight>
                  <a:srgbClr val="FFFFFF"/>
                </a:highlight>
                <a:uFill>
                  <a:noFill/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redes neuronales</a:t>
            </a:r>
            <a:r>
              <a:rPr lang="es" sz="1200">
                <a:solidFill>
                  <a:srgbClr val="3F3F3F"/>
                </a:solidFill>
                <a:highlight>
                  <a:srgbClr val="FFFFFF"/>
                </a:highlight>
              </a:rPr>
              <a:t> para detectar y descifrar patrones y correlaciones, análogos al aprendizaje y razonamiento usados por los humanos.</a:t>
            </a:r>
            <a:endParaRPr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47"/>
          <p:cNvSpPr/>
          <p:nvPr/>
        </p:nvSpPr>
        <p:spPr>
          <a:xfrm>
            <a:off x="0" y="0"/>
            <a:ext cx="2410800" cy="5143500"/>
          </a:xfrm>
          <a:prstGeom prst="rect">
            <a:avLst/>
          </a:prstGeom>
          <a:gradFill>
            <a:gsLst>
              <a:gs pos="0">
                <a:srgbClr val="0F4861"/>
              </a:gs>
              <a:gs pos="10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617" name="Google Shape;617;p47"/>
          <p:cNvGrpSpPr/>
          <p:nvPr/>
        </p:nvGrpSpPr>
        <p:grpSpPr>
          <a:xfrm>
            <a:off x="0" y="0"/>
            <a:ext cx="2449035" cy="2249350"/>
            <a:chOff x="0" y="0"/>
            <a:chExt cx="3264509" cy="2999133"/>
          </a:xfrm>
        </p:grpSpPr>
        <p:sp>
          <p:nvSpPr>
            <p:cNvPr id="618" name="Google Shape;618;p47"/>
            <p:cNvSpPr/>
            <p:nvPr/>
          </p:nvSpPr>
          <p:spPr>
            <a:xfrm>
              <a:off x="0" y="0"/>
              <a:ext cx="3256202" cy="2999133"/>
            </a:xfrm>
            <a:custGeom>
              <a:avLst/>
              <a:gdLst/>
              <a:ahLst/>
              <a:cxnLst/>
              <a:rect l="l" t="t" r="r" b="b"/>
              <a:pathLst>
                <a:path w="2736304" h="2520280" extrusionOk="0">
                  <a:moveTo>
                    <a:pt x="0" y="0"/>
                  </a:moveTo>
                  <a:lnTo>
                    <a:pt x="2736304" y="0"/>
                  </a:lnTo>
                  <a:lnTo>
                    <a:pt x="0" y="25202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9" name="Google Shape;619;p47"/>
            <p:cNvSpPr/>
            <p:nvPr/>
          </p:nvSpPr>
          <p:spPr>
            <a:xfrm>
              <a:off x="112420" y="112192"/>
              <a:ext cx="2637264" cy="2429060"/>
            </a:xfrm>
            <a:custGeom>
              <a:avLst/>
              <a:gdLst/>
              <a:ahLst/>
              <a:cxnLst/>
              <a:rect l="l" t="t" r="r" b="b"/>
              <a:pathLst>
                <a:path w="3255882" h="2998839" extrusionOk="0">
                  <a:moveTo>
                    <a:pt x="2429972" y="0"/>
                  </a:moveTo>
                  <a:lnTo>
                    <a:pt x="3255882" y="0"/>
                  </a:lnTo>
                  <a:lnTo>
                    <a:pt x="0" y="2998839"/>
                  </a:lnTo>
                  <a:lnTo>
                    <a:pt x="0" y="2238132"/>
                  </a:lnTo>
                  <a:lnTo>
                    <a:pt x="2429972" y="0"/>
                  </a:lnTo>
                  <a:close/>
                </a:path>
              </a:pathLst>
            </a:custGeom>
            <a:solidFill>
              <a:srgbClr val="0A304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0" name="Google Shape;620;p47"/>
            <p:cNvSpPr/>
            <p:nvPr/>
          </p:nvSpPr>
          <p:spPr>
            <a:xfrm>
              <a:off x="0" y="0"/>
              <a:ext cx="3255882" cy="2998839"/>
            </a:xfrm>
            <a:custGeom>
              <a:avLst/>
              <a:gdLst/>
              <a:ahLst/>
              <a:cxnLst/>
              <a:rect l="l" t="t" r="r" b="b"/>
              <a:pathLst>
                <a:path w="3255882" h="2998839" extrusionOk="0">
                  <a:moveTo>
                    <a:pt x="2429972" y="0"/>
                  </a:moveTo>
                  <a:lnTo>
                    <a:pt x="3255882" y="0"/>
                  </a:lnTo>
                  <a:lnTo>
                    <a:pt x="0" y="2998839"/>
                  </a:lnTo>
                  <a:lnTo>
                    <a:pt x="0" y="2238132"/>
                  </a:lnTo>
                  <a:lnTo>
                    <a:pt x="24299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1" name="Google Shape;621;p47"/>
            <p:cNvSpPr/>
            <p:nvPr/>
          </p:nvSpPr>
          <p:spPr>
            <a:xfrm>
              <a:off x="1217448" y="0"/>
              <a:ext cx="2047061" cy="1124744"/>
            </a:xfrm>
            <a:custGeom>
              <a:avLst/>
              <a:gdLst/>
              <a:ahLst/>
              <a:cxnLst/>
              <a:rect l="l" t="t" r="r" b="b"/>
              <a:pathLst>
                <a:path w="2047061" h="1124744" extrusionOk="0">
                  <a:moveTo>
                    <a:pt x="1221151" y="0"/>
                  </a:moveTo>
                  <a:lnTo>
                    <a:pt x="2047061" y="0"/>
                  </a:lnTo>
                  <a:lnTo>
                    <a:pt x="825911" y="1124744"/>
                  </a:lnTo>
                  <a:lnTo>
                    <a:pt x="0" y="1124744"/>
                  </a:lnTo>
                  <a:lnTo>
                    <a:pt x="12211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622" name="Google Shape;622;p47"/>
          <p:cNvSpPr txBox="1"/>
          <p:nvPr/>
        </p:nvSpPr>
        <p:spPr>
          <a:xfrm>
            <a:off x="74705" y="82650"/>
            <a:ext cx="2261400" cy="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Modelo 1 </a:t>
            </a:r>
            <a:endParaRPr sz="1100">
              <a:solidFill>
                <a:schemeClr val="lt1"/>
              </a:solidFill>
            </a:endParaRPr>
          </a:p>
        </p:txBody>
      </p:sp>
      <p:cxnSp>
        <p:nvCxnSpPr>
          <p:cNvPr id="623" name="Google Shape;623;p47"/>
          <p:cNvCxnSpPr/>
          <p:nvPr/>
        </p:nvCxnSpPr>
        <p:spPr>
          <a:xfrm flipH="1">
            <a:off x="8494947" y="1458180"/>
            <a:ext cx="103500" cy="348900"/>
          </a:xfrm>
          <a:prstGeom prst="straightConnector1">
            <a:avLst/>
          </a:prstGeom>
          <a:noFill/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4" name="Google Shape;624;p47"/>
          <p:cNvSpPr/>
          <p:nvPr/>
        </p:nvSpPr>
        <p:spPr>
          <a:xfrm>
            <a:off x="2717250" y="824525"/>
            <a:ext cx="6015300" cy="4185300"/>
          </a:xfrm>
          <a:prstGeom prst="roundRect">
            <a:avLst>
              <a:gd name="adj" fmla="val 11520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 b="1">
                <a:solidFill>
                  <a:schemeClr val="dk1"/>
                </a:solidFill>
              </a:rPr>
              <a:t>Capas convolucionales y de pooling</a:t>
            </a:r>
            <a:r>
              <a:rPr lang="es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>
                <a:solidFill>
                  <a:schemeClr val="dk1"/>
                </a:solidFill>
              </a:rPr>
              <a:t>Tres bloques consecutivos de capas </a:t>
            </a:r>
            <a:r>
              <a:rPr lang="e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Conv2D</a:t>
            </a:r>
            <a:r>
              <a:rPr lang="es" sz="1100">
                <a:solidFill>
                  <a:schemeClr val="dk1"/>
                </a:solidFill>
              </a:rPr>
              <a:t> con 16, 32 y 64 filtros respectivamente, cada uno con un tamaño de kernel de 3×33 \times 33×3, activación ReLU y padding 'same' para mantener las dimensiones.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>
                <a:solidFill>
                  <a:schemeClr val="dk1"/>
                </a:solidFill>
              </a:rPr>
              <a:t>Cada bloque convolucional es seguido por una capa de </a:t>
            </a:r>
            <a:r>
              <a:rPr lang="e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MaxPooling2D</a:t>
            </a:r>
            <a:r>
              <a:rPr lang="es" sz="1100">
                <a:solidFill>
                  <a:schemeClr val="dk1"/>
                </a:solidFill>
              </a:rPr>
              <a:t> para reducir las dimensiones espaciales.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 b="1">
                <a:solidFill>
                  <a:schemeClr val="dk1"/>
                </a:solidFill>
              </a:rPr>
              <a:t>Capa de aplanamiento</a:t>
            </a:r>
            <a:r>
              <a:rPr lang="es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>
                <a:solidFill>
                  <a:schemeClr val="dk1"/>
                </a:solidFill>
              </a:rPr>
              <a:t>Una capa </a:t>
            </a:r>
            <a:r>
              <a:rPr lang="e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Flatten</a:t>
            </a:r>
            <a:r>
              <a:rPr lang="es" sz="1100">
                <a:solidFill>
                  <a:schemeClr val="dk1"/>
                </a:solidFill>
              </a:rPr>
              <a:t> convierte las salidas de las capas convolucionales en un vector de una dimensión para pasar a las capas densas.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 b="1">
                <a:solidFill>
                  <a:schemeClr val="dk1"/>
                </a:solidFill>
              </a:rPr>
              <a:t>Capas densas</a:t>
            </a:r>
            <a:r>
              <a:rPr lang="es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>
                <a:solidFill>
                  <a:schemeClr val="dk1"/>
                </a:solidFill>
              </a:rPr>
              <a:t>Una capa </a:t>
            </a:r>
            <a:r>
              <a:rPr lang="e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Dense</a:t>
            </a:r>
            <a:r>
              <a:rPr lang="es" sz="1100">
                <a:solidFill>
                  <a:schemeClr val="dk1"/>
                </a:solidFill>
              </a:rPr>
              <a:t> con 64 neuronas y activación ReLU, seguida de una capa </a:t>
            </a:r>
            <a:r>
              <a:rPr lang="e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Dropout</a:t>
            </a:r>
            <a:r>
              <a:rPr lang="es" sz="1100">
                <a:solidFill>
                  <a:schemeClr val="dk1"/>
                </a:solidFill>
              </a:rPr>
              <a:t> con un 30% de desconexión para prevenir sobreajuste.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>
                <a:solidFill>
                  <a:schemeClr val="dk1"/>
                </a:solidFill>
              </a:rPr>
              <a:t>Una capa de salida </a:t>
            </a:r>
            <a:r>
              <a:rPr lang="e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Dense</a:t>
            </a:r>
            <a:r>
              <a:rPr lang="es" sz="1100">
                <a:solidFill>
                  <a:schemeClr val="dk1"/>
                </a:solidFill>
              </a:rPr>
              <a:t> con 10 neuronas (una para cada clase), utilizando activación </a:t>
            </a:r>
            <a:r>
              <a:rPr lang="e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softmax</a:t>
            </a:r>
            <a:r>
              <a:rPr lang="es" sz="1100">
                <a:solidFill>
                  <a:schemeClr val="dk1"/>
                </a:solidFill>
              </a:rPr>
              <a:t> para obtener probabilidades.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endParaRPr sz="9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9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25" name="Google Shape;625;p47"/>
          <p:cNvSpPr txBox="1"/>
          <p:nvPr/>
        </p:nvSpPr>
        <p:spPr>
          <a:xfrm>
            <a:off x="0" y="668375"/>
            <a:ext cx="2410800" cy="12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Quattrocento Sans"/>
              <a:buChar char="-"/>
            </a:pPr>
            <a:r>
              <a:rPr lang="es" sz="11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sin balanceo de clases, </a:t>
            </a:r>
            <a:endParaRPr sz="1100" b="1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2984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Quattrocento Sans"/>
              <a:buChar char="-"/>
            </a:pPr>
            <a:r>
              <a:rPr lang="es" sz="11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si Data Augmentation, </a:t>
            </a:r>
            <a:endParaRPr sz="1100" b="1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2984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Quattrocento Sans"/>
              <a:buChar char="-"/>
            </a:pPr>
            <a:r>
              <a:rPr lang="es" sz="11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tamaño de imagen 32x32)</a:t>
            </a:r>
            <a:endParaRPr sz="1100" b="1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2984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Quattrocento Sans"/>
              <a:buChar char="-"/>
            </a:pPr>
            <a:r>
              <a:rPr lang="es" sz="11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cantidad de imágenes: 17736</a:t>
            </a:r>
            <a:endParaRPr sz="1100" b="1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(20 %)</a:t>
            </a:r>
            <a:endParaRPr sz="1100" b="1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26" name="Google Shape;626;p47"/>
          <p:cNvSpPr txBox="1"/>
          <p:nvPr/>
        </p:nvSpPr>
        <p:spPr>
          <a:xfrm>
            <a:off x="2677821" y="100800"/>
            <a:ext cx="5236500" cy="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Arquitectura de la red</a:t>
            </a:r>
            <a:endParaRPr sz="16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>
            <a:spLocks noGrp="1"/>
          </p:cNvSpPr>
          <p:nvPr>
            <p:ph type="title"/>
          </p:nvPr>
        </p:nvSpPr>
        <p:spPr>
          <a:xfrm>
            <a:off x="233836" y="236944"/>
            <a:ext cx="63921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Calibri"/>
              <a:buNone/>
            </a:pPr>
            <a:r>
              <a:rPr lang="es">
                <a:solidFill>
                  <a:srgbClr val="262626"/>
                </a:solidFill>
              </a:rPr>
              <a:t>Introducción</a:t>
            </a:r>
            <a:endParaRPr>
              <a:solidFill>
                <a:srgbClr val="262626"/>
              </a:solidFill>
            </a:endParaRPr>
          </a:p>
        </p:txBody>
      </p:sp>
      <p:sp>
        <p:nvSpPr>
          <p:cNvPr id="210" name="Google Shape;210;p31"/>
          <p:cNvSpPr/>
          <p:nvPr/>
        </p:nvSpPr>
        <p:spPr>
          <a:xfrm>
            <a:off x="2382" y="3428018"/>
            <a:ext cx="9142798" cy="1318156"/>
          </a:xfrm>
          <a:custGeom>
            <a:avLst/>
            <a:gdLst/>
            <a:ahLst/>
            <a:cxnLst/>
            <a:rect l="l" t="t" r="r" b="b"/>
            <a:pathLst>
              <a:path w="8369" h="961" extrusionOk="0">
                <a:moveTo>
                  <a:pt x="0" y="1"/>
                </a:moveTo>
                <a:cubicBezTo>
                  <a:pt x="390" y="49"/>
                  <a:pt x="666" y="961"/>
                  <a:pt x="1195" y="957"/>
                </a:cubicBezTo>
                <a:cubicBezTo>
                  <a:pt x="1710" y="954"/>
                  <a:pt x="1891" y="1"/>
                  <a:pt x="2391" y="1"/>
                </a:cubicBezTo>
                <a:cubicBezTo>
                  <a:pt x="2886" y="1"/>
                  <a:pt x="3096" y="961"/>
                  <a:pt x="3586" y="961"/>
                </a:cubicBezTo>
                <a:cubicBezTo>
                  <a:pt x="4068" y="961"/>
                  <a:pt x="4291" y="1"/>
                  <a:pt x="4789" y="1"/>
                </a:cubicBezTo>
                <a:cubicBezTo>
                  <a:pt x="5287" y="0"/>
                  <a:pt x="5488" y="961"/>
                  <a:pt x="5982" y="961"/>
                </a:cubicBezTo>
                <a:cubicBezTo>
                  <a:pt x="6480" y="961"/>
                  <a:pt x="6679" y="1"/>
                  <a:pt x="7173" y="1"/>
                </a:cubicBezTo>
                <a:cubicBezTo>
                  <a:pt x="7675" y="1"/>
                  <a:pt x="7866" y="961"/>
                  <a:pt x="8369" y="961"/>
                </a:cubicBezTo>
              </a:path>
            </a:pathLst>
          </a:custGeom>
          <a:noFill/>
          <a:ln w="1905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368300" dist="342900" dir="2700000" algn="tl" rotWithShape="0">
              <a:srgbClr val="000000">
                <a:alpha val="349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211" name="Google Shape;211;p31"/>
          <p:cNvGrpSpPr/>
          <p:nvPr/>
        </p:nvGrpSpPr>
        <p:grpSpPr>
          <a:xfrm rot="-498784">
            <a:off x="3752140" y="3153047"/>
            <a:ext cx="1756061" cy="1777133"/>
            <a:chOff x="1622980" y="2744658"/>
            <a:chExt cx="1598832" cy="1618454"/>
          </a:xfrm>
        </p:grpSpPr>
        <p:sp>
          <p:nvSpPr>
            <p:cNvPr id="212" name="Google Shape;212;p31"/>
            <p:cNvSpPr/>
            <p:nvPr/>
          </p:nvSpPr>
          <p:spPr>
            <a:xfrm rot="2629923">
              <a:off x="1771683" y="3681428"/>
              <a:ext cx="450621" cy="610730"/>
            </a:xfrm>
            <a:custGeom>
              <a:avLst/>
              <a:gdLst/>
              <a:ahLst/>
              <a:cxnLst/>
              <a:rect l="l" t="t" r="r" b="b"/>
              <a:pathLst>
                <a:path w="813" h="975" extrusionOk="0">
                  <a:moveTo>
                    <a:pt x="372" y="36"/>
                  </a:moveTo>
                  <a:cubicBezTo>
                    <a:pt x="372" y="36"/>
                    <a:pt x="145" y="0"/>
                    <a:pt x="52" y="331"/>
                  </a:cubicBezTo>
                  <a:cubicBezTo>
                    <a:pt x="52" y="331"/>
                    <a:pt x="104" y="295"/>
                    <a:pt x="155" y="303"/>
                  </a:cubicBezTo>
                  <a:cubicBezTo>
                    <a:pt x="155" y="303"/>
                    <a:pt x="0" y="659"/>
                    <a:pt x="419" y="975"/>
                  </a:cubicBezTo>
                  <a:cubicBezTo>
                    <a:pt x="419" y="975"/>
                    <a:pt x="813" y="710"/>
                    <a:pt x="690" y="306"/>
                  </a:cubicBezTo>
                  <a:cubicBezTo>
                    <a:pt x="690" y="306"/>
                    <a:pt x="710" y="280"/>
                    <a:pt x="779" y="336"/>
                  </a:cubicBezTo>
                  <a:cubicBezTo>
                    <a:pt x="779" y="336"/>
                    <a:pt x="778" y="66"/>
                    <a:pt x="462" y="35"/>
                  </a:cubicBezTo>
                  <a:lnTo>
                    <a:pt x="372" y="3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3" name="Google Shape;213;p31"/>
            <p:cNvSpPr/>
            <p:nvPr/>
          </p:nvSpPr>
          <p:spPr>
            <a:xfrm rot="2629929">
              <a:off x="1866097" y="3724101"/>
              <a:ext cx="350936" cy="463377"/>
            </a:xfrm>
            <a:custGeom>
              <a:avLst/>
              <a:gdLst/>
              <a:ahLst/>
              <a:cxnLst/>
              <a:rect l="l" t="t" r="r" b="b"/>
              <a:pathLst>
                <a:path w="633" h="740" extrusionOk="0">
                  <a:moveTo>
                    <a:pt x="239" y="0"/>
                  </a:moveTo>
                  <a:cubicBezTo>
                    <a:pt x="239" y="0"/>
                    <a:pt x="102" y="101"/>
                    <a:pt x="51" y="216"/>
                  </a:cubicBezTo>
                  <a:cubicBezTo>
                    <a:pt x="125" y="177"/>
                    <a:pt x="125" y="177"/>
                    <a:pt x="125" y="177"/>
                  </a:cubicBezTo>
                  <a:cubicBezTo>
                    <a:pt x="125" y="177"/>
                    <a:pt x="0" y="512"/>
                    <a:pt x="315" y="740"/>
                  </a:cubicBezTo>
                  <a:cubicBezTo>
                    <a:pt x="315" y="740"/>
                    <a:pt x="633" y="499"/>
                    <a:pt x="503" y="177"/>
                  </a:cubicBezTo>
                  <a:cubicBezTo>
                    <a:pt x="586" y="220"/>
                    <a:pt x="586" y="220"/>
                    <a:pt x="586" y="220"/>
                  </a:cubicBezTo>
                  <a:cubicBezTo>
                    <a:pt x="586" y="220"/>
                    <a:pt x="485" y="63"/>
                    <a:pt x="375" y="0"/>
                  </a:cubicBezTo>
                  <a:lnTo>
                    <a:pt x="239" y="0"/>
                  </a:lnTo>
                  <a:close/>
                </a:path>
              </a:pathLst>
            </a:custGeom>
            <a:solidFill>
              <a:srgbClr val="DF80E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4" name="Google Shape;214;p31"/>
            <p:cNvSpPr/>
            <p:nvPr/>
          </p:nvSpPr>
          <p:spPr>
            <a:xfrm rot="2629931">
              <a:off x="1968097" y="3742127"/>
              <a:ext cx="238178" cy="329925"/>
            </a:xfrm>
            <a:custGeom>
              <a:avLst/>
              <a:gdLst/>
              <a:ahLst/>
              <a:cxnLst/>
              <a:rect l="l" t="t" r="r" b="b"/>
              <a:pathLst>
                <a:path w="430" h="527" extrusionOk="0">
                  <a:moveTo>
                    <a:pt x="153" y="0"/>
                  </a:moveTo>
                  <a:cubicBezTo>
                    <a:pt x="153" y="0"/>
                    <a:pt x="0" y="264"/>
                    <a:pt x="215" y="527"/>
                  </a:cubicBezTo>
                  <a:cubicBezTo>
                    <a:pt x="215" y="527"/>
                    <a:pt x="430" y="284"/>
                    <a:pt x="275" y="0"/>
                  </a:cubicBez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215" name="Google Shape;215;p31"/>
            <p:cNvGrpSpPr/>
            <p:nvPr/>
          </p:nvGrpSpPr>
          <p:grpSpPr>
            <a:xfrm rot="2629910">
              <a:off x="2173447" y="2831067"/>
              <a:ext cx="733797" cy="1203661"/>
              <a:chOff x="5554708" y="1387802"/>
              <a:chExt cx="1079412" cy="1770579"/>
            </a:xfrm>
          </p:grpSpPr>
          <p:sp>
            <p:nvSpPr>
              <p:cNvPr id="216" name="Google Shape;216;p31"/>
              <p:cNvSpPr/>
              <p:nvPr/>
            </p:nvSpPr>
            <p:spPr>
              <a:xfrm>
                <a:off x="5968202" y="2923203"/>
                <a:ext cx="268800" cy="120000"/>
              </a:xfrm>
              <a:prstGeom prst="ellipse">
                <a:avLst/>
              </a:prstGeom>
              <a:solidFill>
                <a:srgbClr val="780F4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17" name="Google Shape;217;p31"/>
              <p:cNvSpPr/>
              <p:nvPr/>
            </p:nvSpPr>
            <p:spPr>
              <a:xfrm>
                <a:off x="5554708" y="2278337"/>
                <a:ext cx="458570" cy="815286"/>
              </a:xfrm>
              <a:custGeom>
                <a:avLst/>
                <a:gdLst/>
                <a:ahLst/>
                <a:cxnLst/>
                <a:rect l="l" t="t" r="r" b="b"/>
                <a:pathLst>
                  <a:path w="562" h="885" extrusionOk="0">
                    <a:moveTo>
                      <a:pt x="314" y="0"/>
                    </a:moveTo>
                    <a:cubicBezTo>
                      <a:pt x="314" y="0"/>
                      <a:pt x="0" y="308"/>
                      <a:pt x="146" y="870"/>
                    </a:cubicBezTo>
                    <a:cubicBezTo>
                      <a:pt x="146" y="870"/>
                      <a:pt x="152" y="885"/>
                      <a:pt x="169" y="876"/>
                    </a:cubicBezTo>
                    <a:cubicBezTo>
                      <a:pt x="187" y="868"/>
                      <a:pt x="244" y="642"/>
                      <a:pt x="400" y="566"/>
                    </a:cubicBezTo>
                    <a:cubicBezTo>
                      <a:pt x="400" y="566"/>
                      <a:pt x="562" y="534"/>
                      <a:pt x="314" y="0"/>
                    </a:cubicBezTo>
                    <a:close/>
                  </a:path>
                </a:pathLst>
              </a:custGeom>
              <a:solidFill>
                <a:srgbClr val="B4176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18" name="Google Shape;218;p31"/>
              <p:cNvSpPr/>
              <p:nvPr/>
            </p:nvSpPr>
            <p:spPr>
              <a:xfrm>
                <a:off x="5610602" y="2321964"/>
                <a:ext cx="394262" cy="760751"/>
              </a:xfrm>
              <a:custGeom>
                <a:avLst/>
                <a:gdLst/>
                <a:ahLst/>
                <a:cxnLst/>
                <a:rect l="l" t="t" r="r" b="b"/>
                <a:pathLst>
                  <a:path w="483" h="825" extrusionOk="0">
                    <a:moveTo>
                      <a:pt x="331" y="518"/>
                    </a:moveTo>
                    <a:cubicBezTo>
                      <a:pt x="331" y="518"/>
                      <a:pt x="483" y="488"/>
                      <a:pt x="267" y="0"/>
                    </a:cubicBezTo>
                    <a:cubicBezTo>
                      <a:pt x="217" y="91"/>
                      <a:pt x="0" y="523"/>
                      <a:pt x="103" y="825"/>
                    </a:cubicBezTo>
                    <a:cubicBezTo>
                      <a:pt x="123" y="797"/>
                      <a:pt x="182" y="590"/>
                      <a:pt x="331" y="51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19" name="Google Shape;219;p31"/>
              <p:cNvSpPr/>
              <p:nvPr/>
            </p:nvSpPr>
            <p:spPr>
              <a:xfrm>
                <a:off x="6175550" y="2278337"/>
                <a:ext cx="458570" cy="815286"/>
              </a:xfrm>
              <a:custGeom>
                <a:avLst/>
                <a:gdLst/>
                <a:ahLst/>
                <a:cxnLst/>
                <a:rect l="l" t="t" r="r" b="b"/>
                <a:pathLst>
                  <a:path w="562" h="885" extrusionOk="0">
                    <a:moveTo>
                      <a:pt x="248" y="0"/>
                    </a:moveTo>
                    <a:cubicBezTo>
                      <a:pt x="248" y="0"/>
                      <a:pt x="562" y="308"/>
                      <a:pt x="416" y="870"/>
                    </a:cubicBezTo>
                    <a:cubicBezTo>
                      <a:pt x="416" y="870"/>
                      <a:pt x="410" y="885"/>
                      <a:pt x="393" y="876"/>
                    </a:cubicBezTo>
                    <a:cubicBezTo>
                      <a:pt x="375" y="868"/>
                      <a:pt x="318" y="642"/>
                      <a:pt x="162" y="566"/>
                    </a:cubicBezTo>
                    <a:cubicBezTo>
                      <a:pt x="162" y="566"/>
                      <a:pt x="0" y="534"/>
                      <a:pt x="248" y="0"/>
                    </a:cubicBezTo>
                    <a:close/>
                  </a:path>
                </a:pathLst>
              </a:custGeom>
              <a:solidFill>
                <a:srgbClr val="B4176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20" name="Google Shape;220;p31"/>
              <p:cNvSpPr/>
              <p:nvPr/>
            </p:nvSpPr>
            <p:spPr>
              <a:xfrm>
                <a:off x="6183363" y="2321964"/>
                <a:ext cx="394262" cy="760751"/>
              </a:xfrm>
              <a:custGeom>
                <a:avLst/>
                <a:gdLst/>
                <a:ahLst/>
                <a:cxnLst/>
                <a:rect l="l" t="t" r="r" b="b"/>
                <a:pathLst>
                  <a:path w="483" h="825" extrusionOk="0">
                    <a:moveTo>
                      <a:pt x="152" y="518"/>
                    </a:moveTo>
                    <a:cubicBezTo>
                      <a:pt x="152" y="518"/>
                      <a:pt x="0" y="488"/>
                      <a:pt x="216" y="0"/>
                    </a:cubicBezTo>
                    <a:cubicBezTo>
                      <a:pt x="266" y="91"/>
                      <a:pt x="483" y="523"/>
                      <a:pt x="380" y="825"/>
                    </a:cubicBezTo>
                    <a:cubicBezTo>
                      <a:pt x="359" y="797"/>
                      <a:pt x="301" y="590"/>
                      <a:pt x="152" y="51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21" name="Google Shape;221;p31"/>
              <p:cNvSpPr/>
              <p:nvPr/>
            </p:nvSpPr>
            <p:spPr>
              <a:xfrm>
                <a:off x="5766864" y="1392156"/>
                <a:ext cx="660508" cy="1620349"/>
              </a:xfrm>
              <a:custGeom>
                <a:avLst/>
                <a:gdLst/>
                <a:ahLst/>
                <a:cxnLst/>
                <a:rect l="l" t="t" r="r" b="b"/>
                <a:pathLst>
                  <a:path w="810" h="1758" extrusionOk="0">
                    <a:moveTo>
                      <a:pt x="595" y="247"/>
                    </a:moveTo>
                    <a:cubicBezTo>
                      <a:pt x="595" y="247"/>
                      <a:pt x="595" y="247"/>
                      <a:pt x="595" y="247"/>
                    </a:cubicBezTo>
                    <a:cubicBezTo>
                      <a:pt x="591" y="240"/>
                      <a:pt x="587" y="233"/>
                      <a:pt x="582" y="226"/>
                    </a:cubicBezTo>
                    <a:cubicBezTo>
                      <a:pt x="498" y="87"/>
                      <a:pt x="419" y="3"/>
                      <a:pt x="405" y="2"/>
                    </a:cubicBezTo>
                    <a:cubicBezTo>
                      <a:pt x="393" y="0"/>
                      <a:pt x="313" y="85"/>
                      <a:pt x="227" y="226"/>
                    </a:cubicBezTo>
                    <a:cubicBezTo>
                      <a:pt x="223" y="233"/>
                      <a:pt x="219" y="240"/>
                      <a:pt x="215" y="247"/>
                    </a:cubicBezTo>
                    <a:cubicBezTo>
                      <a:pt x="215" y="247"/>
                      <a:pt x="215" y="247"/>
                      <a:pt x="215" y="247"/>
                    </a:cubicBezTo>
                    <a:cubicBezTo>
                      <a:pt x="215" y="247"/>
                      <a:pt x="215" y="247"/>
                      <a:pt x="215" y="247"/>
                    </a:cubicBezTo>
                    <a:cubicBezTo>
                      <a:pt x="110" y="426"/>
                      <a:pt x="0" y="689"/>
                      <a:pt x="0" y="981"/>
                    </a:cubicBezTo>
                    <a:cubicBezTo>
                      <a:pt x="0" y="1383"/>
                      <a:pt x="105" y="1635"/>
                      <a:pt x="251" y="1738"/>
                    </a:cubicBezTo>
                    <a:cubicBezTo>
                      <a:pt x="296" y="1750"/>
                      <a:pt x="351" y="1758"/>
                      <a:pt x="411" y="1758"/>
                    </a:cubicBezTo>
                    <a:cubicBezTo>
                      <a:pt x="473" y="1758"/>
                      <a:pt x="529" y="1750"/>
                      <a:pt x="576" y="1737"/>
                    </a:cubicBezTo>
                    <a:cubicBezTo>
                      <a:pt x="716" y="1633"/>
                      <a:pt x="810" y="1382"/>
                      <a:pt x="810" y="981"/>
                    </a:cubicBezTo>
                    <a:cubicBezTo>
                      <a:pt x="810" y="688"/>
                      <a:pt x="700" y="426"/>
                      <a:pt x="595" y="247"/>
                    </a:cubicBezTo>
                    <a:close/>
                  </a:path>
                </a:pathLst>
              </a:custGeom>
              <a:solidFill>
                <a:schemeClr val="lt1"/>
              </a:solidFill>
              <a:ln w="444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22" name="Google Shape;222;p31"/>
              <p:cNvSpPr/>
              <p:nvPr/>
            </p:nvSpPr>
            <p:spPr>
              <a:xfrm>
                <a:off x="5771672" y="1392838"/>
                <a:ext cx="655700" cy="1619664"/>
              </a:xfrm>
              <a:custGeom>
                <a:avLst/>
                <a:gdLst/>
                <a:ahLst/>
                <a:cxnLst/>
                <a:rect l="l" t="t" r="r" b="b"/>
                <a:pathLst>
                  <a:path w="804" h="1757" extrusionOk="0">
                    <a:moveTo>
                      <a:pt x="245" y="1737"/>
                    </a:moveTo>
                    <a:cubicBezTo>
                      <a:pt x="290" y="1749"/>
                      <a:pt x="345" y="1757"/>
                      <a:pt x="405" y="1757"/>
                    </a:cubicBezTo>
                    <a:cubicBezTo>
                      <a:pt x="467" y="1757"/>
                      <a:pt x="523" y="1749"/>
                      <a:pt x="570" y="1736"/>
                    </a:cubicBezTo>
                    <a:cubicBezTo>
                      <a:pt x="710" y="1632"/>
                      <a:pt x="804" y="1381"/>
                      <a:pt x="804" y="980"/>
                    </a:cubicBezTo>
                    <a:cubicBezTo>
                      <a:pt x="804" y="687"/>
                      <a:pt x="694" y="425"/>
                      <a:pt x="589" y="246"/>
                    </a:cubicBezTo>
                    <a:cubicBezTo>
                      <a:pt x="589" y="246"/>
                      <a:pt x="589" y="246"/>
                      <a:pt x="589" y="246"/>
                    </a:cubicBezTo>
                    <a:cubicBezTo>
                      <a:pt x="585" y="239"/>
                      <a:pt x="581" y="232"/>
                      <a:pt x="576" y="225"/>
                    </a:cubicBezTo>
                    <a:cubicBezTo>
                      <a:pt x="492" y="86"/>
                      <a:pt x="413" y="2"/>
                      <a:pt x="399" y="1"/>
                    </a:cubicBezTo>
                    <a:cubicBezTo>
                      <a:pt x="389" y="0"/>
                      <a:pt x="331" y="59"/>
                      <a:pt x="263" y="161"/>
                    </a:cubicBezTo>
                    <a:cubicBezTo>
                      <a:pt x="264" y="159"/>
                      <a:pt x="305" y="104"/>
                      <a:pt x="343" y="118"/>
                    </a:cubicBezTo>
                    <a:cubicBezTo>
                      <a:pt x="382" y="132"/>
                      <a:pt x="504" y="255"/>
                      <a:pt x="575" y="551"/>
                    </a:cubicBezTo>
                    <a:cubicBezTo>
                      <a:pt x="645" y="847"/>
                      <a:pt x="610" y="1235"/>
                      <a:pt x="504" y="1399"/>
                    </a:cubicBezTo>
                    <a:cubicBezTo>
                      <a:pt x="470" y="1185"/>
                      <a:pt x="470" y="1185"/>
                      <a:pt x="470" y="1185"/>
                    </a:cubicBezTo>
                    <a:cubicBezTo>
                      <a:pt x="376" y="1608"/>
                      <a:pt x="376" y="1608"/>
                      <a:pt x="376" y="1608"/>
                    </a:cubicBezTo>
                    <a:cubicBezTo>
                      <a:pt x="376" y="1608"/>
                      <a:pt x="266" y="1615"/>
                      <a:pt x="186" y="1582"/>
                    </a:cubicBezTo>
                    <a:cubicBezTo>
                      <a:pt x="186" y="1582"/>
                      <a:pt x="65" y="1419"/>
                      <a:pt x="0" y="1140"/>
                    </a:cubicBezTo>
                    <a:cubicBezTo>
                      <a:pt x="24" y="1450"/>
                      <a:pt x="119" y="1648"/>
                      <a:pt x="245" y="1737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23" name="Google Shape;223;p31"/>
              <p:cNvSpPr/>
              <p:nvPr/>
            </p:nvSpPr>
            <p:spPr>
              <a:xfrm>
                <a:off x="5935216" y="1387802"/>
                <a:ext cx="324408" cy="275963"/>
              </a:xfrm>
              <a:custGeom>
                <a:avLst/>
                <a:gdLst/>
                <a:ahLst/>
                <a:cxnLst/>
                <a:rect l="l" t="t" r="r" b="b"/>
                <a:pathLst>
                  <a:path w="380" h="286" extrusionOk="0">
                    <a:moveTo>
                      <a:pt x="367" y="226"/>
                    </a:moveTo>
                    <a:cubicBezTo>
                      <a:pt x="283" y="87"/>
                      <a:pt x="204" y="3"/>
                      <a:pt x="190" y="2"/>
                    </a:cubicBezTo>
                    <a:cubicBezTo>
                      <a:pt x="178" y="0"/>
                      <a:pt x="98" y="85"/>
                      <a:pt x="12" y="226"/>
                    </a:cubicBezTo>
                    <a:cubicBezTo>
                      <a:pt x="8" y="233"/>
                      <a:pt x="4" y="240"/>
                      <a:pt x="0" y="247"/>
                    </a:cubicBezTo>
                    <a:cubicBezTo>
                      <a:pt x="10" y="269"/>
                      <a:pt x="91" y="286"/>
                      <a:pt x="190" y="286"/>
                    </a:cubicBezTo>
                    <a:cubicBezTo>
                      <a:pt x="289" y="286"/>
                      <a:pt x="370" y="269"/>
                      <a:pt x="380" y="247"/>
                    </a:cubicBezTo>
                    <a:cubicBezTo>
                      <a:pt x="376" y="240"/>
                      <a:pt x="372" y="233"/>
                      <a:pt x="367" y="226"/>
                    </a:cubicBezTo>
                    <a:close/>
                  </a:path>
                </a:pathLst>
              </a:custGeom>
              <a:solidFill>
                <a:srgbClr val="B4176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24" name="Google Shape;224;p31"/>
              <p:cNvSpPr/>
              <p:nvPr/>
            </p:nvSpPr>
            <p:spPr>
              <a:xfrm>
                <a:off x="5885263" y="2891165"/>
                <a:ext cx="430323" cy="121339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32" extrusionOk="0">
                    <a:moveTo>
                      <a:pt x="0" y="0"/>
                    </a:moveTo>
                    <a:cubicBezTo>
                      <a:pt x="31" y="48"/>
                      <a:pt x="67" y="85"/>
                      <a:pt x="105" y="112"/>
                    </a:cubicBezTo>
                    <a:cubicBezTo>
                      <a:pt x="150" y="124"/>
                      <a:pt x="206" y="132"/>
                      <a:pt x="265" y="132"/>
                    </a:cubicBezTo>
                    <a:cubicBezTo>
                      <a:pt x="327" y="132"/>
                      <a:pt x="384" y="124"/>
                      <a:pt x="430" y="111"/>
                    </a:cubicBezTo>
                    <a:cubicBezTo>
                      <a:pt x="466" y="84"/>
                      <a:pt x="499" y="47"/>
                      <a:pt x="528" y="1"/>
                    </a:cubicBezTo>
                    <a:cubicBezTo>
                      <a:pt x="478" y="35"/>
                      <a:pt x="378" y="58"/>
                      <a:pt x="265" y="58"/>
                    </a:cubicBezTo>
                    <a:cubicBezTo>
                      <a:pt x="150" y="58"/>
                      <a:pt x="50" y="35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25" name="Google Shape;225;p31"/>
              <p:cNvSpPr/>
              <p:nvPr/>
            </p:nvSpPr>
            <p:spPr>
              <a:xfrm>
                <a:off x="6039121" y="2420807"/>
                <a:ext cx="115995" cy="737574"/>
              </a:xfrm>
              <a:custGeom>
                <a:avLst/>
                <a:gdLst/>
                <a:ahLst/>
                <a:cxnLst/>
                <a:rect l="l" t="t" r="r" b="b"/>
                <a:pathLst>
                  <a:path w="142" h="800" extrusionOk="0">
                    <a:moveTo>
                      <a:pt x="142" y="64"/>
                    </a:moveTo>
                    <a:cubicBezTo>
                      <a:pt x="142" y="29"/>
                      <a:pt x="110" y="0"/>
                      <a:pt x="71" y="0"/>
                    </a:cubicBezTo>
                    <a:cubicBezTo>
                      <a:pt x="32" y="0"/>
                      <a:pt x="0" y="29"/>
                      <a:pt x="0" y="64"/>
                    </a:cubicBezTo>
                    <a:cubicBezTo>
                      <a:pt x="0" y="66"/>
                      <a:pt x="0" y="68"/>
                      <a:pt x="1" y="70"/>
                    </a:cubicBezTo>
                    <a:cubicBezTo>
                      <a:pt x="1" y="70"/>
                      <a:pt x="1" y="70"/>
                      <a:pt x="1" y="70"/>
                    </a:cubicBezTo>
                    <a:cubicBezTo>
                      <a:pt x="55" y="762"/>
                      <a:pt x="55" y="762"/>
                      <a:pt x="55" y="762"/>
                    </a:cubicBezTo>
                    <a:cubicBezTo>
                      <a:pt x="75" y="800"/>
                      <a:pt x="75" y="800"/>
                      <a:pt x="75" y="800"/>
                    </a:cubicBezTo>
                    <a:cubicBezTo>
                      <a:pt x="96" y="764"/>
                      <a:pt x="96" y="764"/>
                      <a:pt x="96" y="764"/>
                    </a:cubicBezTo>
                    <a:cubicBezTo>
                      <a:pt x="142" y="70"/>
                      <a:pt x="142" y="70"/>
                      <a:pt x="142" y="70"/>
                    </a:cubicBezTo>
                    <a:cubicBezTo>
                      <a:pt x="142" y="70"/>
                      <a:pt x="142" y="70"/>
                      <a:pt x="142" y="70"/>
                    </a:cubicBezTo>
                    <a:cubicBezTo>
                      <a:pt x="142" y="68"/>
                      <a:pt x="142" y="66"/>
                      <a:pt x="142" y="64"/>
                    </a:cubicBezTo>
                    <a:close/>
                  </a:path>
                </a:pathLst>
              </a:custGeom>
              <a:solidFill>
                <a:srgbClr val="B4176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grpSp>
          <p:nvGrpSpPr>
            <p:cNvPr id="226" name="Google Shape;226;p31"/>
            <p:cNvGrpSpPr/>
            <p:nvPr/>
          </p:nvGrpSpPr>
          <p:grpSpPr>
            <a:xfrm rot="-2770148">
              <a:off x="2483532" y="3213930"/>
              <a:ext cx="343561" cy="202215"/>
              <a:chOff x="2623471" y="3285056"/>
              <a:chExt cx="498171" cy="293217"/>
            </a:xfrm>
          </p:grpSpPr>
          <p:sp>
            <p:nvSpPr>
              <p:cNvPr id="227" name="Google Shape;227;p31"/>
              <p:cNvSpPr/>
              <p:nvPr/>
            </p:nvSpPr>
            <p:spPr>
              <a:xfrm rot="5400000">
                <a:off x="2636716" y="3301366"/>
                <a:ext cx="263700" cy="260700"/>
              </a:xfrm>
              <a:prstGeom prst="ellipse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28" name="Google Shape;228;p31"/>
              <p:cNvSpPr/>
              <p:nvPr/>
            </p:nvSpPr>
            <p:spPr>
              <a:xfrm rot="5400000">
                <a:off x="2704904" y="3319579"/>
                <a:ext cx="177000" cy="174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29" name="Google Shape;229;p31"/>
              <p:cNvSpPr/>
              <p:nvPr/>
            </p:nvSpPr>
            <p:spPr>
              <a:xfrm rot="5400000">
                <a:off x="2622582" y="3285945"/>
                <a:ext cx="293217" cy="291439"/>
              </a:xfrm>
              <a:custGeom>
                <a:avLst/>
                <a:gdLst/>
                <a:ahLst/>
                <a:cxnLst/>
                <a:rect l="l" t="t" r="r" b="b"/>
                <a:pathLst>
                  <a:path w="364" h="364" extrusionOk="0">
                    <a:moveTo>
                      <a:pt x="182" y="0"/>
                    </a:moveTo>
                    <a:cubicBezTo>
                      <a:pt x="81" y="0"/>
                      <a:pt x="0" y="81"/>
                      <a:pt x="0" y="182"/>
                    </a:cubicBezTo>
                    <a:cubicBezTo>
                      <a:pt x="0" y="282"/>
                      <a:pt x="81" y="364"/>
                      <a:pt x="182" y="364"/>
                    </a:cubicBezTo>
                    <a:cubicBezTo>
                      <a:pt x="283" y="364"/>
                      <a:pt x="364" y="282"/>
                      <a:pt x="364" y="182"/>
                    </a:cubicBezTo>
                    <a:cubicBezTo>
                      <a:pt x="364" y="81"/>
                      <a:pt x="283" y="0"/>
                      <a:pt x="182" y="0"/>
                    </a:cubicBezTo>
                    <a:close/>
                    <a:moveTo>
                      <a:pt x="182" y="330"/>
                    </a:moveTo>
                    <a:cubicBezTo>
                      <a:pt x="100" y="330"/>
                      <a:pt x="34" y="264"/>
                      <a:pt x="34" y="182"/>
                    </a:cubicBezTo>
                    <a:cubicBezTo>
                      <a:pt x="34" y="100"/>
                      <a:pt x="100" y="34"/>
                      <a:pt x="182" y="34"/>
                    </a:cubicBezTo>
                    <a:cubicBezTo>
                      <a:pt x="264" y="34"/>
                      <a:pt x="330" y="100"/>
                      <a:pt x="330" y="182"/>
                    </a:cubicBezTo>
                    <a:cubicBezTo>
                      <a:pt x="330" y="264"/>
                      <a:pt x="264" y="330"/>
                      <a:pt x="182" y="3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30" name="Google Shape;230;p31"/>
              <p:cNvSpPr/>
              <p:nvPr/>
            </p:nvSpPr>
            <p:spPr>
              <a:xfrm rot="5400000">
                <a:off x="3009110" y="3386366"/>
                <a:ext cx="93000" cy="906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31" name="Google Shape;231;p31"/>
              <p:cNvSpPr/>
              <p:nvPr/>
            </p:nvSpPr>
            <p:spPr>
              <a:xfrm rot="5400000">
                <a:off x="2991620" y="3367098"/>
                <a:ext cx="130318" cy="129726"/>
              </a:xfrm>
              <a:custGeom>
                <a:avLst/>
                <a:gdLst/>
                <a:ahLst/>
                <a:cxnLst/>
                <a:rect l="l" t="t" r="r" b="b"/>
                <a:pathLst>
                  <a:path w="162" h="162" extrusionOk="0">
                    <a:moveTo>
                      <a:pt x="81" y="0"/>
                    </a:moveTo>
                    <a:cubicBezTo>
                      <a:pt x="36" y="0"/>
                      <a:pt x="0" y="36"/>
                      <a:pt x="0" y="81"/>
                    </a:cubicBezTo>
                    <a:cubicBezTo>
                      <a:pt x="0" y="125"/>
                      <a:pt x="36" y="162"/>
                      <a:pt x="81" y="162"/>
                    </a:cubicBezTo>
                    <a:cubicBezTo>
                      <a:pt x="126" y="162"/>
                      <a:pt x="162" y="125"/>
                      <a:pt x="162" y="81"/>
                    </a:cubicBezTo>
                    <a:cubicBezTo>
                      <a:pt x="162" y="36"/>
                      <a:pt x="126" y="0"/>
                      <a:pt x="81" y="0"/>
                    </a:cubicBezTo>
                    <a:close/>
                    <a:moveTo>
                      <a:pt x="81" y="128"/>
                    </a:moveTo>
                    <a:cubicBezTo>
                      <a:pt x="55" y="128"/>
                      <a:pt x="33" y="107"/>
                      <a:pt x="33" y="81"/>
                    </a:cubicBezTo>
                    <a:cubicBezTo>
                      <a:pt x="33" y="54"/>
                      <a:pt x="55" y="33"/>
                      <a:pt x="81" y="33"/>
                    </a:cubicBezTo>
                    <a:cubicBezTo>
                      <a:pt x="107" y="33"/>
                      <a:pt x="129" y="54"/>
                      <a:pt x="129" y="81"/>
                    </a:cubicBezTo>
                    <a:cubicBezTo>
                      <a:pt x="129" y="107"/>
                      <a:pt x="107" y="128"/>
                      <a:pt x="81" y="128"/>
                    </a:cubicBezTo>
                    <a:close/>
                  </a:path>
                </a:pathLst>
              </a:custGeom>
              <a:solidFill>
                <a:srgbClr val="9623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  <p:sp>
        <p:nvSpPr>
          <p:cNvPr id="232" name="Google Shape;232;p31"/>
          <p:cNvSpPr txBox="1">
            <a:spLocks noGrp="1"/>
          </p:cNvSpPr>
          <p:nvPr>
            <p:ph type="body" idx="4294967295"/>
          </p:nvPr>
        </p:nvSpPr>
        <p:spPr>
          <a:xfrm>
            <a:off x="442575" y="1330975"/>
            <a:ext cx="8433000" cy="14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s" sz="1720">
                <a:solidFill>
                  <a:srgbClr val="3F3F3F"/>
                </a:solidFill>
              </a:rPr>
              <a:t>El Galaxy10 DECaLS es un conjunto de datos que contiene  17,736 imágenes a color  de galaxias, cada una con una resolución de 256x256 píxeles.</a:t>
            </a:r>
            <a:endParaRPr sz="1720">
              <a:solidFill>
                <a:srgbClr val="3F3F3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rPr lang="es" sz="1720">
                <a:solidFill>
                  <a:srgbClr val="3F3F3F"/>
                </a:solidFill>
              </a:rPr>
              <a:t>Las mismas están clasificadas en 10 clases distintas, basadas en las etiquetas proporcionadas por el proyecto Galaxy Zoo.</a:t>
            </a:r>
            <a:endParaRPr sz="202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48"/>
          <p:cNvSpPr/>
          <p:nvPr/>
        </p:nvSpPr>
        <p:spPr>
          <a:xfrm>
            <a:off x="0" y="0"/>
            <a:ext cx="2410800" cy="5143500"/>
          </a:xfrm>
          <a:prstGeom prst="rect">
            <a:avLst/>
          </a:prstGeom>
          <a:gradFill>
            <a:gsLst>
              <a:gs pos="0">
                <a:srgbClr val="0F4861"/>
              </a:gs>
              <a:gs pos="10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633" name="Google Shape;633;p48"/>
          <p:cNvGrpSpPr/>
          <p:nvPr/>
        </p:nvGrpSpPr>
        <p:grpSpPr>
          <a:xfrm>
            <a:off x="0" y="0"/>
            <a:ext cx="2449035" cy="2249350"/>
            <a:chOff x="0" y="0"/>
            <a:chExt cx="3264509" cy="2999133"/>
          </a:xfrm>
        </p:grpSpPr>
        <p:sp>
          <p:nvSpPr>
            <p:cNvPr id="634" name="Google Shape;634;p48"/>
            <p:cNvSpPr/>
            <p:nvPr/>
          </p:nvSpPr>
          <p:spPr>
            <a:xfrm>
              <a:off x="0" y="0"/>
              <a:ext cx="3256202" cy="2999133"/>
            </a:xfrm>
            <a:custGeom>
              <a:avLst/>
              <a:gdLst/>
              <a:ahLst/>
              <a:cxnLst/>
              <a:rect l="l" t="t" r="r" b="b"/>
              <a:pathLst>
                <a:path w="2736304" h="2520280" extrusionOk="0">
                  <a:moveTo>
                    <a:pt x="0" y="0"/>
                  </a:moveTo>
                  <a:lnTo>
                    <a:pt x="2736304" y="0"/>
                  </a:lnTo>
                  <a:lnTo>
                    <a:pt x="0" y="25202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5" name="Google Shape;635;p48"/>
            <p:cNvSpPr/>
            <p:nvPr/>
          </p:nvSpPr>
          <p:spPr>
            <a:xfrm>
              <a:off x="112420" y="112192"/>
              <a:ext cx="2637264" cy="2429060"/>
            </a:xfrm>
            <a:custGeom>
              <a:avLst/>
              <a:gdLst/>
              <a:ahLst/>
              <a:cxnLst/>
              <a:rect l="l" t="t" r="r" b="b"/>
              <a:pathLst>
                <a:path w="3255882" h="2998839" extrusionOk="0">
                  <a:moveTo>
                    <a:pt x="2429972" y="0"/>
                  </a:moveTo>
                  <a:lnTo>
                    <a:pt x="3255882" y="0"/>
                  </a:lnTo>
                  <a:lnTo>
                    <a:pt x="0" y="2998839"/>
                  </a:lnTo>
                  <a:lnTo>
                    <a:pt x="0" y="2238132"/>
                  </a:lnTo>
                  <a:lnTo>
                    <a:pt x="2429972" y="0"/>
                  </a:lnTo>
                  <a:close/>
                </a:path>
              </a:pathLst>
            </a:custGeom>
            <a:solidFill>
              <a:srgbClr val="0A304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6" name="Google Shape;636;p48"/>
            <p:cNvSpPr/>
            <p:nvPr/>
          </p:nvSpPr>
          <p:spPr>
            <a:xfrm>
              <a:off x="0" y="0"/>
              <a:ext cx="3255882" cy="2998839"/>
            </a:xfrm>
            <a:custGeom>
              <a:avLst/>
              <a:gdLst/>
              <a:ahLst/>
              <a:cxnLst/>
              <a:rect l="l" t="t" r="r" b="b"/>
              <a:pathLst>
                <a:path w="3255882" h="2998839" extrusionOk="0">
                  <a:moveTo>
                    <a:pt x="2429972" y="0"/>
                  </a:moveTo>
                  <a:lnTo>
                    <a:pt x="3255882" y="0"/>
                  </a:lnTo>
                  <a:lnTo>
                    <a:pt x="0" y="2998839"/>
                  </a:lnTo>
                  <a:lnTo>
                    <a:pt x="0" y="2238132"/>
                  </a:lnTo>
                  <a:lnTo>
                    <a:pt x="24299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7" name="Google Shape;637;p48"/>
            <p:cNvSpPr/>
            <p:nvPr/>
          </p:nvSpPr>
          <p:spPr>
            <a:xfrm>
              <a:off x="1217448" y="0"/>
              <a:ext cx="2047061" cy="1124744"/>
            </a:xfrm>
            <a:custGeom>
              <a:avLst/>
              <a:gdLst/>
              <a:ahLst/>
              <a:cxnLst/>
              <a:rect l="l" t="t" r="r" b="b"/>
              <a:pathLst>
                <a:path w="2047061" h="1124744" extrusionOk="0">
                  <a:moveTo>
                    <a:pt x="1221151" y="0"/>
                  </a:moveTo>
                  <a:lnTo>
                    <a:pt x="2047061" y="0"/>
                  </a:lnTo>
                  <a:lnTo>
                    <a:pt x="825911" y="1124744"/>
                  </a:lnTo>
                  <a:lnTo>
                    <a:pt x="0" y="1124744"/>
                  </a:lnTo>
                  <a:lnTo>
                    <a:pt x="12211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638" name="Google Shape;638;p48"/>
          <p:cNvSpPr txBox="1"/>
          <p:nvPr/>
        </p:nvSpPr>
        <p:spPr>
          <a:xfrm>
            <a:off x="74693" y="3261781"/>
            <a:ext cx="21231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TensorFlow</a:t>
            </a:r>
            <a:endParaRPr sz="1100"/>
          </a:p>
        </p:txBody>
      </p:sp>
      <p:cxnSp>
        <p:nvCxnSpPr>
          <p:cNvPr id="639" name="Google Shape;639;p48"/>
          <p:cNvCxnSpPr/>
          <p:nvPr/>
        </p:nvCxnSpPr>
        <p:spPr>
          <a:xfrm>
            <a:off x="193496" y="4802899"/>
            <a:ext cx="2106900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40" name="Google Shape;640;p48"/>
          <p:cNvSpPr txBox="1"/>
          <p:nvPr/>
        </p:nvSpPr>
        <p:spPr>
          <a:xfrm>
            <a:off x="74705" y="82650"/>
            <a:ext cx="2261400" cy="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Modelo 1 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641" name="Google Shape;641;p48"/>
          <p:cNvSpPr txBox="1"/>
          <p:nvPr/>
        </p:nvSpPr>
        <p:spPr>
          <a:xfrm>
            <a:off x="2677821" y="100800"/>
            <a:ext cx="5236500" cy="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Código con Tensorflow</a:t>
            </a:r>
            <a:endParaRPr sz="16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642" name="Google Shape;642;p48"/>
          <p:cNvCxnSpPr/>
          <p:nvPr/>
        </p:nvCxnSpPr>
        <p:spPr>
          <a:xfrm flipH="1">
            <a:off x="8494947" y="1458180"/>
            <a:ext cx="103500" cy="348900"/>
          </a:xfrm>
          <a:prstGeom prst="straightConnector1">
            <a:avLst/>
          </a:prstGeom>
          <a:noFill/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43" name="Google Shape;643;p48"/>
          <p:cNvSpPr/>
          <p:nvPr/>
        </p:nvSpPr>
        <p:spPr>
          <a:xfrm>
            <a:off x="2717250" y="824525"/>
            <a:ext cx="6015300" cy="4185300"/>
          </a:xfrm>
          <a:prstGeom prst="roundRect">
            <a:avLst>
              <a:gd name="adj" fmla="val 11520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9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def create_classifier():</a:t>
            </a:r>
            <a:endParaRPr sz="9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9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model = keras.Sequential([</a:t>
            </a:r>
            <a:endParaRPr sz="9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9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# Capa de entrada</a:t>
            </a:r>
            <a:endParaRPr sz="9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9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layers.Input(shape=(32, 32, 3)),</a:t>
            </a:r>
            <a:endParaRPr sz="9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9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9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# Primer bloque convolucional</a:t>
            </a:r>
            <a:endParaRPr sz="9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9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layers.Conv2D(16, 3, activation='relu', padding='same'),</a:t>
            </a:r>
            <a:endParaRPr sz="9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9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layers.MaxPooling2D(),</a:t>
            </a:r>
            <a:endParaRPr sz="9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9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9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# Segundo bloque convolucional</a:t>
            </a:r>
            <a:endParaRPr sz="9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9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layers.Conv2D(32, 3, activation='relu', padding='same'),</a:t>
            </a:r>
            <a:endParaRPr sz="9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9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layers.MaxPooling2D(),</a:t>
            </a:r>
            <a:endParaRPr sz="9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9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9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# Tercer bloque convolucional</a:t>
            </a:r>
            <a:endParaRPr sz="9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9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layers.Conv2D(64, 3, activation='relu', padding='same'),</a:t>
            </a:r>
            <a:endParaRPr sz="9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9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layers.MaxPooling2D(),</a:t>
            </a:r>
            <a:endParaRPr sz="9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9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9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# Aplanar los datos</a:t>
            </a:r>
            <a:endParaRPr sz="9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9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layers.Flatten(),</a:t>
            </a:r>
            <a:endParaRPr sz="9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9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9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# Una sola capa densa con menos neuronas</a:t>
            </a:r>
            <a:endParaRPr sz="9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9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layers.Dense(64, activation='relu'),</a:t>
            </a:r>
            <a:endParaRPr sz="9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9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layers.Dropout(0.3),</a:t>
            </a:r>
            <a:endParaRPr sz="9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9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9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# Capa de salida</a:t>
            </a:r>
            <a:endParaRPr sz="9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9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layers.Dense(10, activation='softmax')</a:t>
            </a:r>
            <a:endParaRPr sz="9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9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])</a:t>
            </a:r>
            <a:endParaRPr sz="9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9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44" name="Google Shape;644;p48"/>
          <p:cNvSpPr txBox="1"/>
          <p:nvPr/>
        </p:nvSpPr>
        <p:spPr>
          <a:xfrm>
            <a:off x="0" y="668375"/>
            <a:ext cx="2410800" cy="12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Quattrocento Sans"/>
              <a:buChar char="-"/>
            </a:pPr>
            <a:r>
              <a:rPr lang="es" sz="11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sin balanceo de clases, </a:t>
            </a:r>
            <a:endParaRPr sz="1100" b="1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2984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Quattrocento Sans"/>
              <a:buChar char="-"/>
            </a:pPr>
            <a:r>
              <a:rPr lang="es" sz="11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si Data Augmentation, </a:t>
            </a:r>
            <a:endParaRPr sz="1100" b="1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2984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Quattrocento Sans"/>
              <a:buChar char="-"/>
            </a:pPr>
            <a:r>
              <a:rPr lang="es" sz="11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tamaño de imagen 32x32)</a:t>
            </a:r>
            <a:endParaRPr sz="1100" b="1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2984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Quattrocento Sans"/>
              <a:buChar char="-"/>
            </a:pPr>
            <a:r>
              <a:rPr lang="es" sz="11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cantidad de imágenes: 17736</a:t>
            </a:r>
            <a:endParaRPr sz="1100" b="1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(20 %)</a:t>
            </a:r>
            <a:endParaRPr sz="1100" b="1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645" name="Google Shape;645;p48"/>
          <p:cNvCxnSpPr/>
          <p:nvPr/>
        </p:nvCxnSpPr>
        <p:spPr>
          <a:xfrm>
            <a:off x="42021" y="3777399"/>
            <a:ext cx="2106900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46" name="Google Shape;646;p48"/>
          <p:cNvSpPr txBox="1"/>
          <p:nvPr/>
        </p:nvSpPr>
        <p:spPr>
          <a:xfrm>
            <a:off x="109925" y="3965600"/>
            <a:ext cx="2226300" cy="7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Total params: 89,834 (350.91 KB)</a:t>
            </a:r>
            <a:endParaRPr sz="11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Trainable params: 89,834 (350.91 KB)</a:t>
            </a:r>
            <a:endParaRPr sz="11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Non-trainable params: 0 (0.00 B)</a:t>
            </a:r>
            <a:endParaRPr sz="11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49"/>
          <p:cNvSpPr/>
          <p:nvPr/>
        </p:nvSpPr>
        <p:spPr>
          <a:xfrm>
            <a:off x="182703" y="378275"/>
            <a:ext cx="8698800" cy="395400"/>
          </a:xfrm>
          <a:prstGeom prst="roundRect">
            <a:avLst>
              <a:gd name="adj" fmla="val 1910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53" name="Google Shape;653;p49"/>
          <p:cNvSpPr txBox="1"/>
          <p:nvPr/>
        </p:nvSpPr>
        <p:spPr>
          <a:xfrm>
            <a:off x="338183" y="485150"/>
            <a:ext cx="8426700" cy="1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Red neuronal convolucional - Tamaño de imágen: 32x32 </a:t>
            </a:r>
            <a:endParaRPr sz="1100"/>
          </a:p>
        </p:txBody>
      </p:sp>
      <p:sp>
        <p:nvSpPr>
          <p:cNvPr id="654" name="Google Shape;654;p49"/>
          <p:cNvSpPr/>
          <p:nvPr/>
        </p:nvSpPr>
        <p:spPr>
          <a:xfrm>
            <a:off x="182703" y="945575"/>
            <a:ext cx="8698800" cy="263400"/>
          </a:xfrm>
          <a:prstGeom prst="roundRect">
            <a:avLst>
              <a:gd name="adj" fmla="val 19102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55" name="Google Shape;655;p49"/>
          <p:cNvSpPr txBox="1"/>
          <p:nvPr/>
        </p:nvSpPr>
        <p:spPr>
          <a:xfrm>
            <a:off x="338562" y="1006125"/>
            <a:ext cx="5661000" cy="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Configuración </a:t>
            </a:r>
            <a:endParaRPr sz="1100"/>
          </a:p>
        </p:txBody>
      </p:sp>
      <p:sp>
        <p:nvSpPr>
          <p:cNvPr id="656" name="Google Shape;656;p49"/>
          <p:cNvSpPr txBox="1"/>
          <p:nvPr/>
        </p:nvSpPr>
        <p:spPr>
          <a:xfrm>
            <a:off x="198537" y="1299148"/>
            <a:ext cx="8598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Learning rate</a:t>
            </a:r>
            <a:endParaRPr sz="1100"/>
          </a:p>
        </p:txBody>
      </p:sp>
      <p:sp>
        <p:nvSpPr>
          <p:cNvPr id="657" name="Google Shape;657;p49"/>
          <p:cNvSpPr txBox="1"/>
          <p:nvPr/>
        </p:nvSpPr>
        <p:spPr>
          <a:xfrm>
            <a:off x="253044" y="1524192"/>
            <a:ext cx="16581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lr=0.001</a:t>
            </a:r>
            <a:endParaRPr sz="1100">
              <a:solidFill>
                <a:srgbClr val="26262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58" name="Google Shape;658;p49"/>
          <p:cNvSpPr txBox="1"/>
          <p:nvPr/>
        </p:nvSpPr>
        <p:spPr>
          <a:xfrm>
            <a:off x="1628298" y="1299148"/>
            <a:ext cx="8598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Métrica</a:t>
            </a:r>
            <a:endParaRPr sz="1100"/>
          </a:p>
        </p:txBody>
      </p:sp>
      <p:sp>
        <p:nvSpPr>
          <p:cNvPr id="659" name="Google Shape;659;p49"/>
          <p:cNvSpPr txBox="1"/>
          <p:nvPr/>
        </p:nvSpPr>
        <p:spPr>
          <a:xfrm>
            <a:off x="1628300" y="1524207"/>
            <a:ext cx="1658100" cy="7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Accuracy</a:t>
            </a:r>
            <a:endParaRPr sz="1100">
              <a:solidFill>
                <a:srgbClr val="26262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task='multiclass', num_classes=10</a:t>
            </a:r>
            <a:endParaRPr sz="1100">
              <a:solidFill>
                <a:srgbClr val="26262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60" name="Google Shape;660;p49"/>
          <p:cNvSpPr txBox="1"/>
          <p:nvPr/>
        </p:nvSpPr>
        <p:spPr>
          <a:xfrm>
            <a:off x="3003549" y="1299150"/>
            <a:ext cx="14178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Función de pérdida</a:t>
            </a:r>
            <a:endParaRPr sz="1100"/>
          </a:p>
        </p:txBody>
      </p:sp>
      <p:sp>
        <p:nvSpPr>
          <p:cNvPr id="661" name="Google Shape;661;p49"/>
          <p:cNvSpPr txBox="1"/>
          <p:nvPr/>
        </p:nvSpPr>
        <p:spPr>
          <a:xfrm>
            <a:off x="3003551" y="1524192"/>
            <a:ext cx="16581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sparse_categorical_crossentropy</a:t>
            </a:r>
            <a:endParaRPr sz="1100">
              <a:solidFill>
                <a:srgbClr val="26262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62" name="Google Shape;662;p49"/>
          <p:cNvSpPr/>
          <p:nvPr/>
        </p:nvSpPr>
        <p:spPr>
          <a:xfrm>
            <a:off x="182703" y="2466700"/>
            <a:ext cx="8628000" cy="263400"/>
          </a:xfrm>
          <a:prstGeom prst="roundRect">
            <a:avLst>
              <a:gd name="adj" fmla="val 19102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63" name="Google Shape;663;p49"/>
          <p:cNvSpPr txBox="1"/>
          <p:nvPr/>
        </p:nvSpPr>
        <p:spPr>
          <a:xfrm>
            <a:off x="338580" y="2527257"/>
            <a:ext cx="1542000" cy="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Resultados</a:t>
            </a:r>
            <a:endParaRPr sz="1100"/>
          </a:p>
        </p:txBody>
      </p:sp>
      <p:grpSp>
        <p:nvGrpSpPr>
          <p:cNvPr id="664" name="Google Shape;664;p49"/>
          <p:cNvGrpSpPr/>
          <p:nvPr/>
        </p:nvGrpSpPr>
        <p:grpSpPr>
          <a:xfrm rot="5400000" flipH="1">
            <a:off x="8092810" y="4092310"/>
            <a:ext cx="1095569" cy="1006809"/>
            <a:chOff x="0" y="0"/>
            <a:chExt cx="3264509" cy="2999133"/>
          </a:xfrm>
        </p:grpSpPr>
        <p:sp>
          <p:nvSpPr>
            <p:cNvPr id="665" name="Google Shape;665;p49"/>
            <p:cNvSpPr/>
            <p:nvPr/>
          </p:nvSpPr>
          <p:spPr>
            <a:xfrm>
              <a:off x="0" y="0"/>
              <a:ext cx="3256202" cy="2999133"/>
            </a:xfrm>
            <a:custGeom>
              <a:avLst/>
              <a:gdLst/>
              <a:ahLst/>
              <a:cxnLst/>
              <a:rect l="l" t="t" r="r" b="b"/>
              <a:pathLst>
                <a:path w="2736304" h="2520280" extrusionOk="0">
                  <a:moveTo>
                    <a:pt x="0" y="0"/>
                  </a:moveTo>
                  <a:lnTo>
                    <a:pt x="2736304" y="0"/>
                  </a:lnTo>
                  <a:lnTo>
                    <a:pt x="0" y="25202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66" name="Google Shape;666;p49"/>
            <p:cNvSpPr/>
            <p:nvPr/>
          </p:nvSpPr>
          <p:spPr>
            <a:xfrm>
              <a:off x="112420" y="112192"/>
              <a:ext cx="2637264" cy="2429060"/>
            </a:xfrm>
            <a:custGeom>
              <a:avLst/>
              <a:gdLst/>
              <a:ahLst/>
              <a:cxnLst/>
              <a:rect l="l" t="t" r="r" b="b"/>
              <a:pathLst>
                <a:path w="3255882" h="2998839" extrusionOk="0">
                  <a:moveTo>
                    <a:pt x="2429972" y="0"/>
                  </a:moveTo>
                  <a:lnTo>
                    <a:pt x="3255882" y="0"/>
                  </a:lnTo>
                  <a:lnTo>
                    <a:pt x="0" y="2998839"/>
                  </a:lnTo>
                  <a:lnTo>
                    <a:pt x="0" y="2238132"/>
                  </a:lnTo>
                  <a:lnTo>
                    <a:pt x="24299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67" name="Google Shape;667;p49"/>
            <p:cNvSpPr/>
            <p:nvPr/>
          </p:nvSpPr>
          <p:spPr>
            <a:xfrm>
              <a:off x="0" y="0"/>
              <a:ext cx="3255882" cy="2998839"/>
            </a:xfrm>
            <a:custGeom>
              <a:avLst/>
              <a:gdLst/>
              <a:ahLst/>
              <a:cxnLst/>
              <a:rect l="l" t="t" r="r" b="b"/>
              <a:pathLst>
                <a:path w="3255882" h="2998839" extrusionOk="0">
                  <a:moveTo>
                    <a:pt x="2429972" y="0"/>
                  </a:moveTo>
                  <a:lnTo>
                    <a:pt x="3255882" y="0"/>
                  </a:lnTo>
                  <a:lnTo>
                    <a:pt x="0" y="2998839"/>
                  </a:lnTo>
                  <a:lnTo>
                    <a:pt x="0" y="2238132"/>
                  </a:lnTo>
                  <a:lnTo>
                    <a:pt x="2429972" y="0"/>
                  </a:lnTo>
                  <a:close/>
                </a:path>
              </a:pathLst>
            </a:custGeom>
            <a:solidFill>
              <a:srgbClr val="0F486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68" name="Google Shape;668;p49"/>
            <p:cNvSpPr/>
            <p:nvPr/>
          </p:nvSpPr>
          <p:spPr>
            <a:xfrm>
              <a:off x="1217448" y="0"/>
              <a:ext cx="2047061" cy="1124744"/>
            </a:xfrm>
            <a:custGeom>
              <a:avLst/>
              <a:gdLst/>
              <a:ahLst/>
              <a:cxnLst/>
              <a:rect l="l" t="t" r="r" b="b"/>
              <a:pathLst>
                <a:path w="2047061" h="1124744" extrusionOk="0">
                  <a:moveTo>
                    <a:pt x="1221151" y="0"/>
                  </a:moveTo>
                  <a:lnTo>
                    <a:pt x="2047061" y="0"/>
                  </a:lnTo>
                  <a:lnTo>
                    <a:pt x="825911" y="1124744"/>
                  </a:lnTo>
                  <a:lnTo>
                    <a:pt x="0" y="1124744"/>
                  </a:lnTo>
                  <a:lnTo>
                    <a:pt x="1221151" y="0"/>
                  </a:lnTo>
                  <a:close/>
                </a:path>
              </a:pathLst>
            </a:custGeom>
            <a:solidFill>
              <a:srgbClr val="0F486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pic>
        <p:nvPicPr>
          <p:cNvPr id="669" name="Google Shape;66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8700" y="2793050"/>
            <a:ext cx="5481311" cy="2198050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49"/>
          <p:cNvSpPr txBox="1"/>
          <p:nvPr/>
        </p:nvSpPr>
        <p:spPr>
          <a:xfrm>
            <a:off x="198537" y="1832548"/>
            <a:ext cx="8598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Optimizador</a:t>
            </a:r>
            <a:endParaRPr sz="1100"/>
          </a:p>
        </p:txBody>
      </p:sp>
      <p:sp>
        <p:nvSpPr>
          <p:cNvPr id="671" name="Google Shape;671;p49"/>
          <p:cNvSpPr txBox="1"/>
          <p:nvPr/>
        </p:nvSpPr>
        <p:spPr>
          <a:xfrm>
            <a:off x="253044" y="2057592"/>
            <a:ext cx="16581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Adam</a:t>
            </a:r>
            <a:endParaRPr sz="1100">
              <a:solidFill>
                <a:srgbClr val="26262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72" name="Google Shape;672;p49"/>
          <p:cNvSpPr txBox="1"/>
          <p:nvPr/>
        </p:nvSpPr>
        <p:spPr>
          <a:xfrm>
            <a:off x="4908549" y="1299150"/>
            <a:ext cx="14178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Épocas</a:t>
            </a:r>
            <a:endParaRPr sz="1100"/>
          </a:p>
        </p:txBody>
      </p:sp>
      <p:sp>
        <p:nvSpPr>
          <p:cNvPr id="673" name="Google Shape;673;p49"/>
          <p:cNvSpPr txBox="1"/>
          <p:nvPr/>
        </p:nvSpPr>
        <p:spPr>
          <a:xfrm>
            <a:off x="4908551" y="1524192"/>
            <a:ext cx="16581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Cantidad: 50</a:t>
            </a:r>
            <a:endParaRPr sz="1100">
              <a:solidFill>
                <a:srgbClr val="26262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50"/>
          <p:cNvSpPr/>
          <p:nvPr/>
        </p:nvSpPr>
        <p:spPr>
          <a:xfrm>
            <a:off x="0" y="0"/>
            <a:ext cx="2410800" cy="5143500"/>
          </a:xfrm>
          <a:prstGeom prst="rect">
            <a:avLst/>
          </a:prstGeom>
          <a:gradFill>
            <a:gsLst>
              <a:gs pos="0">
                <a:srgbClr val="0F4861"/>
              </a:gs>
              <a:gs pos="10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680" name="Google Shape;680;p50"/>
          <p:cNvGrpSpPr/>
          <p:nvPr/>
        </p:nvGrpSpPr>
        <p:grpSpPr>
          <a:xfrm>
            <a:off x="0" y="0"/>
            <a:ext cx="2449035" cy="2249350"/>
            <a:chOff x="0" y="0"/>
            <a:chExt cx="3264509" cy="2999133"/>
          </a:xfrm>
        </p:grpSpPr>
        <p:sp>
          <p:nvSpPr>
            <p:cNvPr id="681" name="Google Shape;681;p50"/>
            <p:cNvSpPr/>
            <p:nvPr/>
          </p:nvSpPr>
          <p:spPr>
            <a:xfrm>
              <a:off x="0" y="0"/>
              <a:ext cx="3256202" cy="2999133"/>
            </a:xfrm>
            <a:custGeom>
              <a:avLst/>
              <a:gdLst/>
              <a:ahLst/>
              <a:cxnLst/>
              <a:rect l="l" t="t" r="r" b="b"/>
              <a:pathLst>
                <a:path w="2736304" h="2520280" extrusionOk="0">
                  <a:moveTo>
                    <a:pt x="0" y="0"/>
                  </a:moveTo>
                  <a:lnTo>
                    <a:pt x="2736304" y="0"/>
                  </a:lnTo>
                  <a:lnTo>
                    <a:pt x="0" y="25202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82" name="Google Shape;682;p50"/>
            <p:cNvSpPr/>
            <p:nvPr/>
          </p:nvSpPr>
          <p:spPr>
            <a:xfrm>
              <a:off x="112420" y="112192"/>
              <a:ext cx="2637264" cy="2429060"/>
            </a:xfrm>
            <a:custGeom>
              <a:avLst/>
              <a:gdLst/>
              <a:ahLst/>
              <a:cxnLst/>
              <a:rect l="l" t="t" r="r" b="b"/>
              <a:pathLst>
                <a:path w="3255882" h="2998839" extrusionOk="0">
                  <a:moveTo>
                    <a:pt x="2429972" y="0"/>
                  </a:moveTo>
                  <a:lnTo>
                    <a:pt x="3255882" y="0"/>
                  </a:lnTo>
                  <a:lnTo>
                    <a:pt x="0" y="2998839"/>
                  </a:lnTo>
                  <a:lnTo>
                    <a:pt x="0" y="2238132"/>
                  </a:lnTo>
                  <a:lnTo>
                    <a:pt x="2429972" y="0"/>
                  </a:lnTo>
                  <a:close/>
                </a:path>
              </a:pathLst>
            </a:custGeom>
            <a:solidFill>
              <a:srgbClr val="0A304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83" name="Google Shape;683;p50"/>
            <p:cNvSpPr/>
            <p:nvPr/>
          </p:nvSpPr>
          <p:spPr>
            <a:xfrm>
              <a:off x="0" y="0"/>
              <a:ext cx="3255882" cy="2998839"/>
            </a:xfrm>
            <a:custGeom>
              <a:avLst/>
              <a:gdLst/>
              <a:ahLst/>
              <a:cxnLst/>
              <a:rect l="l" t="t" r="r" b="b"/>
              <a:pathLst>
                <a:path w="3255882" h="2998839" extrusionOk="0">
                  <a:moveTo>
                    <a:pt x="2429972" y="0"/>
                  </a:moveTo>
                  <a:lnTo>
                    <a:pt x="3255882" y="0"/>
                  </a:lnTo>
                  <a:lnTo>
                    <a:pt x="0" y="2998839"/>
                  </a:lnTo>
                  <a:lnTo>
                    <a:pt x="0" y="2238132"/>
                  </a:lnTo>
                  <a:lnTo>
                    <a:pt x="24299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84" name="Google Shape;684;p50"/>
            <p:cNvSpPr/>
            <p:nvPr/>
          </p:nvSpPr>
          <p:spPr>
            <a:xfrm>
              <a:off x="1217448" y="0"/>
              <a:ext cx="2047061" cy="1124744"/>
            </a:xfrm>
            <a:custGeom>
              <a:avLst/>
              <a:gdLst/>
              <a:ahLst/>
              <a:cxnLst/>
              <a:rect l="l" t="t" r="r" b="b"/>
              <a:pathLst>
                <a:path w="2047061" h="1124744" extrusionOk="0">
                  <a:moveTo>
                    <a:pt x="1221151" y="0"/>
                  </a:moveTo>
                  <a:lnTo>
                    <a:pt x="2047061" y="0"/>
                  </a:lnTo>
                  <a:lnTo>
                    <a:pt x="825911" y="1124744"/>
                  </a:lnTo>
                  <a:lnTo>
                    <a:pt x="0" y="1124744"/>
                  </a:lnTo>
                  <a:lnTo>
                    <a:pt x="12211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685" name="Google Shape;685;p50"/>
          <p:cNvSpPr txBox="1"/>
          <p:nvPr/>
        </p:nvSpPr>
        <p:spPr>
          <a:xfrm>
            <a:off x="74705" y="82650"/>
            <a:ext cx="2261400" cy="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Modelo 2 </a:t>
            </a:r>
            <a:endParaRPr sz="1100">
              <a:solidFill>
                <a:schemeClr val="lt1"/>
              </a:solidFill>
            </a:endParaRPr>
          </a:p>
        </p:txBody>
      </p:sp>
      <p:cxnSp>
        <p:nvCxnSpPr>
          <p:cNvPr id="686" name="Google Shape;686;p50"/>
          <p:cNvCxnSpPr/>
          <p:nvPr/>
        </p:nvCxnSpPr>
        <p:spPr>
          <a:xfrm flipH="1">
            <a:off x="8494947" y="1458180"/>
            <a:ext cx="103500" cy="348900"/>
          </a:xfrm>
          <a:prstGeom prst="straightConnector1">
            <a:avLst/>
          </a:prstGeom>
          <a:noFill/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87" name="Google Shape;687;p50"/>
          <p:cNvSpPr/>
          <p:nvPr/>
        </p:nvSpPr>
        <p:spPr>
          <a:xfrm>
            <a:off x="2717250" y="746000"/>
            <a:ext cx="6015300" cy="4185300"/>
          </a:xfrm>
          <a:prstGeom prst="roundRect">
            <a:avLst>
              <a:gd name="adj" fmla="val 11520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transfer learning es una estrategia para usar un modelo pre-entrenado.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Esto nos permite disponer de una red con gran cantidad de parámetros y con una arquitectura ya probada.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este caso, se opta por la clásica red ResNet50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https://keras.io/api/applications/resnet/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carga la red Resnet50 con los pesos entrenados en el dataset "ImageNet".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ImageNet es una base de datos masiva de más de 1 millón de imágenes clasificadas en 1000 categorías https://www.image-net.org/update-mar-11-2021.php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 include_top=False, se le indica que no incluya las capas fully-connected (densas) finales del modelo original</a:t>
            </a:r>
            <a:endParaRPr/>
          </a:p>
        </p:txBody>
      </p:sp>
      <p:sp>
        <p:nvSpPr>
          <p:cNvPr id="688" name="Google Shape;688;p50"/>
          <p:cNvSpPr txBox="1"/>
          <p:nvPr/>
        </p:nvSpPr>
        <p:spPr>
          <a:xfrm>
            <a:off x="0" y="668375"/>
            <a:ext cx="2410800" cy="12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Quattrocento Sans"/>
              <a:buChar char="-"/>
            </a:pPr>
            <a:r>
              <a:rPr lang="es" sz="11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sin balanceo de clases, </a:t>
            </a:r>
            <a:endParaRPr sz="1100" b="1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2984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Quattrocento Sans"/>
              <a:buChar char="-"/>
            </a:pPr>
            <a:r>
              <a:rPr lang="es" sz="11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si Data Augmentation, </a:t>
            </a:r>
            <a:endParaRPr sz="1100" b="1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2984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Quattrocento Sans"/>
              <a:buChar char="-"/>
            </a:pPr>
            <a:r>
              <a:rPr lang="es" sz="11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tamaño de imagen 224x224</a:t>
            </a:r>
            <a:endParaRPr sz="1100" b="1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2984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Quattrocento Sans"/>
              <a:buChar char="-"/>
            </a:pPr>
            <a:r>
              <a:rPr lang="es" sz="11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cantidad de imágenes: 17736</a:t>
            </a:r>
            <a:endParaRPr sz="1100" b="1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(20 %)</a:t>
            </a:r>
            <a:endParaRPr sz="1100" b="1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89" name="Google Shape;689;p50"/>
          <p:cNvSpPr txBox="1"/>
          <p:nvPr/>
        </p:nvSpPr>
        <p:spPr>
          <a:xfrm>
            <a:off x="2677821" y="100800"/>
            <a:ext cx="5236500" cy="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Transfer Learning</a:t>
            </a:r>
            <a:endParaRPr sz="16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51"/>
          <p:cNvSpPr/>
          <p:nvPr/>
        </p:nvSpPr>
        <p:spPr>
          <a:xfrm>
            <a:off x="0" y="0"/>
            <a:ext cx="2410800" cy="5143500"/>
          </a:xfrm>
          <a:prstGeom prst="rect">
            <a:avLst/>
          </a:prstGeom>
          <a:gradFill>
            <a:gsLst>
              <a:gs pos="0">
                <a:srgbClr val="0F4861"/>
              </a:gs>
              <a:gs pos="10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696" name="Google Shape;696;p51"/>
          <p:cNvGrpSpPr/>
          <p:nvPr/>
        </p:nvGrpSpPr>
        <p:grpSpPr>
          <a:xfrm>
            <a:off x="0" y="0"/>
            <a:ext cx="2449035" cy="2249350"/>
            <a:chOff x="0" y="0"/>
            <a:chExt cx="3264509" cy="2999133"/>
          </a:xfrm>
        </p:grpSpPr>
        <p:sp>
          <p:nvSpPr>
            <p:cNvPr id="697" name="Google Shape;697;p51"/>
            <p:cNvSpPr/>
            <p:nvPr/>
          </p:nvSpPr>
          <p:spPr>
            <a:xfrm>
              <a:off x="0" y="0"/>
              <a:ext cx="3256202" cy="2999133"/>
            </a:xfrm>
            <a:custGeom>
              <a:avLst/>
              <a:gdLst/>
              <a:ahLst/>
              <a:cxnLst/>
              <a:rect l="l" t="t" r="r" b="b"/>
              <a:pathLst>
                <a:path w="2736304" h="2520280" extrusionOk="0">
                  <a:moveTo>
                    <a:pt x="0" y="0"/>
                  </a:moveTo>
                  <a:lnTo>
                    <a:pt x="2736304" y="0"/>
                  </a:lnTo>
                  <a:lnTo>
                    <a:pt x="0" y="25202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98" name="Google Shape;698;p51"/>
            <p:cNvSpPr/>
            <p:nvPr/>
          </p:nvSpPr>
          <p:spPr>
            <a:xfrm>
              <a:off x="112420" y="112192"/>
              <a:ext cx="2637264" cy="2429060"/>
            </a:xfrm>
            <a:custGeom>
              <a:avLst/>
              <a:gdLst/>
              <a:ahLst/>
              <a:cxnLst/>
              <a:rect l="l" t="t" r="r" b="b"/>
              <a:pathLst>
                <a:path w="3255882" h="2998839" extrusionOk="0">
                  <a:moveTo>
                    <a:pt x="2429972" y="0"/>
                  </a:moveTo>
                  <a:lnTo>
                    <a:pt x="3255882" y="0"/>
                  </a:lnTo>
                  <a:lnTo>
                    <a:pt x="0" y="2998839"/>
                  </a:lnTo>
                  <a:lnTo>
                    <a:pt x="0" y="2238132"/>
                  </a:lnTo>
                  <a:lnTo>
                    <a:pt x="2429972" y="0"/>
                  </a:lnTo>
                  <a:close/>
                </a:path>
              </a:pathLst>
            </a:custGeom>
            <a:solidFill>
              <a:srgbClr val="0A304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99" name="Google Shape;699;p51"/>
            <p:cNvSpPr/>
            <p:nvPr/>
          </p:nvSpPr>
          <p:spPr>
            <a:xfrm>
              <a:off x="0" y="0"/>
              <a:ext cx="3255882" cy="2998839"/>
            </a:xfrm>
            <a:custGeom>
              <a:avLst/>
              <a:gdLst/>
              <a:ahLst/>
              <a:cxnLst/>
              <a:rect l="l" t="t" r="r" b="b"/>
              <a:pathLst>
                <a:path w="3255882" h="2998839" extrusionOk="0">
                  <a:moveTo>
                    <a:pt x="2429972" y="0"/>
                  </a:moveTo>
                  <a:lnTo>
                    <a:pt x="3255882" y="0"/>
                  </a:lnTo>
                  <a:lnTo>
                    <a:pt x="0" y="2998839"/>
                  </a:lnTo>
                  <a:lnTo>
                    <a:pt x="0" y="2238132"/>
                  </a:lnTo>
                  <a:lnTo>
                    <a:pt x="24299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00" name="Google Shape;700;p51"/>
            <p:cNvSpPr/>
            <p:nvPr/>
          </p:nvSpPr>
          <p:spPr>
            <a:xfrm>
              <a:off x="1217448" y="0"/>
              <a:ext cx="2047061" cy="1124744"/>
            </a:xfrm>
            <a:custGeom>
              <a:avLst/>
              <a:gdLst/>
              <a:ahLst/>
              <a:cxnLst/>
              <a:rect l="l" t="t" r="r" b="b"/>
              <a:pathLst>
                <a:path w="2047061" h="1124744" extrusionOk="0">
                  <a:moveTo>
                    <a:pt x="1221151" y="0"/>
                  </a:moveTo>
                  <a:lnTo>
                    <a:pt x="2047061" y="0"/>
                  </a:lnTo>
                  <a:lnTo>
                    <a:pt x="825911" y="1124744"/>
                  </a:lnTo>
                  <a:lnTo>
                    <a:pt x="0" y="1124744"/>
                  </a:lnTo>
                  <a:lnTo>
                    <a:pt x="12211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701" name="Google Shape;701;p51"/>
          <p:cNvSpPr txBox="1"/>
          <p:nvPr/>
        </p:nvSpPr>
        <p:spPr>
          <a:xfrm>
            <a:off x="74705" y="82650"/>
            <a:ext cx="2261400" cy="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Modelo 2 </a:t>
            </a:r>
            <a:endParaRPr sz="1100">
              <a:solidFill>
                <a:schemeClr val="lt1"/>
              </a:solidFill>
            </a:endParaRPr>
          </a:p>
        </p:txBody>
      </p:sp>
      <p:cxnSp>
        <p:nvCxnSpPr>
          <p:cNvPr id="702" name="Google Shape;702;p51"/>
          <p:cNvCxnSpPr/>
          <p:nvPr/>
        </p:nvCxnSpPr>
        <p:spPr>
          <a:xfrm flipH="1">
            <a:off x="8494947" y="1458180"/>
            <a:ext cx="103500" cy="348900"/>
          </a:xfrm>
          <a:prstGeom prst="straightConnector1">
            <a:avLst/>
          </a:prstGeom>
          <a:noFill/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03" name="Google Shape;703;p51"/>
          <p:cNvSpPr/>
          <p:nvPr/>
        </p:nvSpPr>
        <p:spPr>
          <a:xfrm>
            <a:off x="2717250" y="746000"/>
            <a:ext cx="6015300" cy="4185300"/>
          </a:xfrm>
          <a:prstGeom prst="roundRect">
            <a:avLst>
              <a:gd name="adj" fmla="val 11520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def create_transfer_learning_model():</a:t>
            </a:r>
            <a:endParaRPr sz="9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# Cargar ResNet50 pre-entrenado</a:t>
            </a:r>
            <a:endParaRPr sz="9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base_model = ResNet50(</a:t>
            </a:r>
            <a:endParaRPr sz="9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weights='imagenet',</a:t>
            </a:r>
            <a:endParaRPr sz="9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include_top=False,</a:t>
            </a:r>
            <a:endParaRPr sz="9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input_shape=(224, 224, 3)</a:t>
            </a:r>
            <a:endParaRPr sz="9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)</a:t>
            </a:r>
            <a:endParaRPr sz="9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# Congelar las capas del modelo base</a:t>
            </a:r>
            <a:endParaRPr sz="9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base_model.trainable = False</a:t>
            </a:r>
            <a:endParaRPr sz="9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# Crear el modelo completo</a:t>
            </a:r>
            <a:endParaRPr sz="9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model = models.Sequential([</a:t>
            </a:r>
            <a:endParaRPr sz="9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# Modelo base</a:t>
            </a:r>
            <a:endParaRPr sz="9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base_model,</a:t>
            </a:r>
            <a:endParaRPr sz="9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# Capas nuevas para nuestro problema</a:t>
            </a:r>
            <a:endParaRPr sz="9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layers.GlobalAveragePooling2D(),</a:t>
            </a:r>
            <a:endParaRPr sz="9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layers.Dense(256, activation='relu'),</a:t>
            </a:r>
            <a:endParaRPr sz="9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layers.Dropout(0.3),</a:t>
            </a:r>
            <a:endParaRPr sz="9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layers.Dense(10, activation='softmax')  # 10 clases de galaxias</a:t>
            </a:r>
            <a:endParaRPr sz="9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])</a:t>
            </a:r>
            <a:endParaRPr sz="9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04" name="Google Shape;704;p51"/>
          <p:cNvSpPr txBox="1"/>
          <p:nvPr/>
        </p:nvSpPr>
        <p:spPr>
          <a:xfrm>
            <a:off x="0" y="668375"/>
            <a:ext cx="2410800" cy="12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Quattrocento Sans"/>
              <a:buChar char="-"/>
            </a:pPr>
            <a:r>
              <a:rPr lang="es" sz="11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sin balanceo de clases, </a:t>
            </a:r>
            <a:endParaRPr sz="1100" b="1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2984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Quattrocento Sans"/>
              <a:buChar char="-"/>
            </a:pPr>
            <a:r>
              <a:rPr lang="es" sz="11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si Data Augmentation, </a:t>
            </a:r>
            <a:endParaRPr sz="1100" b="1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2984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Quattrocento Sans"/>
              <a:buChar char="-"/>
            </a:pPr>
            <a:r>
              <a:rPr lang="es" sz="11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tamaño de imagen 224x224</a:t>
            </a:r>
            <a:endParaRPr sz="1100" b="1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2984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Quattrocento Sans"/>
              <a:buChar char="-"/>
            </a:pPr>
            <a:r>
              <a:rPr lang="es" sz="11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cantidad de imágenes: 17736</a:t>
            </a:r>
            <a:endParaRPr sz="1100" b="1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(20 %)</a:t>
            </a:r>
            <a:endParaRPr sz="1100" b="1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05" name="Google Shape;705;p51"/>
          <p:cNvSpPr txBox="1"/>
          <p:nvPr/>
        </p:nvSpPr>
        <p:spPr>
          <a:xfrm>
            <a:off x="2677821" y="100800"/>
            <a:ext cx="5236500" cy="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Transfer Learning</a:t>
            </a:r>
            <a:endParaRPr sz="16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52"/>
          <p:cNvSpPr/>
          <p:nvPr/>
        </p:nvSpPr>
        <p:spPr>
          <a:xfrm>
            <a:off x="182703" y="378275"/>
            <a:ext cx="8698800" cy="395400"/>
          </a:xfrm>
          <a:prstGeom prst="roundRect">
            <a:avLst>
              <a:gd name="adj" fmla="val 1910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2" name="Google Shape;712;p52"/>
          <p:cNvSpPr txBox="1"/>
          <p:nvPr/>
        </p:nvSpPr>
        <p:spPr>
          <a:xfrm>
            <a:off x="338183" y="485150"/>
            <a:ext cx="8426700" cy="1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ResNet50 - Tamaño de imágen: 224x224 - Entrenamiento de capas bases</a:t>
            </a:r>
            <a:endParaRPr sz="1100"/>
          </a:p>
        </p:txBody>
      </p:sp>
      <p:sp>
        <p:nvSpPr>
          <p:cNvPr id="713" name="Google Shape;713;p52"/>
          <p:cNvSpPr/>
          <p:nvPr/>
        </p:nvSpPr>
        <p:spPr>
          <a:xfrm>
            <a:off x="182703" y="945575"/>
            <a:ext cx="8698800" cy="263400"/>
          </a:xfrm>
          <a:prstGeom prst="roundRect">
            <a:avLst>
              <a:gd name="adj" fmla="val 19102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4" name="Google Shape;714;p52"/>
          <p:cNvSpPr txBox="1"/>
          <p:nvPr/>
        </p:nvSpPr>
        <p:spPr>
          <a:xfrm>
            <a:off x="338562" y="1006125"/>
            <a:ext cx="5661000" cy="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Configuración </a:t>
            </a:r>
            <a:endParaRPr sz="1100"/>
          </a:p>
        </p:txBody>
      </p:sp>
      <p:sp>
        <p:nvSpPr>
          <p:cNvPr id="715" name="Google Shape;715;p52"/>
          <p:cNvSpPr txBox="1"/>
          <p:nvPr/>
        </p:nvSpPr>
        <p:spPr>
          <a:xfrm>
            <a:off x="2636937" y="1299148"/>
            <a:ext cx="8598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Learning rate</a:t>
            </a:r>
            <a:endParaRPr sz="1100"/>
          </a:p>
        </p:txBody>
      </p:sp>
      <p:sp>
        <p:nvSpPr>
          <p:cNvPr id="716" name="Google Shape;716;p52"/>
          <p:cNvSpPr txBox="1"/>
          <p:nvPr/>
        </p:nvSpPr>
        <p:spPr>
          <a:xfrm>
            <a:off x="2691444" y="1524192"/>
            <a:ext cx="16581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lr=0.001</a:t>
            </a:r>
            <a:endParaRPr sz="1100">
              <a:solidFill>
                <a:srgbClr val="26262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7" name="Google Shape;717;p52"/>
          <p:cNvSpPr txBox="1"/>
          <p:nvPr/>
        </p:nvSpPr>
        <p:spPr>
          <a:xfrm>
            <a:off x="4066698" y="1299148"/>
            <a:ext cx="8598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Métrica</a:t>
            </a:r>
            <a:endParaRPr sz="1100"/>
          </a:p>
        </p:txBody>
      </p:sp>
      <p:sp>
        <p:nvSpPr>
          <p:cNvPr id="718" name="Google Shape;718;p52"/>
          <p:cNvSpPr txBox="1"/>
          <p:nvPr/>
        </p:nvSpPr>
        <p:spPr>
          <a:xfrm>
            <a:off x="4066700" y="1524207"/>
            <a:ext cx="1658100" cy="7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Accuracy</a:t>
            </a:r>
            <a:endParaRPr sz="1100">
              <a:solidFill>
                <a:srgbClr val="26262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num_classes=10</a:t>
            </a:r>
            <a:endParaRPr sz="1100">
              <a:solidFill>
                <a:srgbClr val="26262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9" name="Google Shape;719;p52"/>
          <p:cNvSpPr txBox="1"/>
          <p:nvPr/>
        </p:nvSpPr>
        <p:spPr>
          <a:xfrm>
            <a:off x="5441949" y="1299150"/>
            <a:ext cx="14178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Función de pérdida</a:t>
            </a:r>
            <a:endParaRPr sz="1100"/>
          </a:p>
        </p:txBody>
      </p:sp>
      <p:sp>
        <p:nvSpPr>
          <p:cNvPr id="720" name="Google Shape;720;p52"/>
          <p:cNvSpPr txBox="1"/>
          <p:nvPr/>
        </p:nvSpPr>
        <p:spPr>
          <a:xfrm>
            <a:off x="5441951" y="1524192"/>
            <a:ext cx="16581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sparse_categorical_crossentropy</a:t>
            </a:r>
            <a:endParaRPr sz="1100">
              <a:solidFill>
                <a:srgbClr val="26262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1" name="Google Shape;721;p52"/>
          <p:cNvSpPr/>
          <p:nvPr/>
        </p:nvSpPr>
        <p:spPr>
          <a:xfrm>
            <a:off x="182703" y="2466700"/>
            <a:ext cx="8628000" cy="263400"/>
          </a:xfrm>
          <a:prstGeom prst="roundRect">
            <a:avLst>
              <a:gd name="adj" fmla="val 19102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2" name="Google Shape;722;p52"/>
          <p:cNvSpPr txBox="1"/>
          <p:nvPr/>
        </p:nvSpPr>
        <p:spPr>
          <a:xfrm>
            <a:off x="338580" y="2527257"/>
            <a:ext cx="1542000" cy="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Resultados</a:t>
            </a:r>
            <a:endParaRPr sz="1100"/>
          </a:p>
        </p:txBody>
      </p:sp>
      <p:grpSp>
        <p:nvGrpSpPr>
          <p:cNvPr id="723" name="Google Shape;723;p52"/>
          <p:cNvGrpSpPr/>
          <p:nvPr/>
        </p:nvGrpSpPr>
        <p:grpSpPr>
          <a:xfrm rot="5400000" flipH="1">
            <a:off x="8092810" y="4092310"/>
            <a:ext cx="1095569" cy="1006809"/>
            <a:chOff x="0" y="0"/>
            <a:chExt cx="3264509" cy="2999133"/>
          </a:xfrm>
        </p:grpSpPr>
        <p:sp>
          <p:nvSpPr>
            <p:cNvPr id="724" name="Google Shape;724;p52"/>
            <p:cNvSpPr/>
            <p:nvPr/>
          </p:nvSpPr>
          <p:spPr>
            <a:xfrm>
              <a:off x="0" y="0"/>
              <a:ext cx="3256202" cy="2999133"/>
            </a:xfrm>
            <a:custGeom>
              <a:avLst/>
              <a:gdLst/>
              <a:ahLst/>
              <a:cxnLst/>
              <a:rect l="l" t="t" r="r" b="b"/>
              <a:pathLst>
                <a:path w="2736304" h="2520280" extrusionOk="0">
                  <a:moveTo>
                    <a:pt x="0" y="0"/>
                  </a:moveTo>
                  <a:lnTo>
                    <a:pt x="2736304" y="0"/>
                  </a:lnTo>
                  <a:lnTo>
                    <a:pt x="0" y="25202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25" name="Google Shape;725;p52"/>
            <p:cNvSpPr/>
            <p:nvPr/>
          </p:nvSpPr>
          <p:spPr>
            <a:xfrm>
              <a:off x="112420" y="112192"/>
              <a:ext cx="2637264" cy="2429060"/>
            </a:xfrm>
            <a:custGeom>
              <a:avLst/>
              <a:gdLst/>
              <a:ahLst/>
              <a:cxnLst/>
              <a:rect l="l" t="t" r="r" b="b"/>
              <a:pathLst>
                <a:path w="3255882" h="2998839" extrusionOk="0">
                  <a:moveTo>
                    <a:pt x="2429972" y="0"/>
                  </a:moveTo>
                  <a:lnTo>
                    <a:pt x="3255882" y="0"/>
                  </a:lnTo>
                  <a:lnTo>
                    <a:pt x="0" y="2998839"/>
                  </a:lnTo>
                  <a:lnTo>
                    <a:pt x="0" y="2238132"/>
                  </a:lnTo>
                  <a:lnTo>
                    <a:pt x="24299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26" name="Google Shape;726;p52"/>
            <p:cNvSpPr/>
            <p:nvPr/>
          </p:nvSpPr>
          <p:spPr>
            <a:xfrm>
              <a:off x="0" y="0"/>
              <a:ext cx="3255882" cy="2998839"/>
            </a:xfrm>
            <a:custGeom>
              <a:avLst/>
              <a:gdLst/>
              <a:ahLst/>
              <a:cxnLst/>
              <a:rect l="l" t="t" r="r" b="b"/>
              <a:pathLst>
                <a:path w="3255882" h="2998839" extrusionOk="0">
                  <a:moveTo>
                    <a:pt x="2429972" y="0"/>
                  </a:moveTo>
                  <a:lnTo>
                    <a:pt x="3255882" y="0"/>
                  </a:lnTo>
                  <a:lnTo>
                    <a:pt x="0" y="2998839"/>
                  </a:lnTo>
                  <a:lnTo>
                    <a:pt x="0" y="2238132"/>
                  </a:lnTo>
                  <a:lnTo>
                    <a:pt x="2429972" y="0"/>
                  </a:lnTo>
                  <a:close/>
                </a:path>
              </a:pathLst>
            </a:custGeom>
            <a:solidFill>
              <a:srgbClr val="0F486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27" name="Google Shape;727;p52"/>
            <p:cNvSpPr/>
            <p:nvPr/>
          </p:nvSpPr>
          <p:spPr>
            <a:xfrm>
              <a:off x="1217448" y="0"/>
              <a:ext cx="2047061" cy="1124744"/>
            </a:xfrm>
            <a:custGeom>
              <a:avLst/>
              <a:gdLst/>
              <a:ahLst/>
              <a:cxnLst/>
              <a:rect l="l" t="t" r="r" b="b"/>
              <a:pathLst>
                <a:path w="2047061" h="1124744" extrusionOk="0">
                  <a:moveTo>
                    <a:pt x="1221151" y="0"/>
                  </a:moveTo>
                  <a:lnTo>
                    <a:pt x="2047061" y="0"/>
                  </a:lnTo>
                  <a:lnTo>
                    <a:pt x="825911" y="1124744"/>
                  </a:lnTo>
                  <a:lnTo>
                    <a:pt x="0" y="1124744"/>
                  </a:lnTo>
                  <a:lnTo>
                    <a:pt x="1221151" y="0"/>
                  </a:lnTo>
                  <a:close/>
                </a:path>
              </a:pathLst>
            </a:custGeom>
            <a:solidFill>
              <a:srgbClr val="0F486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728" name="Google Shape;728;p52"/>
          <p:cNvSpPr txBox="1"/>
          <p:nvPr/>
        </p:nvSpPr>
        <p:spPr>
          <a:xfrm>
            <a:off x="274716" y="1299150"/>
            <a:ext cx="14685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ResNet</a:t>
            </a:r>
            <a:endParaRPr sz="1100"/>
          </a:p>
        </p:txBody>
      </p:sp>
      <p:sp>
        <p:nvSpPr>
          <p:cNvPr id="729" name="Google Shape;729;p52"/>
          <p:cNvSpPr txBox="1"/>
          <p:nvPr/>
        </p:nvSpPr>
        <p:spPr>
          <a:xfrm>
            <a:off x="329250" y="1524200"/>
            <a:ext cx="1900800" cy="7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ResNet50(</a:t>
            </a:r>
            <a:endParaRPr sz="1100">
              <a:solidFill>
                <a:srgbClr val="26262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weights='imagenet',</a:t>
            </a:r>
            <a:endParaRPr sz="1100">
              <a:solidFill>
                <a:srgbClr val="26262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include_top=False,</a:t>
            </a:r>
            <a:endParaRPr sz="1100">
              <a:solidFill>
                <a:srgbClr val="26262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input_shape=(224, 224, 3)</a:t>
            </a:r>
            <a:endParaRPr sz="1100">
              <a:solidFill>
                <a:srgbClr val="26262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26262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730" name="Google Shape;73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625" y="2793050"/>
            <a:ext cx="5408930" cy="219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53"/>
          <p:cNvSpPr/>
          <p:nvPr/>
        </p:nvSpPr>
        <p:spPr>
          <a:xfrm>
            <a:off x="182703" y="378275"/>
            <a:ext cx="8698800" cy="395400"/>
          </a:xfrm>
          <a:prstGeom prst="roundRect">
            <a:avLst>
              <a:gd name="adj" fmla="val 1910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7" name="Google Shape;737;p53"/>
          <p:cNvSpPr txBox="1"/>
          <p:nvPr/>
        </p:nvSpPr>
        <p:spPr>
          <a:xfrm>
            <a:off x="338183" y="485150"/>
            <a:ext cx="8426700" cy="1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ResNet50 - Tamaño de imágen: 224x224 - Fine Tuning</a:t>
            </a:r>
            <a:endParaRPr sz="1100"/>
          </a:p>
        </p:txBody>
      </p:sp>
      <p:sp>
        <p:nvSpPr>
          <p:cNvPr id="738" name="Google Shape;738;p53"/>
          <p:cNvSpPr/>
          <p:nvPr/>
        </p:nvSpPr>
        <p:spPr>
          <a:xfrm>
            <a:off x="182703" y="945575"/>
            <a:ext cx="8698800" cy="263400"/>
          </a:xfrm>
          <a:prstGeom prst="roundRect">
            <a:avLst>
              <a:gd name="adj" fmla="val 19102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9" name="Google Shape;739;p53"/>
          <p:cNvSpPr txBox="1"/>
          <p:nvPr/>
        </p:nvSpPr>
        <p:spPr>
          <a:xfrm>
            <a:off x="338562" y="1006125"/>
            <a:ext cx="5661000" cy="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Configuración </a:t>
            </a:r>
            <a:endParaRPr sz="1100"/>
          </a:p>
        </p:txBody>
      </p:sp>
      <p:sp>
        <p:nvSpPr>
          <p:cNvPr id="740" name="Google Shape;740;p53"/>
          <p:cNvSpPr txBox="1"/>
          <p:nvPr/>
        </p:nvSpPr>
        <p:spPr>
          <a:xfrm>
            <a:off x="5151537" y="1299148"/>
            <a:ext cx="8598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Learning rate</a:t>
            </a:r>
            <a:endParaRPr sz="1100"/>
          </a:p>
        </p:txBody>
      </p:sp>
      <p:sp>
        <p:nvSpPr>
          <p:cNvPr id="741" name="Google Shape;741;p53"/>
          <p:cNvSpPr txBox="1"/>
          <p:nvPr/>
        </p:nvSpPr>
        <p:spPr>
          <a:xfrm>
            <a:off x="5206044" y="1524192"/>
            <a:ext cx="16581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lr=0.001</a:t>
            </a:r>
            <a:endParaRPr sz="1100">
              <a:solidFill>
                <a:srgbClr val="26262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2" name="Google Shape;742;p53"/>
          <p:cNvSpPr txBox="1"/>
          <p:nvPr/>
        </p:nvSpPr>
        <p:spPr>
          <a:xfrm>
            <a:off x="6276498" y="1299148"/>
            <a:ext cx="8598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Métrica</a:t>
            </a:r>
            <a:endParaRPr sz="1100"/>
          </a:p>
        </p:txBody>
      </p:sp>
      <p:sp>
        <p:nvSpPr>
          <p:cNvPr id="743" name="Google Shape;743;p53"/>
          <p:cNvSpPr txBox="1"/>
          <p:nvPr/>
        </p:nvSpPr>
        <p:spPr>
          <a:xfrm>
            <a:off x="6276500" y="1524207"/>
            <a:ext cx="1658100" cy="7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Accuracy</a:t>
            </a:r>
            <a:endParaRPr sz="1100">
              <a:solidFill>
                <a:srgbClr val="26262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num_classes=10</a:t>
            </a:r>
            <a:endParaRPr sz="1100">
              <a:solidFill>
                <a:srgbClr val="26262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4" name="Google Shape;744;p53"/>
          <p:cNvSpPr txBox="1"/>
          <p:nvPr/>
        </p:nvSpPr>
        <p:spPr>
          <a:xfrm>
            <a:off x="7346949" y="1299150"/>
            <a:ext cx="14178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Función de pérdida</a:t>
            </a:r>
            <a:endParaRPr sz="1100"/>
          </a:p>
        </p:txBody>
      </p:sp>
      <p:sp>
        <p:nvSpPr>
          <p:cNvPr id="745" name="Google Shape;745;p53"/>
          <p:cNvSpPr txBox="1"/>
          <p:nvPr/>
        </p:nvSpPr>
        <p:spPr>
          <a:xfrm>
            <a:off x="7346951" y="1524192"/>
            <a:ext cx="16581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sparse_categorical_crossentropy</a:t>
            </a:r>
            <a:endParaRPr sz="1100">
              <a:solidFill>
                <a:srgbClr val="26262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6" name="Google Shape;746;p53"/>
          <p:cNvSpPr/>
          <p:nvPr/>
        </p:nvSpPr>
        <p:spPr>
          <a:xfrm>
            <a:off x="182703" y="2466700"/>
            <a:ext cx="8628000" cy="263400"/>
          </a:xfrm>
          <a:prstGeom prst="roundRect">
            <a:avLst>
              <a:gd name="adj" fmla="val 19102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7" name="Google Shape;747;p53"/>
          <p:cNvSpPr txBox="1"/>
          <p:nvPr/>
        </p:nvSpPr>
        <p:spPr>
          <a:xfrm>
            <a:off x="338580" y="2527257"/>
            <a:ext cx="1542000" cy="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Resultados</a:t>
            </a:r>
            <a:endParaRPr sz="1100"/>
          </a:p>
        </p:txBody>
      </p:sp>
      <p:grpSp>
        <p:nvGrpSpPr>
          <p:cNvPr id="748" name="Google Shape;748;p53"/>
          <p:cNvGrpSpPr/>
          <p:nvPr/>
        </p:nvGrpSpPr>
        <p:grpSpPr>
          <a:xfrm rot="5400000" flipH="1">
            <a:off x="8092810" y="4092310"/>
            <a:ext cx="1095569" cy="1006809"/>
            <a:chOff x="0" y="0"/>
            <a:chExt cx="3264509" cy="2999133"/>
          </a:xfrm>
        </p:grpSpPr>
        <p:sp>
          <p:nvSpPr>
            <p:cNvPr id="749" name="Google Shape;749;p53"/>
            <p:cNvSpPr/>
            <p:nvPr/>
          </p:nvSpPr>
          <p:spPr>
            <a:xfrm>
              <a:off x="0" y="0"/>
              <a:ext cx="3256202" cy="2999133"/>
            </a:xfrm>
            <a:custGeom>
              <a:avLst/>
              <a:gdLst/>
              <a:ahLst/>
              <a:cxnLst/>
              <a:rect l="l" t="t" r="r" b="b"/>
              <a:pathLst>
                <a:path w="2736304" h="2520280" extrusionOk="0">
                  <a:moveTo>
                    <a:pt x="0" y="0"/>
                  </a:moveTo>
                  <a:lnTo>
                    <a:pt x="2736304" y="0"/>
                  </a:lnTo>
                  <a:lnTo>
                    <a:pt x="0" y="25202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50" name="Google Shape;750;p53"/>
            <p:cNvSpPr/>
            <p:nvPr/>
          </p:nvSpPr>
          <p:spPr>
            <a:xfrm>
              <a:off x="112420" y="112192"/>
              <a:ext cx="2637264" cy="2429060"/>
            </a:xfrm>
            <a:custGeom>
              <a:avLst/>
              <a:gdLst/>
              <a:ahLst/>
              <a:cxnLst/>
              <a:rect l="l" t="t" r="r" b="b"/>
              <a:pathLst>
                <a:path w="3255882" h="2998839" extrusionOk="0">
                  <a:moveTo>
                    <a:pt x="2429972" y="0"/>
                  </a:moveTo>
                  <a:lnTo>
                    <a:pt x="3255882" y="0"/>
                  </a:lnTo>
                  <a:lnTo>
                    <a:pt x="0" y="2998839"/>
                  </a:lnTo>
                  <a:lnTo>
                    <a:pt x="0" y="2238132"/>
                  </a:lnTo>
                  <a:lnTo>
                    <a:pt x="24299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51" name="Google Shape;751;p53"/>
            <p:cNvSpPr/>
            <p:nvPr/>
          </p:nvSpPr>
          <p:spPr>
            <a:xfrm>
              <a:off x="0" y="0"/>
              <a:ext cx="3255882" cy="2998839"/>
            </a:xfrm>
            <a:custGeom>
              <a:avLst/>
              <a:gdLst/>
              <a:ahLst/>
              <a:cxnLst/>
              <a:rect l="l" t="t" r="r" b="b"/>
              <a:pathLst>
                <a:path w="3255882" h="2998839" extrusionOk="0">
                  <a:moveTo>
                    <a:pt x="2429972" y="0"/>
                  </a:moveTo>
                  <a:lnTo>
                    <a:pt x="3255882" y="0"/>
                  </a:lnTo>
                  <a:lnTo>
                    <a:pt x="0" y="2998839"/>
                  </a:lnTo>
                  <a:lnTo>
                    <a:pt x="0" y="2238132"/>
                  </a:lnTo>
                  <a:lnTo>
                    <a:pt x="2429972" y="0"/>
                  </a:lnTo>
                  <a:close/>
                </a:path>
              </a:pathLst>
            </a:custGeom>
            <a:solidFill>
              <a:srgbClr val="0F486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52" name="Google Shape;752;p53"/>
            <p:cNvSpPr/>
            <p:nvPr/>
          </p:nvSpPr>
          <p:spPr>
            <a:xfrm>
              <a:off x="1217448" y="0"/>
              <a:ext cx="2047061" cy="1124744"/>
            </a:xfrm>
            <a:custGeom>
              <a:avLst/>
              <a:gdLst/>
              <a:ahLst/>
              <a:cxnLst/>
              <a:rect l="l" t="t" r="r" b="b"/>
              <a:pathLst>
                <a:path w="2047061" h="1124744" extrusionOk="0">
                  <a:moveTo>
                    <a:pt x="1221151" y="0"/>
                  </a:moveTo>
                  <a:lnTo>
                    <a:pt x="2047061" y="0"/>
                  </a:lnTo>
                  <a:lnTo>
                    <a:pt x="825911" y="1124744"/>
                  </a:lnTo>
                  <a:lnTo>
                    <a:pt x="0" y="1124744"/>
                  </a:lnTo>
                  <a:lnTo>
                    <a:pt x="1221151" y="0"/>
                  </a:lnTo>
                  <a:close/>
                </a:path>
              </a:pathLst>
            </a:custGeom>
            <a:solidFill>
              <a:srgbClr val="0F486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753" name="Google Shape;753;p53"/>
          <p:cNvSpPr txBox="1"/>
          <p:nvPr/>
        </p:nvSpPr>
        <p:spPr>
          <a:xfrm>
            <a:off x="274716" y="1299150"/>
            <a:ext cx="14685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ResNet</a:t>
            </a:r>
            <a:endParaRPr sz="1100"/>
          </a:p>
        </p:txBody>
      </p:sp>
      <p:sp>
        <p:nvSpPr>
          <p:cNvPr id="754" name="Google Shape;754;p53"/>
          <p:cNvSpPr txBox="1"/>
          <p:nvPr/>
        </p:nvSpPr>
        <p:spPr>
          <a:xfrm>
            <a:off x="329250" y="1524200"/>
            <a:ext cx="2136600" cy="7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5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 Descongela algunas capas del modelo base</a:t>
            </a:r>
            <a:endParaRPr sz="1100">
              <a:solidFill>
                <a:srgbClr val="26262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base_model = model.layers[0]</a:t>
            </a:r>
            <a:endParaRPr sz="1100">
              <a:solidFill>
                <a:srgbClr val="26262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base_model.trainable = True</a:t>
            </a:r>
            <a:endParaRPr sz="1100">
              <a:solidFill>
                <a:srgbClr val="26262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26262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755" name="Google Shape;75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4550" y="2793060"/>
            <a:ext cx="5660998" cy="2202214"/>
          </a:xfrm>
          <a:prstGeom prst="rect">
            <a:avLst/>
          </a:prstGeom>
          <a:noFill/>
          <a:ln>
            <a:noFill/>
          </a:ln>
        </p:spPr>
      </p:pic>
      <p:sp>
        <p:nvSpPr>
          <p:cNvPr id="756" name="Google Shape;756;p53"/>
          <p:cNvSpPr txBox="1"/>
          <p:nvPr/>
        </p:nvSpPr>
        <p:spPr>
          <a:xfrm>
            <a:off x="2539050" y="1524200"/>
            <a:ext cx="2136600" cy="7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5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 Entrena solo las últimas</a:t>
            </a:r>
            <a:endParaRPr sz="10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for layer in base_model.layers[:-30]:</a:t>
            </a:r>
            <a:endParaRPr sz="1100">
              <a:solidFill>
                <a:srgbClr val="26262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layer.trainable = False</a:t>
            </a:r>
            <a:endParaRPr sz="1100">
              <a:solidFill>
                <a:srgbClr val="26262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26262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422">
          <a:extLst>
            <a:ext uri="{FF2B5EF4-FFF2-40B4-BE49-F238E27FC236}">
              <a16:creationId xmlns:a16="http://schemas.microsoft.com/office/drawing/2014/main" id="{BD7335AA-930C-4479-492B-EE50D1382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8">
            <a:extLst>
              <a:ext uri="{FF2B5EF4-FFF2-40B4-BE49-F238E27FC236}">
                <a16:creationId xmlns:a16="http://schemas.microsoft.com/office/drawing/2014/main" id="{66EA9363-B0E8-A332-2951-F09FD381831F}"/>
              </a:ext>
            </a:extLst>
          </p:cNvPr>
          <p:cNvSpPr/>
          <p:nvPr/>
        </p:nvSpPr>
        <p:spPr>
          <a:xfrm>
            <a:off x="0" y="0"/>
            <a:ext cx="2410800" cy="5143500"/>
          </a:xfrm>
          <a:prstGeom prst="rect">
            <a:avLst/>
          </a:prstGeom>
          <a:gradFill>
            <a:gsLst>
              <a:gs pos="0">
                <a:srgbClr val="0F4861"/>
              </a:gs>
              <a:gs pos="10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424" name="Google Shape;424;p38">
            <a:extLst>
              <a:ext uri="{FF2B5EF4-FFF2-40B4-BE49-F238E27FC236}">
                <a16:creationId xmlns:a16="http://schemas.microsoft.com/office/drawing/2014/main" id="{F4BF217B-EC2D-1E73-6E02-F45DDBEEBA58}"/>
              </a:ext>
            </a:extLst>
          </p:cNvPr>
          <p:cNvGrpSpPr/>
          <p:nvPr/>
        </p:nvGrpSpPr>
        <p:grpSpPr>
          <a:xfrm>
            <a:off x="0" y="0"/>
            <a:ext cx="2449035" cy="2249350"/>
            <a:chOff x="0" y="0"/>
            <a:chExt cx="3264509" cy="2999133"/>
          </a:xfrm>
        </p:grpSpPr>
        <p:sp>
          <p:nvSpPr>
            <p:cNvPr id="425" name="Google Shape;425;p38">
              <a:extLst>
                <a:ext uri="{FF2B5EF4-FFF2-40B4-BE49-F238E27FC236}">
                  <a16:creationId xmlns:a16="http://schemas.microsoft.com/office/drawing/2014/main" id="{9061B134-996F-6020-DDD9-812FFB7DB1CA}"/>
                </a:ext>
              </a:extLst>
            </p:cNvPr>
            <p:cNvSpPr/>
            <p:nvPr/>
          </p:nvSpPr>
          <p:spPr>
            <a:xfrm>
              <a:off x="0" y="0"/>
              <a:ext cx="3256202" cy="2999133"/>
            </a:xfrm>
            <a:custGeom>
              <a:avLst/>
              <a:gdLst/>
              <a:ahLst/>
              <a:cxnLst/>
              <a:rect l="l" t="t" r="r" b="b"/>
              <a:pathLst>
                <a:path w="2736304" h="2520280" extrusionOk="0">
                  <a:moveTo>
                    <a:pt x="0" y="0"/>
                  </a:moveTo>
                  <a:lnTo>
                    <a:pt x="2736304" y="0"/>
                  </a:lnTo>
                  <a:lnTo>
                    <a:pt x="0" y="25202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6" name="Google Shape;426;p38">
              <a:extLst>
                <a:ext uri="{FF2B5EF4-FFF2-40B4-BE49-F238E27FC236}">
                  <a16:creationId xmlns:a16="http://schemas.microsoft.com/office/drawing/2014/main" id="{AE1AD7DA-5750-B6EB-E1DF-142D1CDBA6CF}"/>
                </a:ext>
              </a:extLst>
            </p:cNvPr>
            <p:cNvSpPr/>
            <p:nvPr/>
          </p:nvSpPr>
          <p:spPr>
            <a:xfrm>
              <a:off x="112420" y="112192"/>
              <a:ext cx="2637264" cy="2429060"/>
            </a:xfrm>
            <a:custGeom>
              <a:avLst/>
              <a:gdLst/>
              <a:ahLst/>
              <a:cxnLst/>
              <a:rect l="l" t="t" r="r" b="b"/>
              <a:pathLst>
                <a:path w="3255882" h="2998839" extrusionOk="0">
                  <a:moveTo>
                    <a:pt x="2429972" y="0"/>
                  </a:moveTo>
                  <a:lnTo>
                    <a:pt x="3255882" y="0"/>
                  </a:lnTo>
                  <a:lnTo>
                    <a:pt x="0" y="2998839"/>
                  </a:lnTo>
                  <a:lnTo>
                    <a:pt x="0" y="2238132"/>
                  </a:lnTo>
                  <a:lnTo>
                    <a:pt x="2429972" y="0"/>
                  </a:lnTo>
                  <a:close/>
                </a:path>
              </a:pathLst>
            </a:custGeom>
            <a:solidFill>
              <a:srgbClr val="0A304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7" name="Google Shape;427;p38">
              <a:extLst>
                <a:ext uri="{FF2B5EF4-FFF2-40B4-BE49-F238E27FC236}">
                  <a16:creationId xmlns:a16="http://schemas.microsoft.com/office/drawing/2014/main" id="{1529F06C-29AF-B3E9-66B9-2DAEC17F4391}"/>
                </a:ext>
              </a:extLst>
            </p:cNvPr>
            <p:cNvSpPr/>
            <p:nvPr/>
          </p:nvSpPr>
          <p:spPr>
            <a:xfrm>
              <a:off x="0" y="0"/>
              <a:ext cx="3255882" cy="2998839"/>
            </a:xfrm>
            <a:custGeom>
              <a:avLst/>
              <a:gdLst/>
              <a:ahLst/>
              <a:cxnLst/>
              <a:rect l="l" t="t" r="r" b="b"/>
              <a:pathLst>
                <a:path w="3255882" h="2998839" extrusionOk="0">
                  <a:moveTo>
                    <a:pt x="2429972" y="0"/>
                  </a:moveTo>
                  <a:lnTo>
                    <a:pt x="3255882" y="0"/>
                  </a:lnTo>
                  <a:lnTo>
                    <a:pt x="0" y="2998839"/>
                  </a:lnTo>
                  <a:lnTo>
                    <a:pt x="0" y="2238132"/>
                  </a:lnTo>
                  <a:lnTo>
                    <a:pt x="24299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8" name="Google Shape;428;p38">
              <a:extLst>
                <a:ext uri="{FF2B5EF4-FFF2-40B4-BE49-F238E27FC236}">
                  <a16:creationId xmlns:a16="http://schemas.microsoft.com/office/drawing/2014/main" id="{DDD4CC40-6E66-980D-C263-5ED796749EBA}"/>
                </a:ext>
              </a:extLst>
            </p:cNvPr>
            <p:cNvSpPr/>
            <p:nvPr/>
          </p:nvSpPr>
          <p:spPr>
            <a:xfrm>
              <a:off x="1217448" y="0"/>
              <a:ext cx="2047061" cy="1124744"/>
            </a:xfrm>
            <a:custGeom>
              <a:avLst/>
              <a:gdLst/>
              <a:ahLst/>
              <a:cxnLst/>
              <a:rect l="l" t="t" r="r" b="b"/>
              <a:pathLst>
                <a:path w="2047061" h="1124744" extrusionOk="0">
                  <a:moveTo>
                    <a:pt x="1221151" y="0"/>
                  </a:moveTo>
                  <a:lnTo>
                    <a:pt x="2047061" y="0"/>
                  </a:lnTo>
                  <a:lnTo>
                    <a:pt x="825911" y="1124744"/>
                  </a:lnTo>
                  <a:lnTo>
                    <a:pt x="0" y="1124744"/>
                  </a:lnTo>
                  <a:lnTo>
                    <a:pt x="12211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cxnSp>
        <p:nvCxnSpPr>
          <p:cNvPr id="430" name="Google Shape;430;p38">
            <a:extLst>
              <a:ext uri="{FF2B5EF4-FFF2-40B4-BE49-F238E27FC236}">
                <a16:creationId xmlns:a16="http://schemas.microsoft.com/office/drawing/2014/main" id="{F8468E40-62BA-CEB6-45A2-24A676CFB0F1}"/>
              </a:ext>
            </a:extLst>
          </p:cNvPr>
          <p:cNvCxnSpPr/>
          <p:nvPr/>
        </p:nvCxnSpPr>
        <p:spPr>
          <a:xfrm>
            <a:off x="193496" y="4802899"/>
            <a:ext cx="2106900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1" name="Google Shape;431;p38">
            <a:extLst>
              <a:ext uri="{FF2B5EF4-FFF2-40B4-BE49-F238E27FC236}">
                <a16:creationId xmlns:a16="http://schemas.microsoft.com/office/drawing/2014/main" id="{803F804A-66FE-9F86-A8AB-A8FEAF565052}"/>
              </a:ext>
            </a:extLst>
          </p:cNvPr>
          <p:cNvSpPr txBox="1"/>
          <p:nvPr/>
        </p:nvSpPr>
        <p:spPr>
          <a:xfrm>
            <a:off x="74705" y="95805"/>
            <a:ext cx="2261400" cy="1523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Arquitecturas</a:t>
            </a:r>
          </a:p>
          <a:p>
            <a:r>
              <a:rPr lang="es-AR" sz="2400" b="1" dirty="0" err="1">
                <a:solidFill>
                  <a:schemeClr val="lt1"/>
                </a:solidFill>
                <a:latin typeface="Quattrocento Sans"/>
              </a:rPr>
              <a:t>ResNet</a:t>
            </a:r>
          </a:p>
          <a:p>
            <a:r>
              <a:rPr lang="es-AR" sz="2400" b="1" err="1">
                <a:solidFill>
                  <a:schemeClr val="lt1"/>
                </a:solidFill>
                <a:latin typeface="Quattrocento Sans"/>
              </a:rPr>
              <a:t>DenseNet</a:t>
            </a:r>
            <a:endParaRPr lang="es-AR" sz="2400" b="1">
              <a:solidFill>
                <a:schemeClr val="lt1"/>
              </a:solidFill>
              <a:latin typeface="Quattrocento Sans"/>
            </a:endParaRPr>
          </a:p>
          <a:p>
            <a:r>
              <a:rPr lang="es-AR" sz="2400" b="1" dirty="0" err="1">
                <a:solidFill>
                  <a:schemeClr val="lt1"/>
                </a:solidFill>
                <a:latin typeface="Quattrocento Sans"/>
              </a:rPr>
              <a:t>EfficientNet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lt1"/>
              </a:solidFill>
            </a:endParaRPr>
          </a:p>
        </p:txBody>
      </p:sp>
      <p:cxnSp>
        <p:nvCxnSpPr>
          <p:cNvPr id="433" name="Google Shape;433;p38">
            <a:extLst>
              <a:ext uri="{FF2B5EF4-FFF2-40B4-BE49-F238E27FC236}">
                <a16:creationId xmlns:a16="http://schemas.microsoft.com/office/drawing/2014/main" id="{40056AAA-FDC7-F865-CB47-940746E94FB4}"/>
              </a:ext>
            </a:extLst>
          </p:cNvPr>
          <p:cNvCxnSpPr/>
          <p:nvPr/>
        </p:nvCxnSpPr>
        <p:spPr>
          <a:xfrm flipH="1">
            <a:off x="8494947" y="1458180"/>
            <a:ext cx="103500" cy="348900"/>
          </a:xfrm>
          <a:prstGeom prst="straightConnector1">
            <a:avLst/>
          </a:prstGeom>
          <a:noFill/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4" name="Google Shape;434;p38">
            <a:extLst>
              <a:ext uri="{FF2B5EF4-FFF2-40B4-BE49-F238E27FC236}">
                <a16:creationId xmlns:a16="http://schemas.microsoft.com/office/drawing/2014/main" id="{97027018-458A-0EAD-44E7-F75A6F9D1F8F}"/>
              </a:ext>
            </a:extLst>
          </p:cNvPr>
          <p:cNvSpPr/>
          <p:nvPr/>
        </p:nvSpPr>
        <p:spPr>
          <a:xfrm>
            <a:off x="2606142" y="72511"/>
            <a:ext cx="6378097" cy="4730388"/>
          </a:xfrm>
          <a:prstGeom prst="roundRect">
            <a:avLst>
              <a:gd name="adj" fmla="val 11520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es-AR" sz="1000" b="1" dirty="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Transformaciones aplicadas</a:t>
            </a:r>
          </a:p>
          <a:p>
            <a:pPr>
              <a:lnSpc>
                <a:spcPct val="130000"/>
              </a:lnSpc>
              <a:spcAft>
                <a:spcPts val="500"/>
              </a:spcAft>
            </a:pPr>
            <a:r>
              <a:rPr lang="es-MX" sz="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MorphologicalOpeningTransform</a:t>
            </a:r>
            <a:r>
              <a:rPr lang="es-MX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((7,7</a:t>
            </a:r>
            <a:r>
              <a:rPr lang="es-MX" sz="900" b="0" dirty="0">
                <a:solidFill>
                  <a:srgbClr val="000000"/>
                </a:solidFill>
                <a:effectLst/>
                <a:latin typeface="+mn-lt"/>
              </a:rPr>
              <a:t>)): Aplica una operación morfológica de apertura con un </a:t>
            </a:r>
            <a:r>
              <a:rPr lang="es-MX" sz="900" b="0" dirty="0" err="1">
                <a:solidFill>
                  <a:srgbClr val="000000"/>
                </a:solidFill>
                <a:effectLst/>
                <a:latin typeface="+mn-lt"/>
              </a:rPr>
              <a:t>kernel</a:t>
            </a:r>
            <a:r>
              <a:rPr lang="es-MX" sz="900" b="0" dirty="0">
                <a:solidFill>
                  <a:srgbClr val="000000"/>
                </a:solidFill>
                <a:effectLst/>
                <a:latin typeface="+mn-lt"/>
              </a:rPr>
              <a:t> de tamaño 7×7, eliminando ruido o pequeñas estructuras de la imagen.</a:t>
            </a:r>
          </a:p>
          <a:p>
            <a:pPr>
              <a:lnSpc>
                <a:spcPct val="130000"/>
              </a:lnSpc>
              <a:spcAft>
                <a:spcPts val="500"/>
              </a:spcAft>
            </a:pPr>
            <a:r>
              <a:rPr lang="es-MX" sz="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RandomRotation</a:t>
            </a:r>
            <a:r>
              <a:rPr lang="es-MX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s-MX" sz="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degrees</a:t>
            </a:r>
            <a:r>
              <a:rPr lang="es-MX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=180): </a:t>
            </a:r>
            <a:r>
              <a:rPr lang="es-MX" sz="900" dirty="0">
                <a:latin typeface="+mn-lt"/>
              </a:rPr>
              <a:t>Rota la imagen aleatoriamente en un rango de −180° a 180°.</a:t>
            </a:r>
          </a:p>
          <a:p>
            <a:pPr>
              <a:lnSpc>
                <a:spcPct val="130000"/>
              </a:lnSpc>
              <a:spcAft>
                <a:spcPts val="500"/>
              </a:spcAft>
            </a:pPr>
            <a:r>
              <a:rPr lang="es-MX" sz="900" b="0" dirty="0" err="1">
                <a:solidFill>
                  <a:srgbClr val="000000"/>
                </a:solidFill>
                <a:effectLst/>
                <a:latin typeface="Courier New"/>
              </a:rPr>
              <a:t>CenterCrop</a:t>
            </a:r>
            <a:r>
              <a:rPr lang="es-MX" sz="900" b="0" dirty="0">
                <a:solidFill>
                  <a:srgbClr val="000000"/>
                </a:solidFill>
                <a:effectLst/>
                <a:latin typeface="Courier New"/>
              </a:rPr>
              <a:t>(</a:t>
            </a:r>
            <a:r>
              <a:rPr lang="es-MX" sz="900" b="0" dirty="0" err="1">
                <a:solidFill>
                  <a:srgbClr val="000000"/>
                </a:solidFill>
                <a:effectLst/>
                <a:latin typeface="Courier New"/>
              </a:rPr>
              <a:t>size</a:t>
            </a:r>
            <a:r>
              <a:rPr lang="es-MX" sz="900" b="0" dirty="0">
                <a:solidFill>
                  <a:srgbClr val="000000"/>
                </a:solidFill>
                <a:effectLst/>
                <a:latin typeface="Courier New"/>
              </a:rPr>
              <a:t>=(</a:t>
            </a:r>
            <a:r>
              <a:rPr lang="es-MX" sz="900" dirty="0">
                <a:latin typeface="Courier New"/>
              </a:rPr>
              <a:t>224</a:t>
            </a:r>
            <a:r>
              <a:rPr lang="es-MX" sz="900" b="0" dirty="0">
                <a:solidFill>
                  <a:srgbClr val="000000"/>
                </a:solidFill>
                <a:effectLst/>
                <a:latin typeface="Courier New"/>
              </a:rPr>
              <a:t>, </a:t>
            </a:r>
            <a:r>
              <a:rPr lang="es-MX" sz="900" dirty="0">
                <a:latin typeface="Courier New"/>
              </a:rPr>
              <a:t>224</a:t>
            </a:r>
            <a:r>
              <a:rPr lang="es-MX" sz="900" b="0" dirty="0">
                <a:solidFill>
                  <a:srgbClr val="000000"/>
                </a:solidFill>
                <a:effectLst/>
                <a:latin typeface="Courier New"/>
              </a:rPr>
              <a:t>)): </a:t>
            </a:r>
            <a:r>
              <a:rPr lang="es-MX" sz="900" dirty="0">
                <a:latin typeface="+mn-lt"/>
              </a:rPr>
              <a:t>Recorta la imagen en el centro con un tamaño específico, eliminando los bordes exteriores.</a:t>
            </a:r>
          </a:p>
          <a:p>
            <a:pPr>
              <a:lnSpc>
                <a:spcPct val="130000"/>
              </a:lnSpc>
              <a:spcAft>
                <a:spcPts val="500"/>
              </a:spcAft>
            </a:pPr>
            <a:r>
              <a:rPr lang="es-MX" sz="900" b="0" dirty="0" err="1">
                <a:solidFill>
                  <a:srgbClr val="000000"/>
                </a:solidFill>
                <a:effectLst/>
                <a:latin typeface="Courier New"/>
              </a:rPr>
              <a:t>RandomAffine</a:t>
            </a:r>
            <a:r>
              <a:rPr lang="es-MX" sz="900" b="0" dirty="0">
                <a:solidFill>
                  <a:srgbClr val="000000"/>
                </a:solidFill>
                <a:effectLst/>
                <a:latin typeface="Courier New"/>
              </a:rPr>
              <a:t>(</a:t>
            </a:r>
            <a:r>
              <a:rPr lang="es-MX" sz="900" b="0" dirty="0" err="1">
                <a:solidFill>
                  <a:srgbClr val="000000"/>
                </a:solidFill>
                <a:effectLst/>
                <a:latin typeface="Courier New"/>
              </a:rPr>
              <a:t>degrees</a:t>
            </a:r>
            <a:r>
              <a:rPr lang="es-MX" sz="900" b="0" dirty="0">
                <a:solidFill>
                  <a:srgbClr val="000000"/>
                </a:solidFill>
                <a:effectLst/>
                <a:latin typeface="Courier New"/>
              </a:rPr>
              <a:t>=0, </a:t>
            </a:r>
            <a:r>
              <a:rPr lang="es-MX" sz="900" b="0" dirty="0" err="1">
                <a:solidFill>
                  <a:srgbClr val="000000"/>
                </a:solidFill>
                <a:effectLst/>
                <a:latin typeface="Courier New"/>
              </a:rPr>
              <a:t>translate</a:t>
            </a:r>
            <a:r>
              <a:rPr lang="es-MX" sz="900" b="0" dirty="0">
                <a:solidFill>
                  <a:srgbClr val="000000"/>
                </a:solidFill>
                <a:effectLst/>
                <a:latin typeface="Courier New"/>
              </a:rPr>
              <a:t>=(0.1, 0.1)): </a:t>
            </a:r>
            <a:r>
              <a:rPr lang="es-MX" sz="900" dirty="0">
                <a:latin typeface="+mn-lt"/>
              </a:rPr>
              <a:t>Realiza transformaciones afines (traslación, escalado, etc.), en este caso solo aplica traslaciones horizontales y verticales del 10%.</a:t>
            </a:r>
          </a:p>
          <a:p>
            <a:pPr>
              <a:lnSpc>
                <a:spcPct val="130000"/>
              </a:lnSpc>
              <a:spcAft>
                <a:spcPts val="500"/>
              </a:spcAft>
            </a:pPr>
            <a:r>
              <a:rPr lang="es-MX" sz="900" b="0" dirty="0" err="1">
                <a:solidFill>
                  <a:srgbClr val="000000"/>
                </a:solidFill>
                <a:effectLst/>
                <a:latin typeface="Courier New"/>
              </a:rPr>
              <a:t>ColorJitter</a:t>
            </a:r>
            <a:r>
              <a:rPr lang="es-MX" sz="900" b="0" dirty="0">
                <a:solidFill>
                  <a:srgbClr val="000000"/>
                </a:solidFill>
                <a:effectLst/>
                <a:latin typeface="Courier New"/>
              </a:rPr>
              <a:t>(</a:t>
            </a:r>
            <a:r>
              <a:rPr lang="es-MX" sz="900" b="0" dirty="0" err="1">
                <a:solidFill>
                  <a:srgbClr val="000000"/>
                </a:solidFill>
                <a:effectLst/>
                <a:latin typeface="Courier New"/>
              </a:rPr>
              <a:t>contrast</a:t>
            </a:r>
            <a:r>
              <a:rPr lang="es-MX" sz="900" b="0" dirty="0">
                <a:solidFill>
                  <a:srgbClr val="000000"/>
                </a:solidFill>
                <a:effectLst/>
                <a:latin typeface="Courier New"/>
              </a:rPr>
              <a:t>=0.2): </a:t>
            </a:r>
            <a:r>
              <a:rPr lang="es-MX" sz="900" dirty="0">
                <a:latin typeface="+mn-lt"/>
              </a:rPr>
              <a:t>Ajusta el contraste de la imagen aleatoriamente dentro de un rango de ±20% para simular variaciones de iluminación.</a:t>
            </a:r>
          </a:p>
          <a:p>
            <a:pPr>
              <a:lnSpc>
                <a:spcPct val="130000"/>
              </a:lnSpc>
              <a:spcAft>
                <a:spcPts val="500"/>
              </a:spcAft>
            </a:pPr>
            <a:r>
              <a:rPr lang="es-MX" sz="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RandomHorizontalFlip</a:t>
            </a:r>
            <a:r>
              <a:rPr lang="es-MX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(): </a:t>
            </a:r>
            <a:r>
              <a:rPr lang="es-MX" sz="900" dirty="0">
                <a:latin typeface="+mn-lt"/>
              </a:rPr>
              <a:t>Invierte la imagen horizontalmente con una probabilidad del 50%.</a:t>
            </a:r>
          </a:p>
          <a:p>
            <a:pPr>
              <a:lnSpc>
                <a:spcPct val="130000"/>
              </a:lnSpc>
              <a:spcAft>
                <a:spcPts val="500"/>
              </a:spcAft>
            </a:pPr>
            <a:r>
              <a:rPr lang="es-MX" sz="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RandomVerticalFlip</a:t>
            </a:r>
            <a:r>
              <a:rPr lang="es-MX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(): </a:t>
            </a:r>
            <a:r>
              <a:rPr lang="es-MX" sz="900" dirty="0">
                <a:latin typeface="+mn-lt"/>
              </a:rPr>
              <a:t>Invierte la imagen verticalmente con una probabilidad del 50%.</a:t>
            </a:r>
          </a:p>
          <a:p>
            <a:pPr>
              <a:lnSpc>
                <a:spcPct val="130000"/>
              </a:lnSpc>
              <a:spcAft>
                <a:spcPts val="500"/>
              </a:spcAft>
            </a:pPr>
            <a:r>
              <a:rPr lang="es-MX" sz="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ToDtype</a:t>
            </a:r>
            <a:r>
              <a:rPr lang="es-MX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s-MX" sz="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torch.float</a:t>
            </a:r>
            <a:r>
              <a:rPr lang="es-MX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 </a:t>
            </a:r>
            <a:r>
              <a:rPr lang="es-MX" sz="900" dirty="0">
                <a:latin typeface="+mn-lt"/>
              </a:rPr>
              <a:t>Convierte los valores de los píxeles de la imagen a un tipo de dato de punto flotante para facilitar los cálculos durante el entrenamiento.</a:t>
            </a:r>
          </a:p>
          <a:p>
            <a:pPr>
              <a:lnSpc>
                <a:spcPct val="130000"/>
              </a:lnSpc>
              <a:spcAft>
                <a:spcPts val="500"/>
              </a:spcAft>
            </a:pPr>
            <a:r>
              <a:rPr lang="es-MX" sz="900" b="0" dirty="0" err="1">
                <a:solidFill>
                  <a:srgbClr val="000000"/>
                </a:solidFill>
                <a:effectLst/>
                <a:latin typeface="Courier New"/>
              </a:rPr>
              <a:t>Normalize</a:t>
            </a:r>
            <a:r>
              <a:rPr lang="es-MX" sz="900" b="0" dirty="0">
                <a:solidFill>
                  <a:srgbClr val="000000"/>
                </a:solidFill>
                <a:effectLst/>
                <a:latin typeface="Courier New"/>
              </a:rPr>
              <a:t>(mean=(127.5, 127.5, 127.5), </a:t>
            </a:r>
            <a:r>
              <a:rPr lang="es-MX" sz="900" b="0" dirty="0" err="1">
                <a:solidFill>
                  <a:srgbClr val="000000"/>
                </a:solidFill>
                <a:effectLst/>
                <a:latin typeface="Courier New"/>
              </a:rPr>
              <a:t>std</a:t>
            </a:r>
            <a:r>
              <a:rPr lang="es-MX" sz="900" b="0" dirty="0">
                <a:solidFill>
                  <a:srgbClr val="000000"/>
                </a:solidFill>
                <a:effectLst/>
                <a:latin typeface="Courier New"/>
              </a:rPr>
              <a:t>=(127.5, 127.5, 127.5</a:t>
            </a:r>
            <a:r>
              <a:rPr lang="es-MX" sz="900" dirty="0">
                <a:latin typeface="+mn-lt"/>
              </a:rPr>
              <a:t>)): Normaliza los valores de los píxeles para que tengan un valor dentro del rango [-1, 1], para mejorar la estabilidad del entrenamiento.</a:t>
            </a:r>
            <a:endParaRPr lang="es-AR" sz="900" dirty="0">
              <a:latin typeface="+mn-lt"/>
            </a:endParaRPr>
          </a:p>
        </p:txBody>
      </p:sp>
      <p:sp>
        <p:nvSpPr>
          <p:cNvPr id="435" name="Google Shape;435;p38">
            <a:extLst>
              <a:ext uri="{FF2B5EF4-FFF2-40B4-BE49-F238E27FC236}">
                <a16:creationId xmlns:a16="http://schemas.microsoft.com/office/drawing/2014/main" id="{BC36E64A-1701-74A2-D47E-BF83938E741E}"/>
              </a:ext>
            </a:extLst>
          </p:cNvPr>
          <p:cNvSpPr txBox="1"/>
          <p:nvPr/>
        </p:nvSpPr>
        <p:spPr>
          <a:xfrm>
            <a:off x="97469" y="1849208"/>
            <a:ext cx="2106900" cy="1471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0000"/>
              </a:lnSpc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</a:defRPr>
            </a:lvl1pPr>
          </a:lstStyle>
          <a:p>
            <a:r>
              <a:rPr lang="es-MX" dirty="0"/>
              <a:t>Se experimentaron con tamaños de imágenes de 224x224.</a:t>
            </a:r>
          </a:p>
          <a:p>
            <a:endParaRPr lang="es-MX" dirty="0">
              <a:sym typeface="Quattrocento Sans"/>
            </a:endParaRPr>
          </a:p>
          <a:p>
            <a:r>
              <a:rPr lang="es-MX" dirty="0"/>
              <a:t>Con Transfer </a:t>
            </a:r>
            <a:r>
              <a:rPr lang="es-MX" dirty="0" err="1"/>
              <a:t>Learning</a:t>
            </a:r>
            <a:endParaRPr lang="es-MX" dirty="0" err="1">
              <a:sym typeface="Quattrocento Sans"/>
            </a:endParaRPr>
          </a:p>
          <a:p>
            <a:r>
              <a:rPr lang="es-MX" dirty="0">
                <a:sym typeface="Quattrocento Sans"/>
              </a:rPr>
              <a:t>Con Data Augmentation</a:t>
            </a:r>
          </a:p>
          <a:p>
            <a:r>
              <a:rPr lang="es-AR" dirty="0"/>
              <a:t>Con </a:t>
            </a:r>
            <a:r>
              <a:rPr lang="es-AR" dirty="0" err="1"/>
              <a:t>EarlyStopping</a:t>
            </a:r>
            <a:endParaRPr lang="es-AR" dirty="0"/>
          </a:p>
          <a:p>
            <a:r>
              <a:rPr lang="es-MX" dirty="0"/>
              <a:t>Con </a:t>
            </a:r>
            <a:r>
              <a:rPr lang="es-MX" dirty="0" err="1"/>
              <a:t>dataset</a:t>
            </a:r>
            <a:r>
              <a:rPr lang="es-MX" dirty="0"/>
              <a:t> completo</a:t>
            </a:r>
            <a:endParaRPr lang="es-MX" dirty="0">
              <a:sym typeface="Quattrocento Sans"/>
            </a:endParaRPr>
          </a:p>
          <a:p>
            <a:endParaRPr lang="es-MX" dirty="0">
              <a:sym typeface="Quattrocento Sans"/>
            </a:endParaRPr>
          </a:p>
          <a:p>
            <a:endParaRPr lang="es-MX" dirty="0">
              <a:sym typeface="Quattrocento Sans"/>
            </a:endParaRPr>
          </a:p>
        </p:txBody>
      </p:sp>
      <p:cxnSp>
        <p:nvCxnSpPr>
          <p:cNvPr id="436" name="Google Shape;436;p38">
            <a:extLst>
              <a:ext uri="{FF2B5EF4-FFF2-40B4-BE49-F238E27FC236}">
                <a16:creationId xmlns:a16="http://schemas.microsoft.com/office/drawing/2014/main" id="{2A163726-8C94-44E4-72F3-109EE5A6AB64}"/>
              </a:ext>
            </a:extLst>
          </p:cNvPr>
          <p:cNvCxnSpPr/>
          <p:nvPr/>
        </p:nvCxnSpPr>
        <p:spPr>
          <a:xfrm>
            <a:off x="74705" y="1800257"/>
            <a:ext cx="2106900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Google Shape;435;p38">
            <a:extLst>
              <a:ext uri="{FF2B5EF4-FFF2-40B4-BE49-F238E27FC236}">
                <a16:creationId xmlns:a16="http://schemas.microsoft.com/office/drawing/2014/main" id="{3DA8B798-39F0-FB60-D5FD-A844A43B6FFA}"/>
              </a:ext>
            </a:extLst>
          </p:cNvPr>
          <p:cNvSpPr txBox="1"/>
          <p:nvPr/>
        </p:nvSpPr>
        <p:spPr>
          <a:xfrm>
            <a:off x="96424" y="3749700"/>
            <a:ext cx="2106900" cy="872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0000"/>
              </a:lnSpc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</a:defRPr>
            </a:lvl1pPr>
          </a:lstStyle>
          <a:p>
            <a:r>
              <a:rPr lang="es-MX" dirty="0"/>
              <a:t>Tamaño de los dataset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dirty="0"/>
              <a:t>80%  Train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dirty="0"/>
              <a:t>10%   </a:t>
            </a:r>
            <a:r>
              <a:rPr lang="es-MX" dirty="0" err="1"/>
              <a:t>Valid</a:t>
            </a:r>
            <a:endParaRPr lang="es-MX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dirty="0"/>
              <a:t>10%   Test</a:t>
            </a:r>
          </a:p>
          <a:p>
            <a:endParaRPr lang="es-MX" dirty="0"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29786466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442">
          <a:extLst>
            <a:ext uri="{FF2B5EF4-FFF2-40B4-BE49-F238E27FC236}">
              <a16:creationId xmlns:a16="http://schemas.microsoft.com/office/drawing/2014/main" id="{463190D1-8AC1-79CA-BF01-74BEE509B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9">
            <a:extLst>
              <a:ext uri="{FF2B5EF4-FFF2-40B4-BE49-F238E27FC236}">
                <a16:creationId xmlns:a16="http://schemas.microsoft.com/office/drawing/2014/main" id="{3AA834D6-708A-020F-DA52-B0FDAFD8CB5F}"/>
              </a:ext>
            </a:extLst>
          </p:cNvPr>
          <p:cNvSpPr/>
          <p:nvPr/>
        </p:nvSpPr>
        <p:spPr>
          <a:xfrm>
            <a:off x="182703" y="121719"/>
            <a:ext cx="8698800" cy="263400"/>
          </a:xfrm>
          <a:prstGeom prst="roundRect">
            <a:avLst>
              <a:gd name="adj" fmla="val 1910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44" name="Google Shape;444;p39">
            <a:extLst>
              <a:ext uri="{FF2B5EF4-FFF2-40B4-BE49-F238E27FC236}">
                <a16:creationId xmlns:a16="http://schemas.microsoft.com/office/drawing/2014/main" id="{109C96DB-9EC9-1148-6F03-7BCC9CD479DE}"/>
              </a:ext>
            </a:extLst>
          </p:cNvPr>
          <p:cNvSpPr txBox="1"/>
          <p:nvPr/>
        </p:nvSpPr>
        <p:spPr>
          <a:xfrm>
            <a:off x="329244" y="155839"/>
            <a:ext cx="4919400" cy="1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 err="1">
                <a:solidFill>
                  <a:schemeClr val="lt1"/>
                </a:solidFill>
                <a:latin typeface="Quattrocento Sans"/>
                <a:sym typeface="Quattrocento Sans"/>
              </a:rPr>
              <a:t>ResNet</a:t>
            </a:r>
            <a:endParaRPr sz="1050" dirty="0" err="1"/>
          </a:p>
        </p:txBody>
      </p:sp>
      <p:sp>
        <p:nvSpPr>
          <p:cNvPr id="445" name="Google Shape;445;p39">
            <a:extLst>
              <a:ext uri="{FF2B5EF4-FFF2-40B4-BE49-F238E27FC236}">
                <a16:creationId xmlns:a16="http://schemas.microsoft.com/office/drawing/2014/main" id="{A8420E84-18AF-D20D-8DDC-E30A218C7708}"/>
              </a:ext>
            </a:extLst>
          </p:cNvPr>
          <p:cNvSpPr/>
          <p:nvPr/>
        </p:nvSpPr>
        <p:spPr>
          <a:xfrm>
            <a:off x="182703" y="458780"/>
            <a:ext cx="8698800" cy="215309"/>
          </a:xfrm>
          <a:prstGeom prst="roundRect">
            <a:avLst>
              <a:gd name="adj" fmla="val 19102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46" name="Google Shape;446;p39">
            <a:extLst>
              <a:ext uri="{FF2B5EF4-FFF2-40B4-BE49-F238E27FC236}">
                <a16:creationId xmlns:a16="http://schemas.microsoft.com/office/drawing/2014/main" id="{E3CCD5DC-713D-7463-B616-AA64228E9DA5}"/>
              </a:ext>
            </a:extLst>
          </p:cNvPr>
          <p:cNvSpPr txBox="1"/>
          <p:nvPr/>
        </p:nvSpPr>
        <p:spPr>
          <a:xfrm>
            <a:off x="329244" y="478779"/>
            <a:ext cx="5661000" cy="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 sz="1200" b="1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</a:defRPr>
            </a:lvl1pPr>
          </a:lstStyle>
          <a:p>
            <a:r>
              <a:rPr lang="es" sz="1100" dirty="0">
                <a:sym typeface="Quattrocento Sans"/>
              </a:rPr>
              <a:t>Configuración N°1 – ResNet-50</a:t>
            </a:r>
            <a:endParaRPr sz="1100" dirty="0"/>
          </a:p>
        </p:txBody>
      </p:sp>
      <p:sp>
        <p:nvSpPr>
          <p:cNvPr id="447" name="Google Shape;447;p39">
            <a:extLst>
              <a:ext uri="{FF2B5EF4-FFF2-40B4-BE49-F238E27FC236}">
                <a16:creationId xmlns:a16="http://schemas.microsoft.com/office/drawing/2014/main" id="{2243D3E0-DDF8-4C1D-0EBB-23B22B0C2A9D}"/>
              </a:ext>
            </a:extLst>
          </p:cNvPr>
          <p:cNvSpPr txBox="1"/>
          <p:nvPr/>
        </p:nvSpPr>
        <p:spPr>
          <a:xfrm>
            <a:off x="274737" y="766307"/>
            <a:ext cx="8598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 dirty="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Learning rate</a:t>
            </a:r>
            <a:endParaRPr sz="1100" dirty="0"/>
          </a:p>
        </p:txBody>
      </p:sp>
      <p:sp>
        <p:nvSpPr>
          <p:cNvPr id="448" name="Google Shape;448;p39">
            <a:extLst>
              <a:ext uri="{FF2B5EF4-FFF2-40B4-BE49-F238E27FC236}">
                <a16:creationId xmlns:a16="http://schemas.microsoft.com/office/drawing/2014/main" id="{98E5CD17-F1B0-700C-62E5-D31DE41BBF16}"/>
              </a:ext>
            </a:extLst>
          </p:cNvPr>
          <p:cNvSpPr txBox="1"/>
          <p:nvPr/>
        </p:nvSpPr>
        <p:spPr>
          <a:xfrm>
            <a:off x="1137824" y="753329"/>
            <a:ext cx="626506" cy="231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dirty="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lr=0.001</a:t>
            </a:r>
            <a:endParaRPr sz="1100" dirty="0">
              <a:solidFill>
                <a:srgbClr val="26262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49" name="Google Shape;449;p39">
            <a:extLst>
              <a:ext uri="{FF2B5EF4-FFF2-40B4-BE49-F238E27FC236}">
                <a16:creationId xmlns:a16="http://schemas.microsoft.com/office/drawing/2014/main" id="{F5954143-9681-6B2E-EAFB-9724DB51FB6D}"/>
              </a:ext>
            </a:extLst>
          </p:cNvPr>
          <p:cNvSpPr txBox="1"/>
          <p:nvPr/>
        </p:nvSpPr>
        <p:spPr>
          <a:xfrm>
            <a:off x="2029274" y="760739"/>
            <a:ext cx="1014327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 err="1">
                <a:solidFill>
                  <a:srgbClr val="262626"/>
                </a:solidFill>
                <a:latin typeface="Quattrocento Sans"/>
              </a:rPr>
              <a:t>early_stopping</a:t>
            </a:r>
            <a:endParaRPr sz="1100" dirty="0"/>
          </a:p>
        </p:txBody>
      </p:sp>
      <p:sp>
        <p:nvSpPr>
          <p:cNvPr id="450" name="Google Shape;450;p39">
            <a:extLst>
              <a:ext uri="{FF2B5EF4-FFF2-40B4-BE49-F238E27FC236}">
                <a16:creationId xmlns:a16="http://schemas.microsoft.com/office/drawing/2014/main" id="{DCDA6252-C14C-3AED-7D54-3758796F55E2}"/>
              </a:ext>
            </a:extLst>
          </p:cNvPr>
          <p:cNvSpPr txBox="1"/>
          <p:nvPr/>
        </p:nvSpPr>
        <p:spPr>
          <a:xfrm>
            <a:off x="3039912" y="753329"/>
            <a:ext cx="3052691" cy="204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0000"/>
              </a:lnSpc>
            </a:pPr>
            <a:r>
              <a:rPr lang="en-US" sz="1100" dirty="0" err="1">
                <a:solidFill>
                  <a:srgbClr val="262626"/>
                </a:solidFill>
                <a:latin typeface="Quattrocento Sans"/>
              </a:rPr>
              <a:t>EarlyStopping</a:t>
            </a:r>
            <a:r>
              <a:rPr lang="en-US" sz="1100" dirty="0">
                <a:solidFill>
                  <a:srgbClr val="262626"/>
                </a:solidFill>
                <a:latin typeface="Quattrocento Sans"/>
              </a:rPr>
              <a:t>(tolerance=10, </a:t>
            </a:r>
            <a:r>
              <a:rPr lang="en-US" sz="1100" dirty="0" err="1">
                <a:solidFill>
                  <a:srgbClr val="262626"/>
                </a:solidFill>
                <a:latin typeface="Quattrocento Sans"/>
              </a:rPr>
              <a:t>min_delta</a:t>
            </a:r>
            <a:r>
              <a:rPr lang="en-US" sz="1100" dirty="0">
                <a:solidFill>
                  <a:srgbClr val="262626"/>
                </a:solidFill>
                <a:latin typeface="Quattrocento Sans"/>
              </a:rPr>
              <a:t>=0.01)</a:t>
            </a: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26262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51" name="Google Shape;451;p39">
            <a:extLst>
              <a:ext uri="{FF2B5EF4-FFF2-40B4-BE49-F238E27FC236}">
                <a16:creationId xmlns:a16="http://schemas.microsoft.com/office/drawing/2014/main" id="{9D2CF297-802A-D410-5C15-588FCD01056D}"/>
              </a:ext>
            </a:extLst>
          </p:cNvPr>
          <p:cNvSpPr txBox="1"/>
          <p:nvPr/>
        </p:nvSpPr>
        <p:spPr>
          <a:xfrm>
            <a:off x="5990244" y="760739"/>
            <a:ext cx="14178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 dirty="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Función de pérdida</a:t>
            </a:r>
            <a:endParaRPr sz="1100" dirty="0"/>
          </a:p>
        </p:txBody>
      </p:sp>
      <p:sp>
        <p:nvSpPr>
          <p:cNvPr id="452" name="Google Shape;452;p39">
            <a:extLst>
              <a:ext uri="{FF2B5EF4-FFF2-40B4-BE49-F238E27FC236}">
                <a16:creationId xmlns:a16="http://schemas.microsoft.com/office/drawing/2014/main" id="{039C1D7D-E1C4-8CD4-0301-B47678326E9D}"/>
              </a:ext>
            </a:extLst>
          </p:cNvPr>
          <p:cNvSpPr txBox="1"/>
          <p:nvPr/>
        </p:nvSpPr>
        <p:spPr>
          <a:xfrm>
            <a:off x="7177126" y="756001"/>
            <a:ext cx="1658100" cy="231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dirty="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CrossEntropyLoss</a:t>
            </a:r>
            <a:endParaRPr sz="1100" dirty="0">
              <a:solidFill>
                <a:srgbClr val="26262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53" name="Google Shape;453;p39">
            <a:extLst>
              <a:ext uri="{FF2B5EF4-FFF2-40B4-BE49-F238E27FC236}">
                <a16:creationId xmlns:a16="http://schemas.microsoft.com/office/drawing/2014/main" id="{6F75EE5C-5C08-DC1B-AF50-193AAD95FBBB}"/>
              </a:ext>
            </a:extLst>
          </p:cNvPr>
          <p:cNvSpPr/>
          <p:nvPr/>
        </p:nvSpPr>
        <p:spPr>
          <a:xfrm>
            <a:off x="182703" y="1007710"/>
            <a:ext cx="8628000" cy="231558"/>
          </a:xfrm>
          <a:prstGeom prst="roundRect">
            <a:avLst>
              <a:gd name="adj" fmla="val 19102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Quattrocento Sans"/>
              <a:sym typeface="Quattrocento Sans"/>
            </a:endParaRPr>
          </a:p>
        </p:txBody>
      </p:sp>
      <p:sp>
        <p:nvSpPr>
          <p:cNvPr id="454" name="Google Shape;454;p39">
            <a:extLst>
              <a:ext uri="{FF2B5EF4-FFF2-40B4-BE49-F238E27FC236}">
                <a16:creationId xmlns:a16="http://schemas.microsoft.com/office/drawing/2014/main" id="{DCDB76D1-5E20-3406-87CC-CB76424C7307}"/>
              </a:ext>
            </a:extLst>
          </p:cNvPr>
          <p:cNvSpPr txBox="1"/>
          <p:nvPr/>
        </p:nvSpPr>
        <p:spPr>
          <a:xfrm>
            <a:off x="329244" y="1028689"/>
            <a:ext cx="1542000" cy="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 dirty="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Resultados</a:t>
            </a:r>
            <a:endParaRPr sz="1050" dirty="0"/>
          </a:p>
        </p:txBody>
      </p:sp>
      <p:pic>
        <p:nvPicPr>
          <p:cNvPr id="2" name="Picture 1" descr="A graph of loss of a train loss&#10;&#10;Description automatically generated">
            <a:extLst>
              <a:ext uri="{FF2B5EF4-FFF2-40B4-BE49-F238E27FC236}">
                <a16:creationId xmlns:a16="http://schemas.microsoft.com/office/drawing/2014/main" id="{CC3B7DC5-0E5C-8321-AFD7-2E71C5637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28" y="1921885"/>
            <a:ext cx="2767445" cy="2162175"/>
          </a:xfrm>
          <a:prstGeom prst="rect">
            <a:avLst/>
          </a:prstGeom>
        </p:spPr>
      </p:pic>
      <p:pic>
        <p:nvPicPr>
          <p:cNvPr id="4" name="Picture 3" descr="A graph of a graph&#10;&#10;Description automatically generated">
            <a:extLst>
              <a:ext uri="{FF2B5EF4-FFF2-40B4-BE49-F238E27FC236}">
                <a16:creationId xmlns:a16="http://schemas.microsoft.com/office/drawing/2014/main" id="{C3D543B4-06B8-0927-4740-E7AE13C5A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1018" y="1921885"/>
            <a:ext cx="2774374" cy="2162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54ED76-5B00-C158-04A2-BE58D301CF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2668" y="1516639"/>
            <a:ext cx="3322494" cy="298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2870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442">
          <a:extLst>
            <a:ext uri="{FF2B5EF4-FFF2-40B4-BE49-F238E27FC236}">
              <a16:creationId xmlns:a16="http://schemas.microsoft.com/office/drawing/2014/main" id="{0B9310D3-B650-C6DA-5E83-96E6A984D9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9">
            <a:extLst>
              <a:ext uri="{FF2B5EF4-FFF2-40B4-BE49-F238E27FC236}">
                <a16:creationId xmlns:a16="http://schemas.microsoft.com/office/drawing/2014/main" id="{5573A851-2ACC-B655-91B9-4C2E8284382A}"/>
              </a:ext>
            </a:extLst>
          </p:cNvPr>
          <p:cNvSpPr/>
          <p:nvPr/>
        </p:nvSpPr>
        <p:spPr>
          <a:xfrm>
            <a:off x="182703" y="121719"/>
            <a:ext cx="8698800" cy="263400"/>
          </a:xfrm>
          <a:prstGeom prst="roundRect">
            <a:avLst>
              <a:gd name="adj" fmla="val 1910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44" name="Google Shape;444;p39">
            <a:extLst>
              <a:ext uri="{FF2B5EF4-FFF2-40B4-BE49-F238E27FC236}">
                <a16:creationId xmlns:a16="http://schemas.microsoft.com/office/drawing/2014/main" id="{1F9379A3-B025-6BA5-C699-4B444EBDCB3F}"/>
              </a:ext>
            </a:extLst>
          </p:cNvPr>
          <p:cNvSpPr txBox="1"/>
          <p:nvPr/>
        </p:nvSpPr>
        <p:spPr>
          <a:xfrm>
            <a:off x="329244" y="155839"/>
            <a:ext cx="4919400" cy="1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 err="1">
                <a:solidFill>
                  <a:schemeClr val="lt1"/>
                </a:solidFill>
                <a:latin typeface="Quattrocento Sans"/>
                <a:sym typeface="Quattrocento Sans"/>
              </a:rPr>
              <a:t>ResNet</a:t>
            </a:r>
            <a:endParaRPr sz="1050" dirty="0" err="1"/>
          </a:p>
        </p:txBody>
      </p:sp>
      <p:sp>
        <p:nvSpPr>
          <p:cNvPr id="445" name="Google Shape;445;p39">
            <a:extLst>
              <a:ext uri="{FF2B5EF4-FFF2-40B4-BE49-F238E27FC236}">
                <a16:creationId xmlns:a16="http://schemas.microsoft.com/office/drawing/2014/main" id="{007B2198-A53C-BF0F-BAE7-7713C3E05BE9}"/>
              </a:ext>
            </a:extLst>
          </p:cNvPr>
          <p:cNvSpPr/>
          <p:nvPr/>
        </p:nvSpPr>
        <p:spPr>
          <a:xfrm>
            <a:off x="182703" y="458780"/>
            <a:ext cx="8698800" cy="215309"/>
          </a:xfrm>
          <a:prstGeom prst="roundRect">
            <a:avLst>
              <a:gd name="adj" fmla="val 19102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46" name="Google Shape;446;p39">
            <a:extLst>
              <a:ext uri="{FF2B5EF4-FFF2-40B4-BE49-F238E27FC236}">
                <a16:creationId xmlns:a16="http://schemas.microsoft.com/office/drawing/2014/main" id="{D5218EFE-158C-6D28-1352-F9D6AE108AC5}"/>
              </a:ext>
            </a:extLst>
          </p:cNvPr>
          <p:cNvSpPr txBox="1"/>
          <p:nvPr/>
        </p:nvSpPr>
        <p:spPr>
          <a:xfrm>
            <a:off x="329244" y="478779"/>
            <a:ext cx="5661000" cy="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 sz="1200" b="1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</a:defRPr>
            </a:lvl1pPr>
          </a:lstStyle>
          <a:p>
            <a:r>
              <a:rPr lang="es" sz="1100" dirty="0">
                <a:sym typeface="Quattrocento Sans"/>
              </a:rPr>
              <a:t>Configuración N°2 – ResNet-50</a:t>
            </a:r>
            <a:endParaRPr sz="1100" dirty="0"/>
          </a:p>
        </p:txBody>
      </p:sp>
      <p:sp>
        <p:nvSpPr>
          <p:cNvPr id="447" name="Google Shape;447;p39">
            <a:extLst>
              <a:ext uri="{FF2B5EF4-FFF2-40B4-BE49-F238E27FC236}">
                <a16:creationId xmlns:a16="http://schemas.microsoft.com/office/drawing/2014/main" id="{7BB2A8EB-7D96-A05A-C167-B8C469153801}"/>
              </a:ext>
            </a:extLst>
          </p:cNvPr>
          <p:cNvSpPr txBox="1"/>
          <p:nvPr/>
        </p:nvSpPr>
        <p:spPr>
          <a:xfrm>
            <a:off x="274737" y="766307"/>
            <a:ext cx="8598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 dirty="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Learning rate</a:t>
            </a:r>
            <a:endParaRPr sz="1100" dirty="0"/>
          </a:p>
        </p:txBody>
      </p:sp>
      <p:sp>
        <p:nvSpPr>
          <p:cNvPr id="448" name="Google Shape;448;p39">
            <a:extLst>
              <a:ext uri="{FF2B5EF4-FFF2-40B4-BE49-F238E27FC236}">
                <a16:creationId xmlns:a16="http://schemas.microsoft.com/office/drawing/2014/main" id="{B3ADC0C0-C292-A460-015B-5FCF3DCC0DCF}"/>
              </a:ext>
            </a:extLst>
          </p:cNvPr>
          <p:cNvSpPr txBox="1"/>
          <p:nvPr/>
        </p:nvSpPr>
        <p:spPr>
          <a:xfrm>
            <a:off x="1137824" y="753329"/>
            <a:ext cx="626506" cy="231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dirty="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lr=0.001</a:t>
            </a:r>
            <a:endParaRPr sz="1100" dirty="0">
              <a:solidFill>
                <a:srgbClr val="26262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51" name="Google Shape;451;p39">
            <a:extLst>
              <a:ext uri="{FF2B5EF4-FFF2-40B4-BE49-F238E27FC236}">
                <a16:creationId xmlns:a16="http://schemas.microsoft.com/office/drawing/2014/main" id="{E617E6F1-51BA-2282-B331-83BF8487D5EF}"/>
              </a:ext>
            </a:extLst>
          </p:cNvPr>
          <p:cNvSpPr txBox="1"/>
          <p:nvPr/>
        </p:nvSpPr>
        <p:spPr>
          <a:xfrm>
            <a:off x="5990244" y="760739"/>
            <a:ext cx="14178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 dirty="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Función de pérdida</a:t>
            </a:r>
            <a:endParaRPr sz="1100" dirty="0"/>
          </a:p>
        </p:txBody>
      </p:sp>
      <p:sp>
        <p:nvSpPr>
          <p:cNvPr id="452" name="Google Shape;452;p39">
            <a:extLst>
              <a:ext uri="{FF2B5EF4-FFF2-40B4-BE49-F238E27FC236}">
                <a16:creationId xmlns:a16="http://schemas.microsoft.com/office/drawing/2014/main" id="{420D6767-6BE4-EB28-24CF-72516874037B}"/>
              </a:ext>
            </a:extLst>
          </p:cNvPr>
          <p:cNvSpPr txBox="1"/>
          <p:nvPr/>
        </p:nvSpPr>
        <p:spPr>
          <a:xfrm>
            <a:off x="7177126" y="756001"/>
            <a:ext cx="1658100" cy="231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dirty="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NGL</a:t>
            </a:r>
            <a:endParaRPr sz="1100" dirty="0">
              <a:solidFill>
                <a:srgbClr val="26262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53" name="Google Shape;453;p39">
            <a:extLst>
              <a:ext uri="{FF2B5EF4-FFF2-40B4-BE49-F238E27FC236}">
                <a16:creationId xmlns:a16="http://schemas.microsoft.com/office/drawing/2014/main" id="{B6C3ECC1-79D6-9168-B703-222B7B195304}"/>
              </a:ext>
            </a:extLst>
          </p:cNvPr>
          <p:cNvSpPr/>
          <p:nvPr/>
        </p:nvSpPr>
        <p:spPr>
          <a:xfrm>
            <a:off x="182703" y="1007710"/>
            <a:ext cx="8628000" cy="231558"/>
          </a:xfrm>
          <a:prstGeom prst="roundRect">
            <a:avLst>
              <a:gd name="adj" fmla="val 19102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Quattrocento Sans"/>
              <a:sym typeface="Quattrocento Sans"/>
            </a:endParaRPr>
          </a:p>
        </p:txBody>
      </p:sp>
      <p:sp>
        <p:nvSpPr>
          <p:cNvPr id="454" name="Google Shape;454;p39">
            <a:extLst>
              <a:ext uri="{FF2B5EF4-FFF2-40B4-BE49-F238E27FC236}">
                <a16:creationId xmlns:a16="http://schemas.microsoft.com/office/drawing/2014/main" id="{6E6C909B-A88E-DD27-ED51-76564CE524AE}"/>
              </a:ext>
            </a:extLst>
          </p:cNvPr>
          <p:cNvSpPr txBox="1"/>
          <p:nvPr/>
        </p:nvSpPr>
        <p:spPr>
          <a:xfrm>
            <a:off x="329244" y="1028689"/>
            <a:ext cx="1542000" cy="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 dirty="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Resultados</a:t>
            </a:r>
            <a:endParaRPr sz="1050" dirty="0"/>
          </a:p>
        </p:txBody>
      </p:sp>
      <p:sp>
        <p:nvSpPr>
          <p:cNvPr id="4" name="Google Shape;449;p39">
            <a:extLst>
              <a:ext uri="{FF2B5EF4-FFF2-40B4-BE49-F238E27FC236}">
                <a16:creationId xmlns:a16="http://schemas.microsoft.com/office/drawing/2014/main" id="{270034B6-E125-BE36-8F6F-FE9619997F79}"/>
              </a:ext>
            </a:extLst>
          </p:cNvPr>
          <p:cNvSpPr txBox="1"/>
          <p:nvPr/>
        </p:nvSpPr>
        <p:spPr>
          <a:xfrm>
            <a:off x="2029274" y="760739"/>
            <a:ext cx="1014327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 err="1">
                <a:solidFill>
                  <a:srgbClr val="262626"/>
                </a:solidFill>
                <a:latin typeface="Quattrocento Sans"/>
              </a:rPr>
              <a:t>early_stopping</a:t>
            </a:r>
            <a:endParaRPr sz="1100" dirty="0"/>
          </a:p>
        </p:txBody>
      </p:sp>
      <p:sp>
        <p:nvSpPr>
          <p:cNvPr id="5" name="Google Shape;450;p39">
            <a:extLst>
              <a:ext uri="{FF2B5EF4-FFF2-40B4-BE49-F238E27FC236}">
                <a16:creationId xmlns:a16="http://schemas.microsoft.com/office/drawing/2014/main" id="{EC8C3A54-E667-88D4-2EFE-1B97CF1EDF5A}"/>
              </a:ext>
            </a:extLst>
          </p:cNvPr>
          <p:cNvSpPr txBox="1"/>
          <p:nvPr/>
        </p:nvSpPr>
        <p:spPr>
          <a:xfrm>
            <a:off x="3039912" y="753329"/>
            <a:ext cx="3052691" cy="204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0000"/>
              </a:lnSpc>
            </a:pPr>
            <a:r>
              <a:rPr lang="en-US" sz="1100" dirty="0" err="1">
                <a:solidFill>
                  <a:srgbClr val="262626"/>
                </a:solidFill>
                <a:latin typeface="Quattrocento Sans"/>
              </a:rPr>
              <a:t>EarlyStopping</a:t>
            </a:r>
            <a:r>
              <a:rPr lang="en-US" sz="1100" dirty="0">
                <a:solidFill>
                  <a:srgbClr val="262626"/>
                </a:solidFill>
                <a:latin typeface="Quattrocento Sans"/>
              </a:rPr>
              <a:t>(tolerance=10, </a:t>
            </a:r>
            <a:r>
              <a:rPr lang="en-US" sz="1100" dirty="0" err="1">
                <a:solidFill>
                  <a:srgbClr val="262626"/>
                </a:solidFill>
                <a:latin typeface="Quattrocento Sans"/>
              </a:rPr>
              <a:t>min_delta</a:t>
            </a:r>
            <a:r>
              <a:rPr lang="en-US" sz="1100" dirty="0">
                <a:solidFill>
                  <a:srgbClr val="262626"/>
                </a:solidFill>
                <a:latin typeface="Quattrocento Sans"/>
              </a:rPr>
              <a:t>=0.01)</a:t>
            </a: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26262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" name="Google Shape;434;p38">
            <a:extLst>
              <a:ext uri="{FF2B5EF4-FFF2-40B4-BE49-F238E27FC236}">
                <a16:creationId xmlns:a16="http://schemas.microsoft.com/office/drawing/2014/main" id="{B79661D9-43D2-D39D-0297-A8C26A22ACCC}"/>
              </a:ext>
            </a:extLst>
          </p:cNvPr>
          <p:cNvSpPr/>
          <p:nvPr/>
        </p:nvSpPr>
        <p:spPr>
          <a:xfrm>
            <a:off x="271486" y="1419686"/>
            <a:ext cx="4571464" cy="1153298"/>
          </a:xfrm>
          <a:prstGeom prst="roundRect">
            <a:avLst>
              <a:gd name="adj" fmla="val 11520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r>
              <a:rPr lang="es-AR" sz="1000" b="1" dirty="0">
                <a:solidFill>
                  <a:srgbClr val="3F3F3F"/>
                </a:solidFill>
                <a:latin typeface="Quattrocento Sans"/>
              </a:rPr>
              <a:t>Nueva función de pérdida: Next </a:t>
            </a:r>
            <a:r>
              <a:rPr lang="es-AR" sz="1000" b="1" err="1">
                <a:solidFill>
                  <a:srgbClr val="3F3F3F"/>
                </a:solidFill>
                <a:latin typeface="Quattrocento Sans"/>
              </a:rPr>
              <a:t>Generation</a:t>
            </a:r>
            <a:r>
              <a:rPr lang="es-AR" sz="1000" b="1" dirty="0">
                <a:solidFill>
                  <a:srgbClr val="3F3F3F"/>
                </a:solidFill>
                <a:latin typeface="Quattrocento Sans"/>
              </a:rPr>
              <a:t> </a:t>
            </a:r>
            <a:r>
              <a:rPr lang="es-AR" sz="1000" b="1" err="1">
                <a:solidFill>
                  <a:srgbClr val="3F3F3F"/>
                </a:solidFill>
                <a:latin typeface="Quattrocento Sans"/>
              </a:rPr>
              <a:t>Loss</a:t>
            </a:r>
            <a:endParaRPr lang="es-AR" sz="1000" b="1" dirty="0" err="1">
              <a:solidFill>
                <a:srgbClr val="3F3F3F"/>
              </a:solidFill>
              <a:latin typeface="Quattrocento Sans"/>
            </a:endParaRPr>
          </a:p>
          <a:p>
            <a:endParaRPr lang="en-US" dirty="0"/>
          </a:p>
          <a:p>
            <a:br>
              <a:rPr lang="en-US" dirty="0"/>
            </a:br>
            <a:br>
              <a:rPr lang="en-US" dirty="0"/>
            </a:br>
            <a:r>
              <a:rPr lang="es-AR" sz="1000" b="1" dirty="0">
                <a:solidFill>
                  <a:srgbClr val="3F3F3F"/>
                </a:solidFill>
                <a:latin typeface="Quattrocento Sans"/>
              </a:rPr>
              <a:t>Fuente: </a:t>
            </a:r>
            <a:r>
              <a:rPr lang="es-AR" sz="1000" dirty="0">
                <a:solidFill>
                  <a:srgbClr val="3F3F3F"/>
                </a:solidFill>
              </a:rPr>
              <a:t>Next </a:t>
            </a:r>
            <a:r>
              <a:rPr lang="es-AR" sz="1000" dirty="0" err="1">
                <a:solidFill>
                  <a:srgbClr val="3F3F3F"/>
                </a:solidFill>
              </a:rPr>
              <a:t>Generation</a:t>
            </a:r>
            <a:r>
              <a:rPr lang="es-AR" sz="1000" dirty="0">
                <a:solidFill>
                  <a:srgbClr val="3F3F3F"/>
                </a:solidFill>
              </a:rPr>
              <a:t> </a:t>
            </a:r>
            <a:r>
              <a:rPr lang="es-AR" sz="1000" dirty="0" err="1">
                <a:solidFill>
                  <a:srgbClr val="3F3F3F"/>
                </a:solidFill>
              </a:rPr>
              <a:t>Loss</a:t>
            </a:r>
            <a:r>
              <a:rPr lang="es-AR" sz="1000" dirty="0">
                <a:solidFill>
                  <a:srgbClr val="3F3F3F"/>
                </a:solidFill>
              </a:rPr>
              <a:t> </a:t>
            </a:r>
            <a:r>
              <a:rPr lang="es-AR" sz="1000" dirty="0" err="1">
                <a:solidFill>
                  <a:srgbClr val="3F3F3F"/>
                </a:solidFill>
              </a:rPr>
              <a:t>Function</a:t>
            </a:r>
            <a:r>
              <a:rPr lang="es-AR" sz="1000" dirty="0">
                <a:solidFill>
                  <a:srgbClr val="3F3F3F"/>
                </a:solidFill>
              </a:rPr>
              <a:t> </a:t>
            </a:r>
            <a:r>
              <a:rPr lang="es-AR" sz="1000" dirty="0" err="1">
                <a:solidFill>
                  <a:srgbClr val="3F3F3F"/>
                </a:solidFill>
              </a:rPr>
              <a:t>for</a:t>
            </a:r>
            <a:r>
              <a:rPr lang="es-AR" sz="1000" dirty="0">
                <a:solidFill>
                  <a:srgbClr val="3F3F3F"/>
                </a:solidFill>
              </a:rPr>
              <a:t> </a:t>
            </a:r>
            <a:r>
              <a:rPr lang="es-AR" sz="1000" dirty="0" err="1">
                <a:solidFill>
                  <a:srgbClr val="3F3F3F"/>
                </a:solidFill>
              </a:rPr>
              <a:t>Image</a:t>
            </a:r>
            <a:r>
              <a:rPr lang="es-AR" sz="1000" dirty="0">
                <a:solidFill>
                  <a:srgbClr val="3F3F3F"/>
                </a:solidFill>
              </a:rPr>
              <a:t> </a:t>
            </a:r>
            <a:r>
              <a:rPr lang="es-AR" sz="1000" dirty="0" err="1">
                <a:solidFill>
                  <a:srgbClr val="3F3F3F"/>
                </a:solidFill>
              </a:rPr>
              <a:t>Classification</a:t>
            </a:r>
            <a:r>
              <a:rPr lang="es-AR" sz="1000" dirty="0">
                <a:solidFill>
                  <a:srgbClr val="3F3F3F"/>
                </a:solidFill>
              </a:rPr>
              <a:t> (2024)</a:t>
            </a:r>
            <a:endParaRPr lang="es-AR" sz="1000" b="1">
              <a:solidFill>
                <a:srgbClr val="3F3F3F"/>
              </a:solidFill>
              <a:latin typeface="Quattrocento Sans"/>
            </a:endParaRPr>
          </a:p>
          <a:p>
            <a:endParaRPr lang="es-AR" sz="1000" b="1" dirty="0">
              <a:solidFill>
                <a:srgbClr val="3F3F3F"/>
              </a:solidFill>
              <a:latin typeface="Quattrocento Sans"/>
            </a:endParaRPr>
          </a:p>
        </p:txBody>
      </p:sp>
      <p:pic>
        <p:nvPicPr>
          <p:cNvPr id="10" name="Picture 9" descr="A math equation with black text&#10;&#10;Description automatically generated">
            <a:extLst>
              <a:ext uri="{FF2B5EF4-FFF2-40B4-BE49-F238E27FC236}">
                <a16:creationId xmlns:a16="http://schemas.microsoft.com/office/drawing/2014/main" id="{8590A579-95A8-06A6-AD6C-72361F4DA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42" y="1688954"/>
            <a:ext cx="3596120" cy="5290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5DEB2E-5E33-A772-46B1-73EE19EC2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9932" y="1994621"/>
            <a:ext cx="3135457" cy="2816803"/>
          </a:xfrm>
          <a:prstGeom prst="rect">
            <a:avLst/>
          </a:prstGeom>
        </p:spPr>
      </p:pic>
      <p:pic>
        <p:nvPicPr>
          <p:cNvPr id="12" name="Picture 11" descr="A graph of loss by epoch&#10;&#10;Description automatically generated">
            <a:extLst>
              <a:ext uri="{FF2B5EF4-FFF2-40B4-BE49-F238E27FC236}">
                <a16:creationId xmlns:a16="http://schemas.microsoft.com/office/drawing/2014/main" id="{150B2CDA-F514-444D-93E2-1D98E21589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421" y="2690812"/>
            <a:ext cx="2770043" cy="2120611"/>
          </a:xfrm>
          <a:prstGeom prst="rect">
            <a:avLst/>
          </a:prstGeom>
        </p:spPr>
      </p:pic>
      <p:pic>
        <p:nvPicPr>
          <p:cNvPr id="13" name="Picture 12" descr="A graph of a graph&#10;&#10;Description automatically generated">
            <a:extLst>
              <a:ext uri="{FF2B5EF4-FFF2-40B4-BE49-F238E27FC236}">
                <a16:creationId xmlns:a16="http://schemas.microsoft.com/office/drawing/2014/main" id="{EEFBFF46-2969-2F8F-41E0-1FA167DCA6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0626" y="2690811"/>
            <a:ext cx="2701637" cy="212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412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442">
          <a:extLst>
            <a:ext uri="{FF2B5EF4-FFF2-40B4-BE49-F238E27FC236}">
              <a16:creationId xmlns:a16="http://schemas.microsoft.com/office/drawing/2014/main" id="{3B19FDA2-5D65-BE18-03C7-807C40B6E2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9">
            <a:extLst>
              <a:ext uri="{FF2B5EF4-FFF2-40B4-BE49-F238E27FC236}">
                <a16:creationId xmlns:a16="http://schemas.microsoft.com/office/drawing/2014/main" id="{1FB27AC9-D65A-DA4B-6DE0-19681C111BFD}"/>
              </a:ext>
            </a:extLst>
          </p:cNvPr>
          <p:cNvSpPr/>
          <p:nvPr/>
        </p:nvSpPr>
        <p:spPr>
          <a:xfrm>
            <a:off x="182703" y="121719"/>
            <a:ext cx="8698800" cy="263400"/>
          </a:xfrm>
          <a:prstGeom prst="roundRect">
            <a:avLst>
              <a:gd name="adj" fmla="val 1910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44" name="Google Shape;444;p39">
            <a:extLst>
              <a:ext uri="{FF2B5EF4-FFF2-40B4-BE49-F238E27FC236}">
                <a16:creationId xmlns:a16="http://schemas.microsoft.com/office/drawing/2014/main" id="{E45FC6A5-8E61-471C-0A3B-63BD14C15CF3}"/>
              </a:ext>
            </a:extLst>
          </p:cNvPr>
          <p:cNvSpPr txBox="1"/>
          <p:nvPr/>
        </p:nvSpPr>
        <p:spPr>
          <a:xfrm>
            <a:off x="329244" y="155839"/>
            <a:ext cx="4919400" cy="1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b="1" dirty="0" err="1">
                <a:solidFill>
                  <a:schemeClr val="lt1"/>
                </a:solidFill>
                <a:latin typeface="Quattrocento Sans"/>
              </a:rPr>
              <a:t>DenseNet</a:t>
            </a:r>
            <a:endParaRPr sz="1050" dirty="0"/>
          </a:p>
        </p:txBody>
      </p:sp>
      <p:sp>
        <p:nvSpPr>
          <p:cNvPr id="445" name="Google Shape;445;p39">
            <a:extLst>
              <a:ext uri="{FF2B5EF4-FFF2-40B4-BE49-F238E27FC236}">
                <a16:creationId xmlns:a16="http://schemas.microsoft.com/office/drawing/2014/main" id="{A9D42512-28EE-CDA1-ECB6-6AB6207B87D4}"/>
              </a:ext>
            </a:extLst>
          </p:cNvPr>
          <p:cNvSpPr/>
          <p:nvPr/>
        </p:nvSpPr>
        <p:spPr>
          <a:xfrm>
            <a:off x="182703" y="458780"/>
            <a:ext cx="8698800" cy="215309"/>
          </a:xfrm>
          <a:prstGeom prst="roundRect">
            <a:avLst>
              <a:gd name="adj" fmla="val 19102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46" name="Google Shape;446;p39">
            <a:extLst>
              <a:ext uri="{FF2B5EF4-FFF2-40B4-BE49-F238E27FC236}">
                <a16:creationId xmlns:a16="http://schemas.microsoft.com/office/drawing/2014/main" id="{2EEA6911-1BF2-FD0C-781F-5469256385D3}"/>
              </a:ext>
            </a:extLst>
          </p:cNvPr>
          <p:cNvSpPr txBox="1"/>
          <p:nvPr/>
        </p:nvSpPr>
        <p:spPr>
          <a:xfrm>
            <a:off x="329244" y="478779"/>
            <a:ext cx="5661000" cy="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 sz="1200" b="1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</a:defRPr>
            </a:lvl1pPr>
          </a:lstStyle>
          <a:p>
            <a:r>
              <a:rPr lang="es" sz="1100" dirty="0">
                <a:sym typeface="Quattrocento Sans"/>
              </a:rPr>
              <a:t>Configuración N°1 – </a:t>
            </a:r>
            <a:r>
              <a:rPr lang="es-AR" sz="1100" dirty="0" err="1"/>
              <a:t>DenseNet</a:t>
            </a:r>
            <a:r>
              <a:rPr lang="es" sz="1100" dirty="0">
                <a:sym typeface="Quattrocento Sans"/>
              </a:rPr>
              <a:t>-121</a:t>
            </a:r>
            <a:endParaRPr sz="1100" dirty="0"/>
          </a:p>
        </p:txBody>
      </p:sp>
      <p:sp>
        <p:nvSpPr>
          <p:cNvPr id="447" name="Google Shape;447;p39">
            <a:extLst>
              <a:ext uri="{FF2B5EF4-FFF2-40B4-BE49-F238E27FC236}">
                <a16:creationId xmlns:a16="http://schemas.microsoft.com/office/drawing/2014/main" id="{14CBACDF-1D2E-5E55-ACE4-FBB1E2E40107}"/>
              </a:ext>
            </a:extLst>
          </p:cNvPr>
          <p:cNvSpPr txBox="1"/>
          <p:nvPr/>
        </p:nvSpPr>
        <p:spPr>
          <a:xfrm>
            <a:off x="274737" y="766307"/>
            <a:ext cx="8598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 dirty="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Learning rate</a:t>
            </a:r>
            <a:endParaRPr sz="1100" dirty="0"/>
          </a:p>
        </p:txBody>
      </p:sp>
      <p:sp>
        <p:nvSpPr>
          <p:cNvPr id="448" name="Google Shape;448;p39">
            <a:extLst>
              <a:ext uri="{FF2B5EF4-FFF2-40B4-BE49-F238E27FC236}">
                <a16:creationId xmlns:a16="http://schemas.microsoft.com/office/drawing/2014/main" id="{B339F6DF-18FB-5305-6005-4014CB3C2FE6}"/>
              </a:ext>
            </a:extLst>
          </p:cNvPr>
          <p:cNvSpPr txBox="1"/>
          <p:nvPr/>
        </p:nvSpPr>
        <p:spPr>
          <a:xfrm>
            <a:off x="1137824" y="753329"/>
            <a:ext cx="626506" cy="231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dirty="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lr=0.001</a:t>
            </a:r>
            <a:endParaRPr sz="1100" dirty="0">
              <a:solidFill>
                <a:srgbClr val="26262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51" name="Google Shape;451;p39">
            <a:extLst>
              <a:ext uri="{FF2B5EF4-FFF2-40B4-BE49-F238E27FC236}">
                <a16:creationId xmlns:a16="http://schemas.microsoft.com/office/drawing/2014/main" id="{A8D48E77-CB62-9F6D-9AE7-96E2D8442D9E}"/>
              </a:ext>
            </a:extLst>
          </p:cNvPr>
          <p:cNvSpPr txBox="1"/>
          <p:nvPr/>
        </p:nvSpPr>
        <p:spPr>
          <a:xfrm>
            <a:off x="5990244" y="760739"/>
            <a:ext cx="14178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 dirty="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Función de pérdida</a:t>
            </a:r>
            <a:endParaRPr sz="1100" dirty="0"/>
          </a:p>
        </p:txBody>
      </p:sp>
      <p:sp>
        <p:nvSpPr>
          <p:cNvPr id="452" name="Google Shape;452;p39">
            <a:extLst>
              <a:ext uri="{FF2B5EF4-FFF2-40B4-BE49-F238E27FC236}">
                <a16:creationId xmlns:a16="http://schemas.microsoft.com/office/drawing/2014/main" id="{555B148A-A32A-1C9D-4265-F4000936C520}"/>
              </a:ext>
            </a:extLst>
          </p:cNvPr>
          <p:cNvSpPr txBox="1"/>
          <p:nvPr/>
        </p:nvSpPr>
        <p:spPr>
          <a:xfrm>
            <a:off x="7177126" y="756001"/>
            <a:ext cx="1658100" cy="231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dirty="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CrossEntropyLoss</a:t>
            </a:r>
            <a:endParaRPr sz="1100" dirty="0">
              <a:solidFill>
                <a:srgbClr val="26262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53" name="Google Shape;453;p39">
            <a:extLst>
              <a:ext uri="{FF2B5EF4-FFF2-40B4-BE49-F238E27FC236}">
                <a16:creationId xmlns:a16="http://schemas.microsoft.com/office/drawing/2014/main" id="{E83C37A2-E14A-1FE9-1F55-95F31F6970F8}"/>
              </a:ext>
            </a:extLst>
          </p:cNvPr>
          <p:cNvSpPr/>
          <p:nvPr/>
        </p:nvSpPr>
        <p:spPr>
          <a:xfrm>
            <a:off x="182703" y="1007710"/>
            <a:ext cx="8628000" cy="231558"/>
          </a:xfrm>
          <a:prstGeom prst="roundRect">
            <a:avLst>
              <a:gd name="adj" fmla="val 19102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Quattrocento Sans"/>
              <a:sym typeface="Quattrocento Sans"/>
            </a:endParaRPr>
          </a:p>
        </p:txBody>
      </p:sp>
      <p:sp>
        <p:nvSpPr>
          <p:cNvPr id="454" name="Google Shape;454;p39">
            <a:extLst>
              <a:ext uri="{FF2B5EF4-FFF2-40B4-BE49-F238E27FC236}">
                <a16:creationId xmlns:a16="http://schemas.microsoft.com/office/drawing/2014/main" id="{85070089-E3BF-7357-E5A5-B398C6720E4D}"/>
              </a:ext>
            </a:extLst>
          </p:cNvPr>
          <p:cNvSpPr txBox="1"/>
          <p:nvPr/>
        </p:nvSpPr>
        <p:spPr>
          <a:xfrm>
            <a:off x="329244" y="1028689"/>
            <a:ext cx="1542000" cy="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 dirty="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Resultados</a:t>
            </a:r>
            <a:endParaRPr sz="1050" dirty="0"/>
          </a:p>
        </p:txBody>
      </p:sp>
      <p:sp>
        <p:nvSpPr>
          <p:cNvPr id="8" name="Google Shape;449;p39">
            <a:extLst>
              <a:ext uri="{FF2B5EF4-FFF2-40B4-BE49-F238E27FC236}">
                <a16:creationId xmlns:a16="http://schemas.microsoft.com/office/drawing/2014/main" id="{B5036828-0DBB-C4C3-BAFD-107B77D27B56}"/>
              </a:ext>
            </a:extLst>
          </p:cNvPr>
          <p:cNvSpPr txBox="1"/>
          <p:nvPr/>
        </p:nvSpPr>
        <p:spPr>
          <a:xfrm>
            <a:off x="2029274" y="760739"/>
            <a:ext cx="1014327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 err="1">
                <a:solidFill>
                  <a:srgbClr val="262626"/>
                </a:solidFill>
                <a:latin typeface="Quattrocento Sans"/>
              </a:rPr>
              <a:t>early_stopping</a:t>
            </a:r>
            <a:endParaRPr sz="1100" dirty="0"/>
          </a:p>
        </p:txBody>
      </p:sp>
      <p:sp>
        <p:nvSpPr>
          <p:cNvPr id="9" name="Google Shape;450;p39">
            <a:extLst>
              <a:ext uri="{FF2B5EF4-FFF2-40B4-BE49-F238E27FC236}">
                <a16:creationId xmlns:a16="http://schemas.microsoft.com/office/drawing/2014/main" id="{651BD64B-5DE4-5A12-679D-1CAD683553DC}"/>
              </a:ext>
            </a:extLst>
          </p:cNvPr>
          <p:cNvSpPr txBox="1"/>
          <p:nvPr/>
        </p:nvSpPr>
        <p:spPr>
          <a:xfrm>
            <a:off x="3039912" y="753329"/>
            <a:ext cx="3052691" cy="204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0000"/>
              </a:lnSpc>
            </a:pPr>
            <a:r>
              <a:rPr lang="en-US" sz="1100" dirty="0" err="1">
                <a:solidFill>
                  <a:srgbClr val="262626"/>
                </a:solidFill>
                <a:latin typeface="Quattrocento Sans"/>
              </a:rPr>
              <a:t>EarlyStopping</a:t>
            </a:r>
            <a:r>
              <a:rPr lang="en-US" sz="1100" dirty="0">
                <a:solidFill>
                  <a:srgbClr val="262626"/>
                </a:solidFill>
                <a:latin typeface="Quattrocento Sans"/>
              </a:rPr>
              <a:t>(tolerance=10, </a:t>
            </a:r>
            <a:r>
              <a:rPr lang="en-US" sz="1100" dirty="0" err="1">
                <a:solidFill>
                  <a:srgbClr val="262626"/>
                </a:solidFill>
                <a:latin typeface="Quattrocento Sans"/>
              </a:rPr>
              <a:t>min_delta</a:t>
            </a:r>
            <a:r>
              <a:rPr lang="en-US" sz="1100" dirty="0">
                <a:solidFill>
                  <a:srgbClr val="262626"/>
                </a:solidFill>
                <a:latin typeface="Quattrocento Sans"/>
              </a:rPr>
              <a:t>=0.01)</a:t>
            </a: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26262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69FCD8F-959B-2F85-F17F-DCC88C29B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669" y="1516639"/>
            <a:ext cx="3322494" cy="2983057"/>
          </a:xfrm>
          <a:prstGeom prst="rect">
            <a:avLst/>
          </a:prstGeom>
        </p:spPr>
      </p:pic>
      <p:pic>
        <p:nvPicPr>
          <p:cNvPr id="13" name="Picture 12" descr="A graph of loss of a train loss&#10;&#10;Description automatically generated">
            <a:extLst>
              <a:ext uri="{FF2B5EF4-FFF2-40B4-BE49-F238E27FC236}">
                <a16:creationId xmlns:a16="http://schemas.microsoft.com/office/drawing/2014/main" id="{44242C9D-DE01-FC4F-1588-241E556F3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110" y="1921885"/>
            <a:ext cx="2767445" cy="2162175"/>
          </a:xfrm>
          <a:prstGeom prst="rect">
            <a:avLst/>
          </a:prstGeom>
        </p:spPr>
      </p:pic>
      <p:pic>
        <p:nvPicPr>
          <p:cNvPr id="14" name="Picture 13" descr="A graph of a graph&#10;&#10;Description automatically generated">
            <a:extLst>
              <a:ext uri="{FF2B5EF4-FFF2-40B4-BE49-F238E27FC236}">
                <a16:creationId xmlns:a16="http://schemas.microsoft.com/office/drawing/2014/main" id="{46C0B81E-FEDE-EF34-0E0A-ECD5856630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1018" y="1921885"/>
            <a:ext cx="2774374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39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"/>
          <p:cNvSpPr/>
          <p:nvPr/>
        </p:nvSpPr>
        <p:spPr>
          <a:xfrm>
            <a:off x="1892500" y="1534570"/>
            <a:ext cx="6654600" cy="279600"/>
          </a:xfrm>
          <a:prstGeom prst="roundRect">
            <a:avLst>
              <a:gd name="adj" fmla="val 1357"/>
            </a:avLst>
          </a:prstGeom>
          <a:solidFill>
            <a:srgbClr val="FFFFFF"/>
          </a:solidFill>
          <a:ln>
            <a:noFill/>
          </a:ln>
          <a:effectLst>
            <a:outerShdw blurRad="25400" dist="12700" dir="5400000" algn="ctr" rotWithShape="0">
              <a:srgbClr val="000000">
                <a:alpha val="227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s" sz="122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Galaxias perturbadas</a:t>
            </a: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32"/>
          <p:cNvSpPr txBox="1">
            <a:spLocks noGrp="1"/>
          </p:cNvSpPr>
          <p:nvPr>
            <p:ph type="title"/>
          </p:nvPr>
        </p:nvSpPr>
        <p:spPr>
          <a:xfrm>
            <a:off x="65550" y="215125"/>
            <a:ext cx="2823000" cy="8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0">
                <a:solidFill>
                  <a:schemeClr val="dk1"/>
                </a:solidFill>
              </a:rPr>
              <a:t>Introducción</a:t>
            </a:r>
            <a:endParaRPr sz="4000" b="0">
              <a:solidFill>
                <a:schemeClr val="dk1"/>
              </a:solidFill>
            </a:endParaRPr>
          </a:p>
        </p:txBody>
      </p:sp>
      <p:sp>
        <p:nvSpPr>
          <p:cNvPr id="239" name="Google Shape;239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3</a:t>
            </a:fld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40" name="Google Shape;240;p32"/>
          <p:cNvSpPr/>
          <p:nvPr/>
        </p:nvSpPr>
        <p:spPr>
          <a:xfrm>
            <a:off x="438125" y="1550175"/>
            <a:ext cx="1601400" cy="279600"/>
          </a:xfrm>
          <a:prstGeom prst="roundRect">
            <a:avLst>
              <a:gd name="adj" fmla="val 25863"/>
            </a:avLst>
          </a:prstGeom>
          <a:solidFill>
            <a:srgbClr val="47B5EF"/>
          </a:solidFill>
          <a:ln>
            <a:noFill/>
          </a:ln>
          <a:effectLst>
            <a:outerShdw blurRad="215900" dist="50800" dir="5400000" algn="ctr" rotWithShape="0">
              <a:srgbClr val="1758E8">
                <a:alpha val="3686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32"/>
          <p:cNvSpPr txBox="1"/>
          <p:nvPr/>
        </p:nvSpPr>
        <p:spPr>
          <a:xfrm>
            <a:off x="557550" y="1587900"/>
            <a:ext cx="14055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s" sz="1200" b="1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Clase 0</a:t>
            </a:r>
            <a:endParaRPr/>
          </a:p>
        </p:txBody>
      </p:sp>
      <p:sp>
        <p:nvSpPr>
          <p:cNvPr id="242" name="Google Shape;242;p32"/>
          <p:cNvSpPr/>
          <p:nvPr/>
        </p:nvSpPr>
        <p:spPr>
          <a:xfrm>
            <a:off x="1892500" y="1868454"/>
            <a:ext cx="6654600" cy="279600"/>
          </a:xfrm>
          <a:prstGeom prst="roundRect">
            <a:avLst>
              <a:gd name="adj" fmla="val 1357"/>
            </a:avLst>
          </a:prstGeom>
          <a:solidFill>
            <a:srgbClr val="FFFFFF"/>
          </a:solidFill>
          <a:ln>
            <a:noFill/>
          </a:ln>
          <a:effectLst>
            <a:outerShdw blurRad="25400" dist="12700" dir="5400000" algn="ctr" rotWithShape="0">
              <a:srgbClr val="000000">
                <a:alpha val="227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s" sz="122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Galaxias en fusión	</a:t>
            </a: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2"/>
          <p:cNvSpPr/>
          <p:nvPr/>
        </p:nvSpPr>
        <p:spPr>
          <a:xfrm>
            <a:off x="438125" y="1884059"/>
            <a:ext cx="1601400" cy="279600"/>
          </a:xfrm>
          <a:prstGeom prst="roundRect">
            <a:avLst>
              <a:gd name="adj" fmla="val 25863"/>
            </a:avLst>
          </a:prstGeom>
          <a:solidFill>
            <a:srgbClr val="47B5EF"/>
          </a:solidFill>
          <a:ln>
            <a:noFill/>
          </a:ln>
          <a:effectLst>
            <a:outerShdw blurRad="215900" dist="50800" dir="5400000" algn="ctr" rotWithShape="0">
              <a:srgbClr val="1758E8">
                <a:alpha val="3686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32"/>
          <p:cNvSpPr txBox="1"/>
          <p:nvPr/>
        </p:nvSpPr>
        <p:spPr>
          <a:xfrm>
            <a:off x="557550" y="1921784"/>
            <a:ext cx="14055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" sz="12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Clase 1</a:t>
            </a:r>
            <a:endParaRPr/>
          </a:p>
        </p:txBody>
      </p:sp>
      <p:sp>
        <p:nvSpPr>
          <p:cNvPr id="245" name="Google Shape;245;p32"/>
          <p:cNvSpPr/>
          <p:nvPr/>
        </p:nvSpPr>
        <p:spPr>
          <a:xfrm>
            <a:off x="1892500" y="2220370"/>
            <a:ext cx="6654600" cy="279600"/>
          </a:xfrm>
          <a:prstGeom prst="roundRect">
            <a:avLst>
              <a:gd name="adj" fmla="val 1357"/>
            </a:avLst>
          </a:prstGeom>
          <a:solidFill>
            <a:srgbClr val="FFFFFF"/>
          </a:solidFill>
          <a:ln>
            <a:noFill/>
          </a:ln>
          <a:effectLst>
            <a:outerShdw blurRad="25400" dist="12700" dir="5400000" algn="ctr" rotWithShape="0">
              <a:srgbClr val="000000">
                <a:alpha val="227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s" sz="122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Galaxias redondas y suaves</a:t>
            </a: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32"/>
          <p:cNvSpPr/>
          <p:nvPr/>
        </p:nvSpPr>
        <p:spPr>
          <a:xfrm>
            <a:off x="438125" y="2235975"/>
            <a:ext cx="1601400" cy="279600"/>
          </a:xfrm>
          <a:prstGeom prst="roundRect">
            <a:avLst>
              <a:gd name="adj" fmla="val 25863"/>
            </a:avLst>
          </a:prstGeom>
          <a:solidFill>
            <a:srgbClr val="47B5EF"/>
          </a:solidFill>
          <a:ln>
            <a:noFill/>
          </a:ln>
          <a:effectLst>
            <a:outerShdw blurRad="215900" dist="50800" dir="5400000" algn="ctr" rotWithShape="0">
              <a:srgbClr val="1758E8">
                <a:alpha val="3686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32"/>
          <p:cNvSpPr txBox="1"/>
          <p:nvPr/>
        </p:nvSpPr>
        <p:spPr>
          <a:xfrm>
            <a:off x="557550" y="2273700"/>
            <a:ext cx="14055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" sz="12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Clase 2</a:t>
            </a:r>
            <a:endParaRPr/>
          </a:p>
        </p:txBody>
      </p:sp>
      <p:sp>
        <p:nvSpPr>
          <p:cNvPr id="248" name="Google Shape;248;p32"/>
          <p:cNvSpPr/>
          <p:nvPr/>
        </p:nvSpPr>
        <p:spPr>
          <a:xfrm>
            <a:off x="1892500" y="2554254"/>
            <a:ext cx="6654600" cy="279600"/>
          </a:xfrm>
          <a:prstGeom prst="roundRect">
            <a:avLst>
              <a:gd name="adj" fmla="val 1357"/>
            </a:avLst>
          </a:prstGeom>
          <a:solidFill>
            <a:srgbClr val="FFFFFF"/>
          </a:solidFill>
          <a:ln>
            <a:noFill/>
          </a:ln>
          <a:effectLst>
            <a:outerShdw blurRad="25400" dist="12700" dir="5400000" algn="ctr" rotWithShape="0">
              <a:srgbClr val="000000">
                <a:alpha val="227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s" sz="122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Galaxias intermedias entre redondas y suaves</a:t>
            </a: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32"/>
          <p:cNvSpPr/>
          <p:nvPr/>
        </p:nvSpPr>
        <p:spPr>
          <a:xfrm>
            <a:off x="438125" y="2569859"/>
            <a:ext cx="1601400" cy="279600"/>
          </a:xfrm>
          <a:prstGeom prst="roundRect">
            <a:avLst>
              <a:gd name="adj" fmla="val 25863"/>
            </a:avLst>
          </a:prstGeom>
          <a:solidFill>
            <a:srgbClr val="47B5EF"/>
          </a:solidFill>
          <a:ln>
            <a:noFill/>
          </a:ln>
          <a:effectLst>
            <a:outerShdw blurRad="215900" dist="50800" dir="5400000" algn="ctr" rotWithShape="0">
              <a:srgbClr val="1758E8">
                <a:alpha val="3686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32"/>
          <p:cNvSpPr txBox="1"/>
          <p:nvPr/>
        </p:nvSpPr>
        <p:spPr>
          <a:xfrm>
            <a:off x="557550" y="2607584"/>
            <a:ext cx="14055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" sz="12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Clase 3</a:t>
            </a:r>
            <a:endParaRPr/>
          </a:p>
        </p:txBody>
      </p:sp>
      <p:sp>
        <p:nvSpPr>
          <p:cNvPr id="251" name="Google Shape;251;p32"/>
          <p:cNvSpPr/>
          <p:nvPr/>
        </p:nvSpPr>
        <p:spPr>
          <a:xfrm>
            <a:off x="1892500" y="2906170"/>
            <a:ext cx="6654600" cy="279600"/>
          </a:xfrm>
          <a:prstGeom prst="roundRect">
            <a:avLst>
              <a:gd name="adj" fmla="val 1357"/>
            </a:avLst>
          </a:prstGeom>
          <a:solidFill>
            <a:srgbClr val="FFFFFF"/>
          </a:solidFill>
          <a:ln>
            <a:noFill/>
          </a:ln>
          <a:effectLst>
            <a:outerShdw blurRad="25400" dist="12700" dir="5400000" algn="ctr" rotWithShape="0">
              <a:srgbClr val="000000">
                <a:alpha val="227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s" sz="122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Galaxias en forma de cigarro y suaves</a:t>
            </a: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32"/>
          <p:cNvSpPr/>
          <p:nvPr/>
        </p:nvSpPr>
        <p:spPr>
          <a:xfrm>
            <a:off x="438125" y="2921775"/>
            <a:ext cx="1601400" cy="279600"/>
          </a:xfrm>
          <a:prstGeom prst="roundRect">
            <a:avLst>
              <a:gd name="adj" fmla="val 25863"/>
            </a:avLst>
          </a:prstGeom>
          <a:solidFill>
            <a:srgbClr val="47B5EF"/>
          </a:solidFill>
          <a:ln>
            <a:noFill/>
          </a:ln>
          <a:effectLst>
            <a:outerShdw blurRad="215900" dist="50800" dir="5400000" algn="ctr" rotWithShape="0">
              <a:srgbClr val="1758E8">
                <a:alpha val="3686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32"/>
          <p:cNvSpPr txBox="1"/>
          <p:nvPr/>
        </p:nvSpPr>
        <p:spPr>
          <a:xfrm>
            <a:off x="557550" y="2959500"/>
            <a:ext cx="14055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" sz="12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Clase 4</a:t>
            </a:r>
            <a:endParaRPr/>
          </a:p>
        </p:txBody>
      </p:sp>
      <p:sp>
        <p:nvSpPr>
          <p:cNvPr id="254" name="Google Shape;254;p32"/>
          <p:cNvSpPr/>
          <p:nvPr/>
        </p:nvSpPr>
        <p:spPr>
          <a:xfrm>
            <a:off x="1892500" y="3240054"/>
            <a:ext cx="6654600" cy="279600"/>
          </a:xfrm>
          <a:prstGeom prst="roundRect">
            <a:avLst>
              <a:gd name="adj" fmla="val 1357"/>
            </a:avLst>
          </a:prstGeom>
          <a:solidFill>
            <a:srgbClr val="FFFFFF"/>
          </a:solidFill>
          <a:ln>
            <a:noFill/>
          </a:ln>
          <a:effectLst>
            <a:outerShdw blurRad="25400" dist="12700" dir="5400000" algn="ctr" rotWithShape="0">
              <a:srgbClr val="000000">
                <a:alpha val="227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s" sz="122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Galaxias espirales barradas</a:t>
            </a: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32"/>
          <p:cNvSpPr/>
          <p:nvPr/>
        </p:nvSpPr>
        <p:spPr>
          <a:xfrm>
            <a:off x="438125" y="3255659"/>
            <a:ext cx="1601400" cy="279600"/>
          </a:xfrm>
          <a:prstGeom prst="roundRect">
            <a:avLst>
              <a:gd name="adj" fmla="val 25863"/>
            </a:avLst>
          </a:prstGeom>
          <a:solidFill>
            <a:srgbClr val="47B5EF"/>
          </a:solidFill>
          <a:ln>
            <a:noFill/>
          </a:ln>
          <a:effectLst>
            <a:outerShdw blurRad="215900" dist="50800" dir="5400000" algn="ctr" rotWithShape="0">
              <a:srgbClr val="1758E8">
                <a:alpha val="3686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32"/>
          <p:cNvSpPr txBox="1"/>
          <p:nvPr/>
        </p:nvSpPr>
        <p:spPr>
          <a:xfrm>
            <a:off x="557550" y="3293384"/>
            <a:ext cx="14055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" sz="12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Clase 5</a:t>
            </a:r>
            <a:endParaRPr/>
          </a:p>
        </p:txBody>
      </p:sp>
      <p:sp>
        <p:nvSpPr>
          <p:cNvPr id="257" name="Google Shape;257;p32"/>
          <p:cNvSpPr/>
          <p:nvPr/>
        </p:nvSpPr>
        <p:spPr>
          <a:xfrm>
            <a:off x="1892500" y="3591970"/>
            <a:ext cx="6654600" cy="279600"/>
          </a:xfrm>
          <a:prstGeom prst="roundRect">
            <a:avLst>
              <a:gd name="adj" fmla="val 1357"/>
            </a:avLst>
          </a:prstGeom>
          <a:solidFill>
            <a:srgbClr val="FFFFFF"/>
          </a:solidFill>
          <a:ln>
            <a:noFill/>
          </a:ln>
          <a:effectLst>
            <a:outerShdw blurRad="25400" dist="12700" dir="5400000" algn="ctr" rotWithShape="0">
              <a:srgbClr val="000000">
                <a:alpha val="227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s" sz="122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Galaxias espirales apretadas sin barra</a:t>
            </a: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32"/>
          <p:cNvSpPr/>
          <p:nvPr/>
        </p:nvSpPr>
        <p:spPr>
          <a:xfrm>
            <a:off x="438125" y="3607575"/>
            <a:ext cx="1601400" cy="279600"/>
          </a:xfrm>
          <a:prstGeom prst="roundRect">
            <a:avLst>
              <a:gd name="adj" fmla="val 25863"/>
            </a:avLst>
          </a:prstGeom>
          <a:solidFill>
            <a:srgbClr val="47B5EF"/>
          </a:solidFill>
          <a:ln>
            <a:noFill/>
          </a:ln>
          <a:effectLst>
            <a:outerShdw blurRad="215900" dist="50800" dir="5400000" algn="ctr" rotWithShape="0">
              <a:srgbClr val="1758E8">
                <a:alpha val="3686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32"/>
          <p:cNvSpPr txBox="1"/>
          <p:nvPr/>
        </p:nvSpPr>
        <p:spPr>
          <a:xfrm>
            <a:off x="557550" y="3645300"/>
            <a:ext cx="14055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" sz="12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Clase 6</a:t>
            </a:r>
            <a:endParaRPr/>
          </a:p>
        </p:txBody>
      </p:sp>
      <p:sp>
        <p:nvSpPr>
          <p:cNvPr id="260" name="Google Shape;260;p32"/>
          <p:cNvSpPr/>
          <p:nvPr/>
        </p:nvSpPr>
        <p:spPr>
          <a:xfrm>
            <a:off x="1892500" y="3925854"/>
            <a:ext cx="6654600" cy="279600"/>
          </a:xfrm>
          <a:prstGeom prst="roundRect">
            <a:avLst>
              <a:gd name="adj" fmla="val 1357"/>
            </a:avLst>
          </a:prstGeom>
          <a:solidFill>
            <a:srgbClr val="FFFFFF"/>
          </a:solidFill>
          <a:ln>
            <a:noFill/>
          </a:ln>
          <a:effectLst>
            <a:outerShdw blurRad="25400" dist="12700" dir="5400000" algn="ctr" rotWithShape="0">
              <a:srgbClr val="000000">
                <a:alpha val="227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s" sz="122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Galaxias espirales sueltas sin barra</a:t>
            </a: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32"/>
          <p:cNvSpPr/>
          <p:nvPr/>
        </p:nvSpPr>
        <p:spPr>
          <a:xfrm>
            <a:off x="438125" y="3941459"/>
            <a:ext cx="1601400" cy="279600"/>
          </a:xfrm>
          <a:prstGeom prst="roundRect">
            <a:avLst>
              <a:gd name="adj" fmla="val 25863"/>
            </a:avLst>
          </a:prstGeom>
          <a:solidFill>
            <a:srgbClr val="47B5EF"/>
          </a:solidFill>
          <a:ln>
            <a:noFill/>
          </a:ln>
          <a:effectLst>
            <a:outerShdw blurRad="215900" dist="50800" dir="5400000" algn="ctr" rotWithShape="0">
              <a:srgbClr val="1758E8">
                <a:alpha val="3686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2"/>
          <p:cNvSpPr txBox="1"/>
          <p:nvPr/>
        </p:nvSpPr>
        <p:spPr>
          <a:xfrm>
            <a:off x="557550" y="3979184"/>
            <a:ext cx="14055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Clase 7</a:t>
            </a:r>
            <a:endParaRPr/>
          </a:p>
        </p:txBody>
      </p:sp>
      <p:sp>
        <p:nvSpPr>
          <p:cNvPr id="263" name="Google Shape;263;p32"/>
          <p:cNvSpPr/>
          <p:nvPr/>
        </p:nvSpPr>
        <p:spPr>
          <a:xfrm>
            <a:off x="1892500" y="4277770"/>
            <a:ext cx="6654600" cy="279600"/>
          </a:xfrm>
          <a:prstGeom prst="roundRect">
            <a:avLst>
              <a:gd name="adj" fmla="val 1357"/>
            </a:avLst>
          </a:prstGeom>
          <a:solidFill>
            <a:srgbClr val="FFFFFF"/>
          </a:solidFill>
          <a:ln>
            <a:noFill/>
          </a:ln>
          <a:effectLst>
            <a:outerShdw blurRad="25400" dist="12700" dir="5400000" algn="ctr" rotWithShape="0">
              <a:srgbClr val="000000">
                <a:alpha val="227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s" sz="122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Galaxias de canto sin bulbo</a:t>
            </a: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32"/>
          <p:cNvSpPr/>
          <p:nvPr/>
        </p:nvSpPr>
        <p:spPr>
          <a:xfrm>
            <a:off x="438125" y="4293375"/>
            <a:ext cx="1601400" cy="279600"/>
          </a:xfrm>
          <a:prstGeom prst="roundRect">
            <a:avLst>
              <a:gd name="adj" fmla="val 25863"/>
            </a:avLst>
          </a:prstGeom>
          <a:solidFill>
            <a:srgbClr val="47B5EF"/>
          </a:solidFill>
          <a:ln>
            <a:noFill/>
          </a:ln>
          <a:effectLst>
            <a:outerShdw blurRad="215900" dist="50800" dir="5400000" algn="ctr" rotWithShape="0">
              <a:srgbClr val="1758E8">
                <a:alpha val="3686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32"/>
          <p:cNvSpPr txBox="1"/>
          <p:nvPr/>
        </p:nvSpPr>
        <p:spPr>
          <a:xfrm>
            <a:off x="557550" y="4331100"/>
            <a:ext cx="14055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" sz="12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Clase 8</a:t>
            </a:r>
            <a:endParaRPr/>
          </a:p>
        </p:txBody>
      </p:sp>
      <p:sp>
        <p:nvSpPr>
          <p:cNvPr id="266" name="Google Shape;266;p32"/>
          <p:cNvSpPr/>
          <p:nvPr/>
        </p:nvSpPr>
        <p:spPr>
          <a:xfrm>
            <a:off x="1892500" y="4611654"/>
            <a:ext cx="6654600" cy="279600"/>
          </a:xfrm>
          <a:prstGeom prst="roundRect">
            <a:avLst>
              <a:gd name="adj" fmla="val 1357"/>
            </a:avLst>
          </a:prstGeom>
          <a:solidFill>
            <a:srgbClr val="FFFFFF"/>
          </a:solidFill>
          <a:ln>
            <a:noFill/>
          </a:ln>
          <a:effectLst>
            <a:outerShdw blurRad="25400" dist="12700" dir="5400000" algn="ctr" rotWithShape="0">
              <a:srgbClr val="000000">
                <a:alpha val="227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s" sz="122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Galaxias de canto con bulbo</a:t>
            </a: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32"/>
          <p:cNvSpPr/>
          <p:nvPr/>
        </p:nvSpPr>
        <p:spPr>
          <a:xfrm>
            <a:off x="438125" y="4627259"/>
            <a:ext cx="1601400" cy="279600"/>
          </a:xfrm>
          <a:prstGeom prst="roundRect">
            <a:avLst>
              <a:gd name="adj" fmla="val 25863"/>
            </a:avLst>
          </a:prstGeom>
          <a:solidFill>
            <a:srgbClr val="47B5EF"/>
          </a:solidFill>
          <a:ln>
            <a:noFill/>
          </a:ln>
          <a:effectLst>
            <a:outerShdw blurRad="215900" dist="50800" dir="5400000" algn="ctr" rotWithShape="0">
              <a:srgbClr val="1758E8">
                <a:alpha val="3686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32"/>
          <p:cNvSpPr txBox="1"/>
          <p:nvPr/>
        </p:nvSpPr>
        <p:spPr>
          <a:xfrm>
            <a:off x="557550" y="4664984"/>
            <a:ext cx="14055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Clase 9</a:t>
            </a:r>
            <a:endParaRPr/>
          </a:p>
        </p:txBody>
      </p:sp>
      <p:sp>
        <p:nvSpPr>
          <p:cNvPr id="269" name="Google Shape;269;p32"/>
          <p:cNvSpPr txBox="1"/>
          <p:nvPr/>
        </p:nvSpPr>
        <p:spPr>
          <a:xfrm>
            <a:off x="498997" y="1121121"/>
            <a:ext cx="82803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lang="es" sz="202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Las clases y la cantidad de imágenes por clase son las siguientes:</a:t>
            </a:r>
            <a:endParaRPr sz="2400" b="1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70" name="Google Shape;270;p32"/>
          <p:cNvSpPr/>
          <p:nvPr/>
        </p:nvSpPr>
        <p:spPr>
          <a:xfrm>
            <a:off x="7287272" y="1514875"/>
            <a:ext cx="1259700" cy="270600"/>
          </a:xfrm>
          <a:prstGeom prst="roundRect">
            <a:avLst>
              <a:gd name="adj" fmla="val 31861"/>
            </a:avLst>
          </a:prstGeom>
          <a:solidFill>
            <a:srgbClr val="61BCB3"/>
          </a:solidFill>
          <a:ln>
            <a:noFill/>
          </a:ln>
          <a:effectLst>
            <a:outerShdw blurRad="215900" dist="50800" dir="5400000" algn="ctr" rotWithShape="0">
              <a:srgbClr val="1758E8">
                <a:alpha val="3686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32"/>
          <p:cNvSpPr txBox="1"/>
          <p:nvPr/>
        </p:nvSpPr>
        <p:spPr>
          <a:xfrm>
            <a:off x="7405075" y="1569400"/>
            <a:ext cx="10182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s" sz="1050" b="1" dirty="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1081 imágenes</a:t>
            </a:r>
            <a:endParaRPr dirty="0"/>
          </a:p>
        </p:txBody>
      </p:sp>
      <p:sp>
        <p:nvSpPr>
          <p:cNvPr id="272" name="Google Shape;272;p32"/>
          <p:cNvSpPr/>
          <p:nvPr/>
        </p:nvSpPr>
        <p:spPr>
          <a:xfrm>
            <a:off x="7287272" y="1843233"/>
            <a:ext cx="1259700" cy="270600"/>
          </a:xfrm>
          <a:prstGeom prst="roundRect">
            <a:avLst>
              <a:gd name="adj" fmla="val 31861"/>
            </a:avLst>
          </a:prstGeom>
          <a:solidFill>
            <a:srgbClr val="61BCB3"/>
          </a:solidFill>
          <a:ln>
            <a:noFill/>
          </a:ln>
          <a:effectLst>
            <a:outerShdw blurRad="215900" dist="50800" dir="5400000" algn="ctr" rotWithShape="0">
              <a:srgbClr val="1758E8">
                <a:alpha val="3686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32"/>
          <p:cNvSpPr txBox="1"/>
          <p:nvPr/>
        </p:nvSpPr>
        <p:spPr>
          <a:xfrm>
            <a:off x="7405075" y="1897758"/>
            <a:ext cx="10182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b="1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1853 imágenes</a:t>
            </a:r>
            <a:endParaRPr/>
          </a:p>
        </p:txBody>
      </p:sp>
      <p:sp>
        <p:nvSpPr>
          <p:cNvPr id="274" name="Google Shape;274;p32"/>
          <p:cNvSpPr/>
          <p:nvPr/>
        </p:nvSpPr>
        <p:spPr>
          <a:xfrm>
            <a:off x="7287272" y="2200675"/>
            <a:ext cx="1259700" cy="270600"/>
          </a:xfrm>
          <a:prstGeom prst="roundRect">
            <a:avLst>
              <a:gd name="adj" fmla="val 31861"/>
            </a:avLst>
          </a:prstGeom>
          <a:solidFill>
            <a:srgbClr val="61BCB3"/>
          </a:solidFill>
          <a:ln>
            <a:noFill/>
          </a:ln>
          <a:effectLst>
            <a:outerShdw blurRad="215900" dist="50800" dir="5400000" algn="ctr" rotWithShape="0">
              <a:srgbClr val="1758E8">
                <a:alpha val="3686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32"/>
          <p:cNvSpPr txBox="1"/>
          <p:nvPr/>
        </p:nvSpPr>
        <p:spPr>
          <a:xfrm>
            <a:off x="7405075" y="2255200"/>
            <a:ext cx="10182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b="1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2645 imágenes</a:t>
            </a:r>
            <a:endParaRPr/>
          </a:p>
        </p:txBody>
      </p:sp>
      <p:sp>
        <p:nvSpPr>
          <p:cNvPr id="276" name="Google Shape;276;p32"/>
          <p:cNvSpPr/>
          <p:nvPr/>
        </p:nvSpPr>
        <p:spPr>
          <a:xfrm>
            <a:off x="7287272" y="2529033"/>
            <a:ext cx="1259700" cy="270600"/>
          </a:xfrm>
          <a:prstGeom prst="roundRect">
            <a:avLst>
              <a:gd name="adj" fmla="val 31861"/>
            </a:avLst>
          </a:prstGeom>
          <a:solidFill>
            <a:srgbClr val="61BCB3"/>
          </a:solidFill>
          <a:ln>
            <a:noFill/>
          </a:ln>
          <a:effectLst>
            <a:outerShdw blurRad="215900" dist="50800" dir="5400000" algn="ctr" rotWithShape="0">
              <a:srgbClr val="1758E8">
                <a:alpha val="3686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32"/>
          <p:cNvSpPr txBox="1"/>
          <p:nvPr/>
        </p:nvSpPr>
        <p:spPr>
          <a:xfrm>
            <a:off x="7405075" y="2583558"/>
            <a:ext cx="10182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b="1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2027 imágenes</a:t>
            </a:r>
            <a:endParaRPr/>
          </a:p>
        </p:txBody>
      </p:sp>
      <p:sp>
        <p:nvSpPr>
          <p:cNvPr id="278" name="Google Shape;278;p32"/>
          <p:cNvSpPr/>
          <p:nvPr/>
        </p:nvSpPr>
        <p:spPr>
          <a:xfrm>
            <a:off x="7287272" y="2886475"/>
            <a:ext cx="1259700" cy="270600"/>
          </a:xfrm>
          <a:prstGeom prst="roundRect">
            <a:avLst>
              <a:gd name="adj" fmla="val 31861"/>
            </a:avLst>
          </a:prstGeom>
          <a:solidFill>
            <a:srgbClr val="61BCB3"/>
          </a:solidFill>
          <a:ln>
            <a:noFill/>
          </a:ln>
          <a:effectLst>
            <a:outerShdw blurRad="215900" dist="50800" dir="5400000" algn="ctr" rotWithShape="0">
              <a:srgbClr val="1758E8">
                <a:alpha val="3686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32"/>
          <p:cNvSpPr txBox="1"/>
          <p:nvPr/>
        </p:nvSpPr>
        <p:spPr>
          <a:xfrm>
            <a:off x="7405075" y="2941000"/>
            <a:ext cx="10182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b="1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334 imágenes</a:t>
            </a:r>
            <a:endParaRPr/>
          </a:p>
        </p:txBody>
      </p:sp>
      <p:sp>
        <p:nvSpPr>
          <p:cNvPr id="280" name="Google Shape;280;p32"/>
          <p:cNvSpPr/>
          <p:nvPr/>
        </p:nvSpPr>
        <p:spPr>
          <a:xfrm>
            <a:off x="7287272" y="3214833"/>
            <a:ext cx="1259700" cy="270600"/>
          </a:xfrm>
          <a:prstGeom prst="roundRect">
            <a:avLst>
              <a:gd name="adj" fmla="val 31861"/>
            </a:avLst>
          </a:prstGeom>
          <a:solidFill>
            <a:srgbClr val="61BCB3"/>
          </a:solidFill>
          <a:ln>
            <a:noFill/>
          </a:ln>
          <a:effectLst>
            <a:outerShdw blurRad="215900" dist="50800" dir="5400000" algn="ctr" rotWithShape="0">
              <a:srgbClr val="1758E8">
                <a:alpha val="3686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32"/>
          <p:cNvSpPr txBox="1"/>
          <p:nvPr/>
        </p:nvSpPr>
        <p:spPr>
          <a:xfrm>
            <a:off x="7405075" y="3269358"/>
            <a:ext cx="10182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b="1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2043 imágenes</a:t>
            </a:r>
            <a:endParaRPr/>
          </a:p>
        </p:txBody>
      </p:sp>
      <p:sp>
        <p:nvSpPr>
          <p:cNvPr id="282" name="Google Shape;282;p32"/>
          <p:cNvSpPr/>
          <p:nvPr/>
        </p:nvSpPr>
        <p:spPr>
          <a:xfrm>
            <a:off x="7287272" y="3572275"/>
            <a:ext cx="1259700" cy="270600"/>
          </a:xfrm>
          <a:prstGeom prst="roundRect">
            <a:avLst>
              <a:gd name="adj" fmla="val 31861"/>
            </a:avLst>
          </a:prstGeom>
          <a:solidFill>
            <a:srgbClr val="61BCB3"/>
          </a:solidFill>
          <a:ln>
            <a:noFill/>
          </a:ln>
          <a:effectLst>
            <a:outerShdw blurRad="215900" dist="50800" dir="5400000" algn="ctr" rotWithShape="0">
              <a:srgbClr val="1758E8">
                <a:alpha val="3686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32"/>
          <p:cNvSpPr txBox="1"/>
          <p:nvPr/>
        </p:nvSpPr>
        <p:spPr>
          <a:xfrm>
            <a:off x="7405075" y="3626800"/>
            <a:ext cx="10182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b="1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1829 imágenes</a:t>
            </a:r>
            <a:endParaRPr/>
          </a:p>
        </p:txBody>
      </p:sp>
      <p:sp>
        <p:nvSpPr>
          <p:cNvPr id="284" name="Google Shape;284;p32"/>
          <p:cNvSpPr/>
          <p:nvPr/>
        </p:nvSpPr>
        <p:spPr>
          <a:xfrm>
            <a:off x="7287272" y="3900633"/>
            <a:ext cx="1259700" cy="270600"/>
          </a:xfrm>
          <a:prstGeom prst="roundRect">
            <a:avLst>
              <a:gd name="adj" fmla="val 31861"/>
            </a:avLst>
          </a:prstGeom>
          <a:solidFill>
            <a:srgbClr val="61BCB3"/>
          </a:solidFill>
          <a:ln>
            <a:noFill/>
          </a:ln>
          <a:effectLst>
            <a:outerShdw blurRad="215900" dist="50800" dir="5400000" algn="ctr" rotWithShape="0">
              <a:srgbClr val="1758E8">
                <a:alpha val="3686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32"/>
          <p:cNvSpPr txBox="1"/>
          <p:nvPr/>
        </p:nvSpPr>
        <p:spPr>
          <a:xfrm>
            <a:off x="7405075" y="3955158"/>
            <a:ext cx="10182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b="1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2628 imágenes</a:t>
            </a:r>
            <a:endParaRPr/>
          </a:p>
        </p:txBody>
      </p:sp>
      <p:sp>
        <p:nvSpPr>
          <p:cNvPr id="286" name="Google Shape;286;p32"/>
          <p:cNvSpPr/>
          <p:nvPr/>
        </p:nvSpPr>
        <p:spPr>
          <a:xfrm>
            <a:off x="7287272" y="4258075"/>
            <a:ext cx="1259700" cy="270600"/>
          </a:xfrm>
          <a:prstGeom prst="roundRect">
            <a:avLst>
              <a:gd name="adj" fmla="val 31861"/>
            </a:avLst>
          </a:prstGeom>
          <a:solidFill>
            <a:srgbClr val="61BCB3"/>
          </a:solidFill>
          <a:ln>
            <a:noFill/>
          </a:ln>
          <a:effectLst>
            <a:outerShdw blurRad="215900" dist="50800" dir="5400000" algn="ctr" rotWithShape="0">
              <a:srgbClr val="1758E8">
                <a:alpha val="3686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32"/>
          <p:cNvSpPr txBox="1"/>
          <p:nvPr/>
        </p:nvSpPr>
        <p:spPr>
          <a:xfrm>
            <a:off x="7405075" y="4312600"/>
            <a:ext cx="10182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b="1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1423 imágenes</a:t>
            </a:r>
            <a:endParaRPr/>
          </a:p>
        </p:txBody>
      </p:sp>
      <p:sp>
        <p:nvSpPr>
          <p:cNvPr id="288" name="Google Shape;288;p32"/>
          <p:cNvSpPr/>
          <p:nvPr/>
        </p:nvSpPr>
        <p:spPr>
          <a:xfrm>
            <a:off x="7287272" y="4586433"/>
            <a:ext cx="1259700" cy="270600"/>
          </a:xfrm>
          <a:prstGeom prst="roundRect">
            <a:avLst>
              <a:gd name="adj" fmla="val 31861"/>
            </a:avLst>
          </a:prstGeom>
          <a:solidFill>
            <a:srgbClr val="61BCB3"/>
          </a:solidFill>
          <a:ln>
            <a:noFill/>
          </a:ln>
          <a:effectLst>
            <a:outerShdw blurRad="215900" dist="50800" dir="5400000" algn="ctr" rotWithShape="0">
              <a:srgbClr val="1758E8">
                <a:alpha val="3686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32"/>
          <p:cNvSpPr txBox="1"/>
          <p:nvPr/>
        </p:nvSpPr>
        <p:spPr>
          <a:xfrm>
            <a:off x="7405075" y="4640958"/>
            <a:ext cx="10182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b="1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1843 imágenes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442">
          <a:extLst>
            <a:ext uri="{FF2B5EF4-FFF2-40B4-BE49-F238E27FC236}">
              <a16:creationId xmlns:a16="http://schemas.microsoft.com/office/drawing/2014/main" id="{84DE3319-C899-3F6E-6EB7-85B8BED64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9">
            <a:extLst>
              <a:ext uri="{FF2B5EF4-FFF2-40B4-BE49-F238E27FC236}">
                <a16:creationId xmlns:a16="http://schemas.microsoft.com/office/drawing/2014/main" id="{A7A098A5-351E-D817-83F1-51C5F0230F60}"/>
              </a:ext>
            </a:extLst>
          </p:cNvPr>
          <p:cNvSpPr/>
          <p:nvPr/>
        </p:nvSpPr>
        <p:spPr>
          <a:xfrm>
            <a:off x="182703" y="121719"/>
            <a:ext cx="8698800" cy="263400"/>
          </a:xfrm>
          <a:prstGeom prst="roundRect">
            <a:avLst>
              <a:gd name="adj" fmla="val 1910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44" name="Google Shape;444;p39">
            <a:extLst>
              <a:ext uri="{FF2B5EF4-FFF2-40B4-BE49-F238E27FC236}">
                <a16:creationId xmlns:a16="http://schemas.microsoft.com/office/drawing/2014/main" id="{FD7A45D5-A5FA-2DA3-1920-7C924465B237}"/>
              </a:ext>
            </a:extLst>
          </p:cNvPr>
          <p:cNvSpPr txBox="1"/>
          <p:nvPr/>
        </p:nvSpPr>
        <p:spPr>
          <a:xfrm>
            <a:off x="329244" y="155839"/>
            <a:ext cx="4919400" cy="1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b="1" dirty="0" err="1">
                <a:solidFill>
                  <a:schemeClr val="lt1"/>
                </a:solidFill>
                <a:latin typeface="Quattrocento Sans"/>
              </a:rPr>
              <a:t>DenseNet</a:t>
            </a:r>
            <a:endParaRPr sz="1050" dirty="0"/>
          </a:p>
        </p:txBody>
      </p:sp>
      <p:sp>
        <p:nvSpPr>
          <p:cNvPr id="445" name="Google Shape;445;p39">
            <a:extLst>
              <a:ext uri="{FF2B5EF4-FFF2-40B4-BE49-F238E27FC236}">
                <a16:creationId xmlns:a16="http://schemas.microsoft.com/office/drawing/2014/main" id="{790F24DF-54FD-0D19-1699-E010331464FA}"/>
              </a:ext>
            </a:extLst>
          </p:cNvPr>
          <p:cNvSpPr/>
          <p:nvPr/>
        </p:nvSpPr>
        <p:spPr>
          <a:xfrm>
            <a:off x="182703" y="458780"/>
            <a:ext cx="8698800" cy="215309"/>
          </a:xfrm>
          <a:prstGeom prst="roundRect">
            <a:avLst>
              <a:gd name="adj" fmla="val 19102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46" name="Google Shape;446;p39">
            <a:extLst>
              <a:ext uri="{FF2B5EF4-FFF2-40B4-BE49-F238E27FC236}">
                <a16:creationId xmlns:a16="http://schemas.microsoft.com/office/drawing/2014/main" id="{930E8892-2744-0431-0CE4-3C5EBC06A943}"/>
              </a:ext>
            </a:extLst>
          </p:cNvPr>
          <p:cNvSpPr txBox="1"/>
          <p:nvPr/>
        </p:nvSpPr>
        <p:spPr>
          <a:xfrm>
            <a:off x="329244" y="478779"/>
            <a:ext cx="5661000" cy="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 sz="1200" b="1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</a:defRPr>
            </a:lvl1pPr>
          </a:lstStyle>
          <a:p>
            <a:r>
              <a:rPr lang="es" sz="1100" dirty="0">
                <a:sym typeface="Quattrocento Sans"/>
              </a:rPr>
              <a:t>Configuración N°2 – </a:t>
            </a:r>
            <a:r>
              <a:rPr lang="es-AR" sz="1100" dirty="0" err="1"/>
              <a:t>DenseNet</a:t>
            </a:r>
            <a:r>
              <a:rPr lang="es" sz="1100" dirty="0">
                <a:sym typeface="Quattrocento Sans"/>
              </a:rPr>
              <a:t>-121</a:t>
            </a:r>
            <a:endParaRPr sz="1100" dirty="0"/>
          </a:p>
        </p:txBody>
      </p:sp>
      <p:sp>
        <p:nvSpPr>
          <p:cNvPr id="447" name="Google Shape;447;p39">
            <a:extLst>
              <a:ext uri="{FF2B5EF4-FFF2-40B4-BE49-F238E27FC236}">
                <a16:creationId xmlns:a16="http://schemas.microsoft.com/office/drawing/2014/main" id="{DD4DACD3-0400-AF7C-B3E0-6AFF18E5BBD2}"/>
              </a:ext>
            </a:extLst>
          </p:cNvPr>
          <p:cNvSpPr txBox="1"/>
          <p:nvPr/>
        </p:nvSpPr>
        <p:spPr>
          <a:xfrm>
            <a:off x="274737" y="766307"/>
            <a:ext cx="8598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 dirty="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Learning rate</a:t>
            </a:r>
            <a:endParaRPr sz="1100" dirty="0"/>
          </a:p>
        </p:txBody>
      </p:sp>
      <p:sp>
        <p:nvSpPr>
          <p:cNvPr id="448" name="Google Shape;448;p39">
            <a:extLst>
              <a:ext uri="{FF2B5EF4-FFF2-40B4-BE49-F238E27FC236}">
                <a16:creationId xmlns:a16="http://schemas.microsoft.com/office/drawing/2014/main" id="{DD4BA8D4-E388-C58C-ACB9-F6EA11C4DCA4}"/>
              </a:ext>
            </a:extLst>
          </p:cNvPr>
          <p:cNvSpPr txBox="1"/>
          <p:nvPr/>
        </p:nvSpPr>
        <p:spPr>
          <a:xfrm>
            <a:off x="1137824" y="753329"/>
            <a:ext cx="626506" cy="231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dirty="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lr=0.001</a:t>
            </a:r>
            <a:endParaRPr sz="1100" dirty="0">
              <a:solidFill>
                <a:srgbClr val="26262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51" name="Google Shape;451;p39">
            <a:extLst>
              <a:ext uri="{FF2B5EF4-FFF2-40B4-BE49-F238E27FC236}">
                <a16:creationId xmlns:a16="http://schemas.microsoft.com/office/drawing/2014/main" id="{C81583BA-0C7F-2AC4-DC11-10DA9D160AC1}"/>
              </a:ext>
            </a:extLst>
          </p:cNvPr>
          <p:cNvSpPr txBox="1"/>
          <p:nvPr/>
        </p:nvSpPr>
        <p:spPr>
          <a:xfrm>
            <a:off x="5990244" y="760739"/>
            <a:ext cx="14178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 dirty="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Función de pérdida</a:t>
            </a:r>
            <a:endParaRPr sz="1100" dirty="0"/>
          </a:p>
        </p:txBody>
      </p:sp>
      <p:sp>
        <p:nvSpPr>
          <p:cNvPr id="452" name="Google Shape;452;p39">
            <a:extLst>
              <a:ext uri="{FF2B5EF4-FFF2-40B4-BE49-F238E27FC236}">
                <a16:creationId xmlns:a16="http://schemas.microsoft.com/office/drawing/2014/main" id="{C4AE6831-E027-045B-7E28-D9B8EB1F73F6}"/>
              </a:ext>
            </a:extLst>
          </p:cNvPr>
          <p:cNvSpPr txBox="1"/>
          <p:nvPr/>
        </p:nvSpPr>
        <p:spPr>
          <a:xfrm>
            <a:off x="7177126" y="756001"/>
            <a:ext cx="1658100" cy="231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dirty="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NGL</a:t>
            </a:r>
            <a:endParaRPr sz="1100" dirty="0">
              <a:solidFill>
                <a:srgbClr val="26262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53" name="Google Shape;453;p39">
            <a:extLst>
              <a:ext uri="{FF2B5EF4-FFF2-40B4-BE49-F238E27FC236}">
                <a16:creationId xmlns:a16="http://schemas.microsoft.com/office/drawing/2014/main" id="{022997C6-2997-ABDD-B08A-CFE36F676040}"/>
              </a:ext>
            </a:extLst>
          </p:cNvPr>
          <p:cNvSpPr/>
          <p:nvPr/>
        </p:nvSpPr>
        <p:spPr>
          <a:xfrm>
            <a:off x="182703" y="1007710"/>
            <a:ext cx="8628000" cy="231558"/>
          </a:xfrm>
          <a:prstGeom prst="roundRect">
            <a:avLst>
              <a:gd name="adj" fmla="val 19102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Quattrocento Sans"/>
              <a:sym typeface="Quattrocento Sans"/>
            </a:endParaRPr>
          </a:p>
        </p:txBody>
      </p:sp>
      <p:sp>
        <p:nvSpPr>
          <p:cNvPr id="454" name="Google Shape;454;p39">
            <a:extLst>
              <a:ext uri="{FF2B5EF4-FFF2-40B4-BE49-F238E27FC236}">
                <a16:creationId xmlns:a16="http://schemas.microsoft.com/office/drawing/2014/main" id="{6890041F-08F5-5BBA-E3D3-9353597D0DA9}"/>
              </a:ext>
            </a:extLst>
          </p:cNvPr>
          <p:cNvSpPr txBox="1"/>
          <p:nvPr/>
        </p:nvSpPr>
        <p:spPr>
          <a:xfrm>
            <a:off x="329244" y="1028689"/>
            <a:ext cx="1542000" cy="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 dirty="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Resultados</a:t>
            </a:r>
            <a:endParaRPr sz="1050" dirty="0"/>
          </a:p>
        </p:txBody>
      </p:sp>
      <p:sp>
        <p:nvSpPr>
          <p:cNvPr id="5" name="Google Shape;449;p39">
            <a:extLst>
              <a:ext uri="{FF2B5EF4-FFF2-40B4-BE49-F238E27FC236}">
                <a16:creationId xmlns:a16="http://schemas.microsoft.com/office/drawing/2014/main" id="{4E325F59-BADA-D6D1-DDA4-F0FED5274C50}"/>
              </a:ext>
            </a:extLst>
          </p:cNvPr>
          <p:cNvSpPr txBox="1"/>
          <p:nvPr/>
        </p:nvSpPr>
        <p:spPr>
          <a:xfrm>
            <a:off x="2029274" y="760739"/>
            <a:ext cx="1014327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 err="1">
                <a:solidFill>
                  <a:srgbClr val="262626"/>
                </a:solidFill>
                <a:latin typeface="Quattrocento Sans"/>
              </a:rPr>
              <a:t>early_stopping</a:t>
            </a:r>
            <a:endParaRPr sz="1100" dirty="0"/>
          </a:p>
        </p:txBody>
      </p:sp>
      <p:sp>
        <p:nvSpPr>
          <p:cNvPr id="7" name="Google Shape;450;p39">
            <a:extLst>
              <a:ext uri="{FF2B5EF4-FFF2-40B4-BE49-F238E27FC236}">
                <a16:creationId xmlns:a16="http://schemas.microsoft.com/office/drawing/2014/main" id="{4B549264-6D57-FEE4-BF10-2B85F6498BD5}"/>
              </a:ext>
            </a:extLst>
          </p:cNvPr>
          <p:cNvSpPr txBox="1"/>
          <p:nvPr/>
        </p:nvSpPr>
        <p:spPr>
          <a:xfrm>
            <a:off x="3039912" y="753329"/>
            <a:ext cx="3052691" cy="204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0000"/>
              </a:lnSpc>
            </a:pPr>
            <a:r>
              <a:rPr lang="en-US" sz="1100" dirty="0" err="1">
                <a:solidFill>
                  <a:srgbClr val="262626"/>
                </a:solidFill>
                <a:latin typeface="Quattrocento Sans"/>
              </a:rPr>
              <a:t>EarlyStopping</a:t>
            </a:r>
            <a:r>
              <a:rPr lang="en-US" sz="1100" dirty="0">
                <a:solidFill>
                  <a:srgbClr val="262626"/>
                </a:solidFill>
                <a:latin typeface="Quattrocento Sans"/>
              </a:rPr>
              <a:t>(tolerance=10, </a:t>
            </a:r>
            <a:r>
              <a:rPr lang="en-US" sz="1100" dirty="0" err="1">
                <a:solidFill>
                  <a:srgbClr val="262626"/>
                </a:solidFill>
                <a:latin typeface="Quattrocento Sans"/>
              </a:rPr>
              <a:t>min_delta</a:t>
            </a:r>
            <a:r>
              <a:rPr lang="en-US" sz="1100" dirty="0">
                <a:solidFill>
                  <a:srgbClr val="262626"/>
                </a:solidFill>
                <a:latin typeface="Quattrocento Sans"/>
              </a:rPr>
              <a:t>=0.01)</a:t>
            </a: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26262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CA8148E-2A06-01B7-F366-97620B80D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668" y="1516639"/>
            <a:ext cx="3322494" cy="2983057"/>
          </a:xfrm>
          <a:prstGeom prst="rect">
            <a:avLst/>
          </a:prstGeom>
        </p:spPr>
      </p:pic>
      <p:pic>
        <p:nvPicPr>
          <p:cNvPr id="13" name="Picture 12" descr="A graph of loss by epoch&#10;&#10;Description automatically generated">
            <a:extLst>
              <a:ext uri="{FF2B5EF4-FFF2-40B4-BE49-F238E27FC236}">
                <a16:creationId xmlns:a16="http://schemas.microsoft.com/office/drawing/2014/main" id="{CCF30210-DBAE-7190-DC8F-22E5E31E41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810" y="1921885"/>
            <a:ext cx="2770045" cy="2162175"/>
          </a:xfrm>
          <a:prstGeom prst="rect">
            <a:avLst/>
          </a:prstGeom>
        </p:spPr>
      </p:pic>
      <p:pic>
        <p:nvPicPr>
          <p:cNvPr id="14" name="Picture 13" descr="A graph of a graph&#10;&#10;Description automatically generated">
            <a:extLst>
              <a:ext uri="{FF2B5EF4-FFF2-40B4-BE49-F238E27FC236}">
                <a16:creationId xmlns:a16="http://schemas.microsoft.com/office/drawing/2014/main" id="{5B8368B4-5BD9-37E1-24E4-40BBADE357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1018" y="1921885"/>
            <a:ext cx="2774374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230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442">
          <a:extLst>
            <a:ext uri="{FF2B5EF4-FFF2-40B4-BE49-F238E27FC236}">
              <a16:creationId xmlns:a16="http://schemas.microsoft.com/office/drawing/2014/main" id="{688B4ED6-D2EB-710F-9D31-89D2D5360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9">
            <a:extLst>
              <a:ext uri="{FF2B5EF4-FFF2-40B4-BE49-F238E27FC236}">
                <a16:creationId xmlns:a16="http://schemas.microsoft.com/office/drawing/2014/main" id="{35973AA8-EBF7-FF5D-11C1-782A5DEF42F6}"/>
              </a:ext>
            </a:extLst>
          </p:cNvPr>
          <p:cNvSpPr/>
          <p:nvPr/>
        </p:nvSpPr>
        <p:spPr>
          <a:xfrm>
            <a:off x="182703" y="121719"/>
            <a:ext cx="8698800" cy="263400"/>
          </a:xfrm>
          <a:prstGeom prst="roundRect">
            <a:avLst>
              <a:gd name="adj" fmla="val 1910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44" name="Google Shape;444;p39">
            <a:extLst>
              <a:ext uri="{FF2B5EF4-FFF2-40B4-BE49-F238E27FC236}">
                <a16:creationId xmlns:a16="http://schemas.microsoft.com/office/drawing/2014/main" id="{6E326F51-9B57-6225-CB3F-CF436C9445D9}"/>
              </a:ext>
            </a:extLst>
          </p:cNvPr>
          <p:cNvSpPr txBox="1"/>
          <p:nvPr/>
        </p:nvSpPr>
        <p:spPr>
          <a:xfrm>
            <a:off x="329244" y="155839"/>
            <a:ext cx="4919400" cy="1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b="1" dirty="0" err="1">
                <a:solidFill>
                  <a:schemeClr val="lt1"/>
                </a:solidFill>
                <a:latin typeface="Quattrocento Sans"/>
              </a:rPr>
              <a:t>EfficientNet</a:t>
            </a:r>
            <a:endParaRPr sz="1050" dirty="0"/>
          </a:p>
        </p:txBody>
      </p:sp>
      <p:sp>
        <p:nvSpPr>
          <p:cNvPr id="445" name="Google Shape;445;p39">
            <a:extLst>
              <a:ext uri="{FF2B5EF4-FFF2-40B4-BE49-F238E27FC236}">
                <a16:creationId xmlns:a16="http://schemas.microsoft.com/office/drawing/2014/main" id="{51271A41-1BC0-58A1-5A2D-A6244C29F999}"/>
              </a:ext>
            </a:extLst>
          </p:cNvPr>
          <p:cNvSpPr/>
          <p:nvPr/>
        </p:nvSpPr>
        <p:spPr>
          <a:xfrm>
            <a:off x="182703" y="458780"/>
            <a:ext cx="8698800" cy="215309"/>
          </a:xfrm>
          <a:prstGeom prst="roundRect">
            <a:avLst>
              <a:gd name="adj" fmla="val 19102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46" name="Google Shape;446;p39">
            <a:extLst>
              <a:ext uri="{FF2B5EF4-FFF2-40B4-BE49-F238E27FC236}">
                <a16:creationId xmlns:a16="http://schemas.microsoft.com/office/drawing/2014/main" id="{761968DF-DB93-DE39-A092-CC9B9BA3C857}"/>
              </a:ext>
            </a:extLst>
          </p:cNvPr>
          <p:cNvSpPr txBox="1"/>
          <p:nvPr/>
        </p:nvSpPr>
        <p:spPr>
          <a:xfrm>
            <a:off x="329244" y="478779"/>
            <a:ext cx="5661000" cy="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 sz="1200" b="1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</a:defRPr>
            </a:lvl1pPr>
          </a:lstStyle>
          <a:p>
            <a:r>
              <a:rPr lang="es" sz="1100" dirty="0">
                <a:sym typeface="Quattrocento Sans"/>
              </a:rPr>
              <a:t>Configuración N°1 – </a:t>
            </a:r>
            <a:r>
              <a:rPr lang="es-AR" sz="1100" dirty="0" err="1"/>
              <a:t>EfficientNet</a:t>
            </a:r>
            <a:r>
              <a:rPr lang="es" sz="1100" dirty="0">
                <a:sym typeface="Quattrocento Sans"/>
              </a:rPr>
              <a:t>-B0</a:t>
            </a:r>
            <a:endParaRPr sz="1100" dirty="0"/>
          </a:p>
        </p:txBody>
      </p:sp>
      <p:sp>
        <p:nvSpPr>
          <p:cNvPr id="447" name="Google Shape;447;p39">
            <a:extLst>
              <a:ext uri="{FF2B5EF4-FFF2-40B4-BE49-F238E27FC236}">
                <a16:creationId xmlns:a16="http://schemas.microsoft.com/office/drawing/2014/main" id="{AD61678E-BF3D-F305-AAB0-668D4F4C3A01}"/>
              </a:ext>
            </a:extLst>
          </p:cNvPr>
          <p:cNvSpPr txBox="1"/>
          <p:nvPr/>
        </p:nvSpPr>
        <p:spPr>
          <a:xfrm>
            <a:off x="274737" y="766307"/>
            <a:ext cx="8598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 dirty="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Learning rate</a:t>
            </a:r>
            <a:endParaRPr sz="1100" dirty="0"/>
          </a:p>
        </p:txBody>
      </p:sp>
      <p:sp>
        <p:nvSpPr>
          <p:cNvPr id="448" name="Google Shape;448;p39">
            <a:extLst>
              <a:ext uri="{FF2B5EF4-FFF2-40B4-BE49-F238E27FC236}">
                <a16:creationId xmlns:a16="http://schemas.microsoft.com/office/drawing/2014/main" id="{E87F1EE7-ABEE-03A2-6A25-E806FFF75B38}"/>
              </a:ext>
            </a:extLst>
          </p:cNvPr>
          <p:cNvSpPr txBox="1"/>
          <p:nvPr/>
        </p:nvSpPr>
        <p:spPr>
          <a:xfrm>
            <a:off x="1137824" y="753329"/>
            <a:ext cx="626506" cy="231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dirty="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lr=0.001</a:t>
            </a:r>
            <a:endParaRPr sz="1100" dirty="0">
              <a:solidFill>
                <a:srgbClr val="26262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51" name="Google Shape;451;p39">
            <a:extLst>
              <a:ext uri="{FF2B5EF4-FFF2-40B4-BE49-F238E27FC236}">
                <a16:creationId xmlns:a16="http://schemas.microsoft.com/office/drawing/2014/main" id="{7B170E73-7133-735F-7578-67B951DA9606}"/>
              </a:ext>
            </a:extLst>
          </p:cNvPr>
          <p:cNvSpPr txBox="1"/>
          <p:nvPr/>
        </p:nvSpPr>
        <p:spPr>
          <a:xfrm>
            <a:off x="5990244" y="760739"/>
            <a:ext cx="14178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 dirty="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Función de pérdida</a:t>
            </a:r>
            <a:endParaRPr sz="1100" dirty="0"/>
          </a:p>
        </p:txBody>
      </p:sp>
      <p:sp>
        <p:nvSpPr>
          <p:cNvPr id="452" name="Google Shape;452;p39">
            <a:extLst>
              <a:ext uri="{FF2B5EF4-FFF2-40B4-BE49-F238E27FC236}">
                <a16:creationId xmlns:a16="http://schemas.microsoft.com/office/drawing/2014/main" id="{45AADA6D-FF35-6053-B224-F9545588A77C}"/>
              </a:ext>
            </a:extLst>
          </p:cNvPr>
          <p:cNvSpPr txBox="1"/>
          <p:nvPr/>
        </p:nvSpPr>
        <p:spPr>
          <a:xfrm>
            <a:off x="7177126" y="756001"/>
            <a:ext cx="1658100" cy="231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dirty="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CrossEntropyLoss</a:t>
            </a:r>
            <a:endParaRPr sz="1100" dirty="0">
              <a:solidFill>
                <a:srgbClr val="26262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53" name="Google Shape;453;p39">
            <a:extLst>
              <a:ext uri="{FF2B5EF4-FFF2-40B4-BE49-F238E27FC236}">
                <a16:creationId xmlns:a16="http://schemas.microsoft.com/office/drawing/2014/main" id="{A46100D3-1D61-ABF1-F16F-705835B0D17E}"/>
              </a:ext>
            </a:extLst>
          </p:cNvPr>
          <p:cNvSpPr/>
          <p:nvPr/>
        </p:nvSpPr>
        <p:spPr>
          <a:xfrm>
            <a:off x="182703" y="1007710"/>
            <a:ext cx="8628000" cy="231558"/>
          </a:xfrm>
          <a:prstGeom prst="roundRect">
            <a:avLst>
              <a:gd name="adj" fmla="val 19102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Quattrocento Sans"/>
              <a:sym typeface="Quattrocento Sans"/>
            </a:endParaRPr>
          </a:p>
        </p:txBody>
      </p:sp>
      <p:sp>
        <p:nvSpPr>
          <p:cNvPr id="454" name="Google Shape;454;p39">
            <a:extLst>
              <a:ext uri="{FF2B5EF4-FFF2-40B4-BE49-F238E27FC236}">
                <a16:creationId xmlns:a16="http://schemas.microsoft.com/office/drawing/2014/main" id="{1A612647-5DC8-C219-F7EB-2501518098AA}"/>
              </a:ext>
            </a:extLst>
          </p:cNvPr>
          <p:cNvSpPr txBox="1"/>
          <p:nvPr/>
        </p:nvSpPr>
        <p:spPr>
          <a:xfrm>
            <a:off x="329244" y="1028689"/>
            <a:ext cx="1542000" cy="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 dirty="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Resultados</a:t>
            </a:r>
            <a:endParaRPr sz="1050" dirty="0"/>
          </a:p>
        </p:txBody>
      </p:sp>
      <p:sp>
        <p:nvSpPr>
          <p:cNvPr id="5" name="Google Shape;449;p39">
            <a:extLst>
              <a:ext uri="{FF2B5EF4-FFF2-40B4-BE49-F238E27FC236}">
                <a16:creationId xmlns:a16="http://schemas.microsoft.com/office/drawing/2014/main" id="{D6E7469A-E7EC-5231-7DA7-A386CF023BF5}"/>
              </a:ext>
            </a:extLst>
          </p:cNvPr>
          <p:cNvSpPr txBox="1"/>
          <p:nvPr/>
        </p:nvSpPr>
        <p:spPr>
          <a:xfrm>
            <a:off x="2029274" y="760739"/>
            <a:ext cx="1014327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 err="1">
                <a:solidFill>
                  <a:srgbClr val="262626"/>
                </a:solidFill>
                <a:latin typeface="Quattrocento Sans"/>
              </a:rPr>
              <a:t>early_stopping</a:t>
            </a:r>
            <a:endParaRPr sz="1100" dirty="0"/>
          </a:p>
        </p:txBody>
      </p:sp>
      <p:sp>
        <p:nvSpPr>
          <p:cNvPr id="6" name="Google Shape;450;p39">
            <a:extLst>
              <a:ext uri="{FF2B5EF4-FFF2-40B4-BE49-F238E27FC236}">
                <a16:creationId xmlns:a16="http://schemas.microsoft.com/office/drawing/2014/main" id="{B39A0953-80B2-9FDD-6AD5-F8C640EA2DB1}"/>
              </a:ext>
            </a:extLst>
          </p:cNvPr>
          <p:cNvSpPr txBox="1"/>
          <p:nvPr/>
        </p:nvSpPr>
        <p:spPr>
          <a:xfrm>
            <a:off x="3039912" y="753329"/>
            <a:ext cx="3052691" cy="204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0000"/>
              </a:lnSpc>
            </a:pPr>
            <a:r>
              <a:rPr lang="en-US" sz="1100" dirty="0" err="1">
                <a:solidFill>
                  <a:srgbClr val="262626"/>
                </a:solidFill>
                <a:latin typeface="Quattrocento Sans"/>
              </a:rPr>
              <a:t>EarlyStopping</a:t>
            </a:r>
            <a:r>
              <a:rPr lang="en-US" sz="1100" dirty="0">
                <a:solidFill>
                  <a:srgbClr val="262626"/>
                </a:solidFill>
                <a:latin typeface="Quattrocento Sans"/>
              </a:rPr>
              <a:t>(tolerance=10, </a:t>
            </a:r>
            <a:r>
              <a:rPr lang="en-US" sz="1100" dirty="0" err="1">
                <a:solidFill>
                  <a:srgbClr val="262626"/>
                </a:solidFill>
                <a:latin typeface="Quattrocento Sans"/>
              </a:rPr>
              <a:t>min_delta</a:t>
            </a:r>
            <a:r>
              <a:rPr lang="en-US" sz="1100" dirty="0">
                <a:solidFill>
                  <a:srgbClr val="262626"/>
                </a:solidFill>
                <a:latin typeface="Quattrocento Sans"/>
              </a:rPr>
              <a:t>=0.01)</a:t>
            </a: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26262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DFA28C-F05A-8FB8-03AC-29C079BF7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667" y="1516639"/>
            <a:ext cx="3322494" cy="2983057"/>
          </a:xfrm>
          <a:prstGeom prst="rect">
            <a:avLst/>
          </a:prstGeom>
        </p:spPr>
      </p:pic>
      <p:pic>
        <p:nvPicPr>
          <p:cNvPr id="13" name="Picture 12" descr="A graph of loss by epoch&#10;&#10;Description automatically generated">
            <a:extLst>
              <a:ext uri="{FF2B5EF4-FFF2-40B4-BE49-F238E27FC236}">
                <a16:creationId xmlns:a16="http://schemas.microsoft.com/office/drawing/2014/main" id="{9D2CA178-30A7-7CFF-2C69-7E06D5C43F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110" y="1921885"/>
            <a:ext cx="2767445" cy="2162175"/>
          </a:xfrm>
          <a:prstGeom prst="rect">
            <a:avLst/>
          </a:prstGeom>
        </p:spPr>
      </p:pic>
      <p:pic>
        <p:nvPicPr>
          <p:cNvPr id="14" name="Picture 13" descr="A graph of a graph&#10;&#10;Description automatically generated">
            <a:extLst>
              <a:ext uri="{FF2B5EF4-FFF2-40B4-BE49-F238E27FC236}">
                <a16:creationId xmlns:a16="http://schemas.microsoft.com/office/drawing/2014/main" id="{C9331C66-16EE-0922-0690-7953A9836F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1018" y="1921885"/>
            <a:ext cx="2774374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5060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442">
          <a:extLst>
            <a:ext uri="{FF2B5EF4-FFF2-40B4-BE49-F238E27FC236}">
              <a16:creationId xmlns:a16="http://schemas.microsoft.com/office/drawing/2014/main" id="{939021C5-90FC-0CBD-8FC9-C8C762937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9">
            <a:extLst>
              <a:ext uri="{FF2B5EF4-FFF2-40B4-BE49-F238E27FC236}">
                <a16:creationId xmlns:a16="http://schemas.microsoft.com/office/drawing/2014/main" id="{F211379A-8647-A923-8253-C026C34DBEAF}"/>
              </a:ext>
            </a:extLst>
          </p:cNvPr>
          <p:cNvSpPr/>
          <p:nvPr/>
        </p:nvSpPr>
        <p:spPr>
          <a:xfrm>
            <a:off x="182703" y="121719"/>
            <a:ext cx="8698800" cy="263400"/>
          </a:xfrm>
          <a:prstGeom prst="roundRect">
            <a:avLst>
              <a:gd name="adj" fmla="val 1910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44" name="Google Shape;444;p39">
            <a:extLst>
              <a:ext uri="{FF2B5EF4-FFF2-40B4-BE49-F238E27FC236}">
                <a16:creationId xmlns:a16="http://schemas.microsoft.com/office/drawing/2014/main" id="{93D78F7B-7EF1-E994-16DB-4AAFEEA46379}"/>
              </a:ext>
            </a:extLst>
          </p:cNvPr>
          <p:cNvSpPr txBox="1"/>
          <p:nvPr/>
        </p:nvSpPr>
        <p:spPr>
          <a:xfrm>
            <a:off x="329244" y="155839"/>
            <a:ext cx="4919400" cy="1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b="1" dirty="0" err="1">
                <a:solidFill>
                  <a:schemeClr val="lt1"/>
                </a:solidFill>
                <a:latin typeface="Quattrocento Sans"/>
              </a:rPr>
              <a:t>EfficientNet</a:t>
            </a:r>
            <a:endParaRPr sz="1050" dirty="0"/>
          </a:p>
        </p:txBody>
      </p:sp>
      <p:sp>
        <p:nvSpPr>
          <p:cNvPr id="445" name="Google Shape;445;p39">
            <a:extLst>
              <a:ext uri="{FF2B5EF4-FFF2-40B4-BE49-F238E27FC236}">
                <a16:creationId xmlns:a16="http://schemas.microsoft.com/office/drawing/2014/main" id="{7128FD03-2E58-C67E-DBA1-EA59A2966E3A}"/>
              </a:ext>
            </a:extLst>
          </p:cNvPr>
          <p:cNvSpPr/>
          <p:nvPr/>
        </p:nvSpPr>
        <p:spPr>
          <a:xfrm>
            <a:off x="182703" y="458780"/>
            <a:ext cx="8698800" cy="215309"/>
          </a:xfrm>
          <a:prstGeom prst="roundRect">
            <a:avLst>
              <a:gd name="adj" fmla="val 19102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46" name="Google Shape;446;p39">
            <a:extLst>
              <a:ext uri="{FF2B5EF4-FFF2-40B4-BE49-F238E27FC236}">
                <a16:creationId xmlns:a16="http://schemas.microsoft.com/office/drawing/2014/main" id="{B7007145-0F67-9324-D7B3-801B2B5111B9}"/>
              </a:ext>
            </a:extLst>
          </p:cNvPr>
          <p:cNvSpPr txBox="1"/>
          <p:nvPr/>
        </p:nvSpPr>
        <p:spPr>
          <a:xfrm>
            <a:off x="329244" y="478779"/>
            <a:ext cx="5661000" cy="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 sz="1200" b="1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</a:defRPr>
            </a:lvl1pPr>
          </a:lstStyle>
          <a:p>
            <a:r>
              <a:rPr lang="es" sz="1100" dirty="0">
                <a:sym typeface="Quattrocento Sans"/>
              </a:rPr>
              <a:t>Configuración N°2 – </a:t>
            </a:r>
            <a:r>
              <a:rPr lang="es-AR" sz="1100" dirty="0" err="1"/>
              <a:t>EfficientNet</a:t>
            </a:r>
            <a:r>
              <a:rPr lang="es" sz="1100" dirty="0">
                <a:sym typeface="Quattrocento Sans"/>
              </a:rPr>
              <a:t>-B0</a:t>
            </a:r>
            <a:endParaRPr sz="1100" dirty="0"/>
          </a:p>
        </p:txBody>
      </p:sp>
      <p:sp>
        <p:nvSpPr>
          <p:cNvPr id="447" name="Google Shape;447;p39">
            <a:extLst>
              <a:ext uri="{FF2B5EF4-FFF2-40B4-BE49-F238E27FC236}">
                <a16:creationId xmlns:a16="http://schemas.microsoft.com/office/drawing/2014/main" id="{02C0EFB5-006F-0A55-55E6-56A164B003BE}"/>
              </a:ext>
            </a:extLst>
          </p:cNvPr>
          <p:cNvSpPr txBox="1"/>
          <p:nvPr/>
        </p:nvSpPr>
        <p:spPr>
          <a:xfrm>
            <a:off x="274737" y="766307"/>
            <a:ext cx="8598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 dirty="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Learning rate</a:t>
            </a:r>
            <a:endParaRPr sz="1100" dirty="0"/>
          </a:p>
        </p:txBody>
      </p:sp>
      <p:sp>
        <p:nvSpPr>
          <p:cNvPr id="448" name="Google Shape;448;p39">
            <a:extLst>
              <a:ext uri="{FF2B5EF4-FFF2-40B4-BE49-F238E27FC236}">
                <a16:creationId xmlns:a16="http://schemas.microsoft.com/office/drawing/2014/main" id="{6E64A05B-3195-73A8-602E-9751A0C82353}"/>
              </a:ext>
            </a:extLst>
          </p:cNvPr>
          <p:cNvSpPr txBox="1"/>
          <p:nvPr/>
        </p:nvSpPr>
        <p:spPr>
          <a:xfrm>
            <a:off x="1137824" y="753329"/>
            <a:ext cx="626506" cy="231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dirty="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lr=0.001</a:t>
            </a:r>
            <a:endParaRPr sz="1100" dirty="0">
              <a:solidFill>
                <a:srgbClr val="26262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51" name="Google Shape;451;p39">
            <a:extLst>
              <a:ext uri="{FF2B5EF4-FFF2-40B4-BE49-F238E27FC236}">
                <a16:creationId xmlns:a16="http://schemas.microsoft.com/office/drawing/2014/main" id="{C01EE36C-6E5B-4DCC-BAA9-D14E6BBB6B5E}"/>
              </a:ext>
            </a:extLst>
          </p:cNvPr>
          <p:cNvSpPr txBox="1"/>
          <p:nvPr/>
        </p:nvSpPr>
        <p:spPr>
          <a:xfrm>
            <a:off x="5990244" y="760739"/>
            <a:ext cx="14178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 dirty="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Función de pérdida</a:t>
            </a:r>
            <a:endParaRPr sz="1100" dirty="0"/>
          </a:p>
        </p:txBody>
      </p:sp>
      <p:sp>
        <p:nvSpPr>
          <p:cNvPr id="452" name="Google Shape;452;p39">
            <a:extLst>
              <a:ext uri="{FF2B5EF4-FFF2-40B4-BE49-F238E27FC236}">
                <a16:creationId xmlns:a16="http://schemas.microsoft.com/office/drawing/2014/main" id="{69338682-888B-681F-4E76-ABFEBBDB85E0}"/>
              </a:ext>
            </a:extLst>
          </p:cNvPr>
          <p:cNvSpPr txBox="1"/>
          <p:nvPr/>
        </p:nvSpPr>
        <p:spPr>
          <a:xfrm>
            <a:off x="7177126" y="756001"/>
            <a:ext cx="1658100" cy="231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dirty="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NGL</a:t>
            </a:r>
            <a:endParaRPr sz="1100" dirty="0">
              <a:solidFill>
                <a:srgbClr val="26262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53" name="Google Shape;453;p39">
            <a:extLst>
              <a:ext uri="{FF2B5EF4-FFF2-40B4-BE49-F238E27FC236}">
                <a16:creationId xmlns:a16="http://schemas.microsoft.com/office/drawing/2014/main" id="{BD7E5BCA-5A56-0DB7-C20B-513C1739834A}"/>
              </a:ext>
            </a:extLst>
          </p:cNvPr>
          <p:cNvSpPr/>
          <p:nvPr/>
        </p:nvSpPr>
        <p:spPr>
          <a:xfrm>
            <a:off x="182703" y="1007710"/>
            <a:ext cx="8628000" cy="231558"/>
          </a:xfrm>
          <a:prstGeom prst="roundRect">
            <a:avLst>
              <a:gd name="adj" fmla="val 19102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Quattrocento Sans"/>
              <a:sym typeface="Quattrocento Sans"/>
            </a:endParaRPr>
          </a:p>
        </p:txBody>
      </p:sp>
      <p:sp>
        <p:nvSpPr>
          <p:cNvPr id="454" name="Google Shape;454;p39">
            <a:extLst>
              <a:ext uri="{FF2B5EF4-FFF2-40B4-BE49-F238E27FC236}">
                <a16:creationId xmlns:a16="http://schemas.microsoft.com/office/drawing/2014/main" id="{973C1C2B-7F4F-0E9B-1181-C36F14D37DEF}"/>
              </a:ext>
            </a:extLst>
          </p:cNvPr>
          <p:cNvSpPr txBox="1"/>
          <p:nvPr/>
        </p:nvSpPr>
        <p:spPr>
          <a:xfrm>
            <a:off x="329244" y="1028689"/>
            <a:ext cx="1542000" cy="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 dirty="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Resultados</a:t>
            </a:r>
            <a:endParaRPr sz="1050" dirty="0"/>
          </a:p>
        </p:txBody>
      </p:sp>
      <p:sp>
        <p:nvSpPr>
          <p:cNvPr id="5" name="Google Shape;449;p39">
            <a:extLst>
              <a:ext uri="{FF2B5EF4-FFF2-40B4-BE49-F238E27FC236}">
                <a16:creationId xmlns:a16="http://schemas.microsoft.com/office/drawing/2014/main" id="{378E4C8D-49BF-0095-DB2C-DD2A0E3347CC}"/>
              </a:ext>
            </a:extLst>
          </p:cNvPr>
          <p:cNvSpPr txBox="1"/>
          <p:nvPr/>
        </p:nvSpPr>
        <p:spPr>
          <a:xfrm>
            <a:off x="2029274" y="760739"/>
            <a:ext cx="1014327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 err="1">
                <a:solidFill>
                  <a:srgbClr val="262626"/>
                </a:solidFill>
                <a:latin typeface="Quattrocento Sans"/>
              </a:rPr>
              <a:t>early_stopping</a:t>
            </a:r>
            <a:endParaRPr sz="1100" dirty="0"/>
          </a:p>
        </p:txBody>
      </p:sp>
      <p:sp>
        <p:nvSpPr>
          <p:cNvPr id="7" name="Google Shape;450;p39">
            <a:extLst>
              <a:ext uri="{FF2B5EF4-FFF2-40B4-BE49-F238E27FC236}">
                <a16:creationId xmlns:a16="http://schemas.microsoft.com/office/drawing/2014/main" id="{87BAFCC8-2D64-BB1C-C6C4-7058243A3FAA}"/>
              </a:ext>
            </a:extLst>
          </p:cNvPr>
          <p:cNvSpPr txBox="1"/>
          <p:nvPr/>
        </p:nvSpPr>
        <p:spPr>
          <a:xfrm>
            <a:off x="3039912" y="753329"/>
            <a:ext cx="3052691" cy="204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0000"/>
              </a:lnSpc>
            </a:pPr>
            <a:r>
              <a:rPr lang="en-US" sz="1100" dirty="0" err="1">
                <a:solidFill>
                  <a:srgbClr val="262626"/>
                </a:solidFill>
                <a:latin typeface="Quattrocento Sans"/>
              </a:rPr>
              <a:t>EarlyStopping</a:t>
            </a:r>
            <a:r>
              <a:rPr lang="en-US" sz="1100" dirty="0">
                <a:solidFill>
                  <a:srgbClr val="262626"/>
                </a:solidFill>
                <a:latin typeface="Quattrocento Sans"/>
              </a:rPr>
              <a:t>(tolerance=10, </a:t>
            </a:r>
            <a:r>
              <a:rPr lang="en-US" sz="1100" dirty="0" err="1">
                <a:solidFill>
                  <a:srgbClr val="262626"/>
                </a:solidFill>
                <a:latin typeface="Quattrocento Sans"/>
              </a:rPr>
              <a:t>min_delta</a:t>
            </a:r>
            <a:r>
              <a:rPr lang="en-US" sz="1100" dirty="0">
                <a:solidFill>
                  <a:srgbClr val="262626"/>
                </a:solidFill>
                <a:latin typeface="Quattrocento Sans"/>
              </a:rPr>
              <a:t>=0.01)</a:t>
            </a: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26262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3" name="Picture 12" descr="A chart of numbers and labels&#10;&#10;Description automatically generated">
            <a:extLst>
              <a:ext uri="{FF2B5EF4-FFF2-40B4-BE49-F238E27FC236}">
                <a16:creationId xmlns:a16="http://schemas.microsoft.com/office/drawing/2014/main" id="{6C60890D-43B0-25FB-96FF-82998EBAB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668" y="1516639"/>
            <a:ext cx="3322494" cy="2983057"/>
          </a:xfrm>
          <a:prstGeom prst="rect">
            <a:avLst/>
          </a:prstGeom>
        </p:spPr>
      </p:pic>
      <p:pic>
        <p:nvPicPr>
          <p:cNvPr id="14" name="Picture 13" descr="A graph of loss by epoch&#10;&#10;Description automatically generated">
            <a:extLst>
              <a:ext uri="{FF2B5EF4-FFF2-40B4-BE49-F238E27FC236}">
                <a16:creationId xmlns:a16="http://schemas.microsoft.com/office/drawing/2014/main" id="{7BF117F4-6FA8-F4E6-13E1-1454B588A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811" y="1921885"/>
            <a:ext cx="2770044" cy="2162175"/>
          </a:xfrm>
          <a:prstGeom prst="rect">
            <a:avLst/>
          </a:prstGeom>
        </p:spPr>
      </p:pic>
      <p:pic>
        <p:nvPicPr>
          <p:cNvPr id="15" name="Picture 14" descr="A graph of a graph&#10;&#10;Description automatically generated">
            <a:extLst>
              <a:ext uri="{FF2B5EF4-FFF2-40B4-BE49-F238E27FC236}">
                <a16:creationId xmlns:a16="http://schemas.microsoft.com/office/drawing/2014/main" id="{CC90B472-507C-000B-DA8A-7781635F80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1018" y="1921885"/>
            <a:ext cx="2774374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4615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>
          <a:extLst>
            <a:ext uri="{FF2B5EF4-FFF2-40B4-BE49-F238E27FC236}">
              <a16:creationId xmlns:a16="http://schemas.microsoft.com/office/drawing/2014/main" id="{A4D01BED-527B-6500-4F2B-F2E687B8D0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45">
            <a:extLst>
              <a:ext uri="{FF2B5EF4-FFF2-40B4-BE49-F238E27FC236}">
                <a16:creationId xmlns:a16="http://schemas.microsoft.com/office/drawing/2014/main" id="{78F7015C-2D22-2769-3AE3-7C5406DC5C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208" y="339220"/>
            <a:ext cx="8520600" cy="568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dirty="0"/>
              <a:t>Accuraccy</a:t>
            </a:r>
            <a:endParaRPr sz="3200" dirty="0"/>
          </a:p>
        </p:txBody>
      </p:sp>
      <p:sp>
        <p:nvSpPr>
          <p:cNvPr id="586" name="Google Shape;586;p45">
            <a:extLst>
              <a:ext uri="{FF2B5EF4-FFF2-40B4-BE49-F238E27FC236}">
                <a16:creationId xmlns:a16="http://schemas.microsoft.com/office/drawing/2014/main" id="{A3F2E059-5634-4E08-9249-9EF66EFC70E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33</a:t>
            </a:fld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CFD22C0-AED3-5F9D-4EE2-681E56946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692" y="1484293"/>
            <a:ext cx="6084354" cy="2762477"/>
          </a:xfrm>
          <a:prstGeom prst="rect">
            <a:avLst/>
          </a:prstGeom>
        </p:spPr>
      </p:pic>
      <p:sp>
        <p:nvSpPr>
          <p:cNvPr id="4" name="Google Shape;453;p39">
            <a:extLst>
              <a:ext uri="{FF2B5EF4-FFF2-40B4-BE49-F238E27FC236}">
                <a16:creationId xmlns:a16="http://schemas.microsoft.com/office/drawing/2014/main" id="{7E13A884-A306-45B6-DEF3-9931586920AA}"/>
              </a:ext>
            </a:extLst>
          </p:cNvPr>
          <p:cNvSpPr/>
          <p:nvPr/>
        </p:nvSpPr>
        <p:spPr>
          <a:xfrm>
            <a:off x="226208" y="86683"/>
            <a:ext cx="8628000" cy="231558"/>
          </a:xfrm>
          <a:prstGeom prst="roundRect">
            <a:avLst>
              <a:gd name="adj" fmla="val 19102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Quattrocento Sans"/>
              <a:sym typeface="Quattrocento Sans"/>
            </a:endParaRPr>
          </a:p>
        </p:txBody>
      </p:sp>
      <p:sp>
        <p:nvSpPr>
          <p:cNvPr id="5" name="Google Shape;454;p39">
            <a:extLst>
              <a:ext uri="{FF2B5EF4-FFF2-40B4-BE49-F238E27FC236}">
                <a16:creationId xmlns:a16="http://schemas.microsoft.com/office/drawing/2014/main" id="{2E0BBC8B-AE51-428B-B147-3DA46972FB2E}"/>
              </a:ext>
            </a:extLst>
          </p:cNvPr>
          <p:cNvSpPr txBox="1"/>
          <p:nvPr/>
        </p:nvSpPr>
        <p:spPr>
          <a:xfrm>
            <a:off x="372749" y="107662"/>
            <a:ext cx="1542000" cy="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 dirty="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Resultados</a:t>
            </a:r>
            <a:endParaRPr sz="1050" dirty="0"/>
          </a:p>
        </p:txBody>
      </p:sp>
    </p:spTree>
    <p:extLst>
      <p:ext uri="{BB962C8B-B14F-4D97-AF65-F5344CB8AC3E}">
        <p14:creationId xmlns:p14="http://schemas.microsoft.com/office/powerpoint/2010/main" val="36006273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>
          <a:extLst>
            <a:ext uri="{FF2B5EF4-FFF2-40B4-BE49-F238E27FC236}">
              <a16:creationId xmlns:a16="http://schemas.microsoft.com/office/drawing/2014/main" id="{09000AD5-20B3-6002-F0F7-BCA954470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45">
            <a:extLst>
              <a:ext uri="{FF2B5EF4-FFF2-40B4-BE49-F238E27FC236}">
                <a16:creationId xmlns:a16="http://schemas.microsoft.com/office/drawing/2014/main" id="{BC36EE48-25AE-9360-01D2-63D82231D4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208" y="339220"/>
            <a:ext cx="8520600" cy="568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dirty="0"/>
              <a:t>Precision</a:t>
            </a:r>
            <a:endParaRPr sz="3200" dirty="0"/>
          </a:p>
        </p:txBody>
      </p:sp>
      <p:sp>
        <p:nvSpPr>
          <p:cNvPr id="586" name="Google Shape;586;p45">
            <a:extLst>
              <a:ext uri="{FF2B5EF4-FFF2-40B4-BE49-F238E27FC236}">
                <a16:creationId xmlns:a16="http://schemas.microsoft.com/office/drawing/2014/main" id="{3C64DBEA-9271-37F3-D5D2-CB242E48A84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34</a:t>
            </a:fld>
            <a:endParaRPr/>
          </a:p>
        </p:txBody>
      </p:sp>
      <p:sp>
        <p:nvSpPr>
          <p:cNvPr id="4" name="Google Shape;453;p39">
            <a:extLst>
              <a:ext uri="{FF2B5EF4-FFF2-40B4-BE49-F238E27FC236}">
                <a16:creationId xmlns:a16="http://schemas.microsoft.com/office/drawing/2014/main" id="{54CC74B7-D5AC-A5A4-8B08-2156343AE1D9}"/>
              </a:ext>
            </a:extLst>
          </p:cNvPr>
          <p:cNvSpPr/>
          <p:nvPr/>
        </p:nvSpPr>
        <p:spPr>
          <a:xfrm>
            <a:off x="226208" y="86683"/>
            <a:ext cx="8628000" cy="231558"/>
          </a:xfrm>
          <a:prstGeom prst="roundRect">
            <a:avLst>
              <a:gd name="adj" fmla="val 19102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Quattrocento Sans"/>
              <a:sym typeface="Quattrocento Sans"/>
            </a:endParaRPr>
          </a:p>
        </p:txBody>
      </p:sp>
      <p:sp>
        <p:nvSpPr>
          <p:cNvPr id="5" name="Google Shape;454;p39">
            <a:extLst>
              <a:ext uri="{FF2B5EF4-FFF2-40B4-BE49-F238E27FC236}">
                <a16:creationId xmlns:a16="http://schemas.microsoft.com/office/drawing/2014/main" id="{7220BCB2-9717-8F01-F2FB-4B25AB40E55D}"/>
              </a:ext>
            </a:extLst>
          </p:cNvPr>
          <p:cNvSpPr txBox="1"/>
          <p:nvPr/>
        </p:nvSpPr>
        <p:spPr>
          <a:xfrm>
            <a:off x="372749" y="107662"/>
            <a:ext cx="1542000" cy="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 dirty="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Resultados</a:t>
            </a:r>
            <a:endParaRPr sz="105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B61D169-E36D-4CF3-B887-48C615467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42" y="928338"/>
            <a:ext cx="4400707" cy="246488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7A712C4-9ECF-9A5D-70A0-E5B51C81B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1915" y="928338"/>
            <a:ext cx="4431949" cy="246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7229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>
          <a:extLst>
            <a:ext uri="{FF2B5EF4-FFF2-40B4-BE49-F238E27FC236}">
              <a16:creationId xmlns:a16="http://schemas.microsoft.com/office/drawing/2014/main" id="{560B75A5-D97D-48B7-CC97-329AB2FF2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45">
            <a:extLst>
              <a:ext uri="{FF2B5EF4-FFF2-40B4-BE49-F238E27FC236}">
                <a16:creationId xmlns:a16="http://schemas.microsoft.com/office/drawing/2014/main" id="{BA5A1ED1-A61D-B7CE-90AE-24531DD5D8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208" y="339220"/>
            <a:ext cx="8520600" cy="568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dirty="0"/>
              <a:t>Precision</a:t>
            </a:r>
            <a:endParaRPr sz="3200" dirty="0"/>
          </a:p>
        </p:txBody>
      </p:sp>
      <p:sp>
        <p:nvSpPr>
          <p:cNvPr id="586" name="Google Shape;586;p45">
            <a:extLst>
              <a:ext uri="{FF2B5EF4-FFF2-40B4-BE49-F238E27FC236}">
                <a16:creationId xmlns:a16="http://schemas.microsoft.com/office/drawing/2014/main" id="{B1C77500-0887-B752-A3EA-A860026E94A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35</a:t>
            </a:fld>
            <a:endParaRPr/>
          </a:p>
        </p:txBody>
      </p:sp>
      <p:sp>
        <p:nvSpPr>
          <p:cNvPr id="4" name="Google Shape;453;p39">
            <a:extLst>
              <a:ext uri="{FF2B5EF4-FFF2-40B4-BE49-F238E27FC236}">
                <a16:creationId xmlns:a16="http://schemas.microsoft.com/office/drawing/2014/main" id="{22BBBEF1-8369-B6E5-2E7D-F137B4E6AFDB}"/>
              </a:ext>
            </a:extLst>
          </p:cNvPr>
          <p:cNvSpPr/>
          <p:nvPr/>
        </p:nvSpPr>
        <p:spPr>
          <a:xfrm>
            <a:off x="226208" y="86683"/>
            <a:ext cx="8628000" cy="231558"/>
          </a:xfrm>
          <a:prstGeom prst="roundRect">
            <a:avLst>
              <a:gd name="adj" fmla="val 19102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Quattrocento Sans"/>
              <a:sym typeface="Quattrocento Sans"/>
            </a:endParaRPr>
          </a:p>
        </p:txBody>
      </p:sp>
      <p:sp>
        <p:nvSpPr>
          <p:cNvPr id="5" name="Google Shape;454;p39">
            <a:extLst>
              <a:ext uri="{FF2B5EF4-FFF2-40B4-BE49-F238E27FC236}">
                <a16:creationId xmlns:a16="http://schemas.microsoft.com/office/drawing/2014/main" id="{0E0D6465-D3BF-5EE4-8047-D7B05B53FDAC}"/>
              </a:ext>
            </a:extLst>
          </p:cNvPr>
          <p:cNvSpPr txBox="1"/>
          <p:nvPr/>
        </p:nvSpPr>
        <p:spPr>
          <a:xfrm>
            <a:off x="372749" y="107662"/>
            <a:ext cx="1542000" cy="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 dirty="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Resultados</a:t>
            </a:r>
            <a:endParaRPr sz="105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62A9798-C4CD-3B15-52D3-3C3ECB501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08" y="928338"/>
            <a:ext cx="4354659" cy="246488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92BA024-4935-6D86-E720-7C7761EE7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813" y="907359"/>
            <a:ext cx="4372560" cy="2485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0130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>
          <a:extLst>
            <a:ext uri="{FF2B5EF4-FFF2-40B4-BE49-F238E27FC236}">
              <a16:creationId xmlns:a16="http://schemas.microsoft.com/office/drawing/2014/main" id="{B08EA95F-557E-52F0-C75D-AC4D284D2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45">
            <a:extLst>
              <a:ext uri="{FF2B5EF4-FFF2-40B4-BE49-F238E27FC236}">
                <a16:creationId xmlns:a16="http://schemas.microsoft.com/office/drawing/2014/main" id="{FE56AC2E-37D0-1480-FFE5-90D09C154E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208" y="339220"/>
            <a:ext cx="8520600" cy="568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dirty="0"/>
              <a:t>Precision</a:t>
            </a:r>
            <a:endParaRPr sz="3200" dirty="0"/>
          </a:p>
        </p:txBody>
      </p:sp>
      <p:sp>
        <p:nvSpPr>
          <p:cNvPr id="586" name="Google Shape;586;p45">
            <a:extLst>
              <a:ext uri="{FF2B5EF4-FFF2-40B4-BE49-F238E27FC236}">
                <a16:creationId xmlns:a16="http://schemas.microsoft.com/office/drawing/2014/main" id="{48AD3D85-73BF-E252-2523-00C1845B5BE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36</a:t>
            </a:fld>
            <a:endParaRPr/>
          </a:p>
        </p:txBody>
      </p:sp>
      <p:sp>
        <p:nvSpPr>
          <p:cNvPr id="4" name="Google Shape;453;p39">
            <a:extLst>
              <a:ext uri="{FF2B5EF4-FFF2-40B4-BE49-F238E27FC236}">
                <a16:creationId xmlns:a16="http://schemas.microsoft.com/office/drawing/2014/main" id="{42A69CAB-A80E-068F-13B9-EE4123B6E6DD}"/>
              </a:ext>
            </a:extLst>
          </p:cNvPr>
          <p:cNvSpPr/>
          <p:nvPr/>
        </p:nvSpPr>
        <p:spPr>
          <a:xfrm>
            <a:off x="226208" y="86683"/>
            <a:ext cx="8628000" cy="231558"/>
          </a:xfrm>
          <a:prstGeom prst="roundRect">
            <a:avLst>
              <a:gd name="adj" fmla="val 19102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Quattrocento Sans"/>
              <a:sym typeface="Quattrocento Sans"/>
            </a:endParaRPr>
          </a:p>
        </p:txBody>
      </p:sp>
      <p:sp>
        <p:nvSpPr>
          <p:cNvPr id="5" name="Google Shape;454;p39">
            <a:extLst>
              <a:ext uri="{FF2B5EF4-FFF2-40B4-BE49-F238E27FC236}">
                <a16:creationId xmlns:a16="http://schemas.microsoft.com/office/drawing/2014/main" id="{43ACBC96-EEC7-80E9-CED1-B816477DD4FB}"/>
              </a:ext>
            </a:extLst>
          </p:cNvPr>
          <p:cNvSpPr txBox="1"/>
          <p:nvPr/>
        </p:nvSpPr>
        <p:spPr>
          <a:xfrm>
            <a:off x="372749" y="107662"/>
            <a:ext cx="1542000" cy="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 dirty="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Resultados</a:t>
            </a:r>
            <a:endParaRPr sz="105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4AF6602-877E-1672-3FC1-BB77186E3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10" y="976438"/>
            <a:ext cx="4193989" cy="2416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AC42076-23C8-4364-0D51-CAD18C78F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508" y="1016602"/>
            <a:ext cx="4572000" cy="2376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56868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>
          <a:extLst>
            <a:ext uri="{FF2B5EF4-FFF2-40B4-BE49-F238E27FC236}">
              <a16:creationId xmlns:a16="http://schemas.microsoft.com/office/drawing/2014/main" id="{EDF56392-E706-0FFA-38DF-C1709AE2A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45">
            <a:extLst>
              <a:ext uri="{FF2B5EF4-FFF2-40B4-BE49-F238E27FC236}">
                <a16:creationId xmlns:a16="http://schemas.microsoft.com/office/drawing/2014/main" id="{9824EC48-8BF1-80DD-1F31-D6632438D9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208" y="339220"/>
            <a:ext cx="8520600" cy="568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dirty="0"/>
              <a:t>Precision</a:t>
            </a:r>
            <a:endParaRPr sz="3200" dirty="0"/>
          </a:p>
        </p:txBody>
      </p:sp>
      <p:sp>
        <p:nvSpPr>
          <p:cNvPr id="586" name="Google Shape;586;p45">
            <a:extLst>
              <a:ext uri="{FF2B5EF4-FFF2-40B4-BE49-F238E27FC236}">
                <a16:creationId xmlns:a16="http://schemas.microsoft.com/office/drawing/2014/main" id="{6EE790E2-4B9A-D78C-C390-775376E408C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37</a:t>
            </a:fld>
            <a:endParaRPr/>
          </a:p>
        </p:txBody>
      </p:sp>
      <p:sp>
        <p:nvSpPr>
          <p:cNvPr id="4" name="Google Shape;453;p39">
            <a:extLst>
              <a:ext uri="{FF2B5EF4-FFF2-40B4-BE49-F238E27FC236}">
                <a16:creationId xmlns:a16="http://schemas.microsoft.com/office/drawing/2014/main" id="{F70657DD-CFED-048B-3204-F7E9380AC947}"/>
              </a:ext>
            </a:extLst>
          </p:cNvPr>
          <p:cNvSpPr/>
          <p:nvPr/>
        </p:nvSpPr>
        <p:spPr>
          <a:xfrm>
            <a:off x="226208" y="86683"/>
            <a:ext cx="8628000" cy="231558"/>
          </a:xfrm>
          <a:prstGeom prst="roundRect">
            <a:avLst>
              <a:gd name="adj" fmla="val 19102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Quattrocento Sans"/>
              <a:sym typeface="Quattrocento Sans"/>
            </a:endParaRPr>
          </a:p>
        </p:txBody>
      </p:sp>
      <p:sp>
        <p:nvSpPr>
          <p:cNvPr id="5" name="Google Shape;454;p39">
            <a:extLst>
              <a:ext uri="{FF2B5EF4-FFF2-40B4-BE49-F238E27FC236}">
                <a16:creationId xmlns:a16="http://schemas.microsoft.com/office/drawing/2014/main" id="{49889A0B-F2CC-4741-BF61-85C93811BE90}"/>
              </a:ext>
            </a:extLst>
          </p:cNvPr>
          <p:cNvSpPr txBox="1"/>
          <p:nvPr/>
        </p:nvSpPr>
        <p:spPr>
          <a:xfrm>
            <a:off x="372749" y="107662"/>
            <a:ext cx="1542000" cy="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 dirty="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Resultados</a:t>
            </a:r>
            <a:endParaRPr sz="105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8AF2DB9-3D0A-6A0D-17B0-16DBB5C05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48181"/>
            <a:ext cx="4486508" cy="247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05F096D-5086-3D0C-D631-0C0717D35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048181"/>
            <a:ext cx="4388253" cy="247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9292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>
          <a:extLst>
            <a:ext uri="{FF2B5EF4-FFF2-40B4-BE49-F238E27FC236}">
              <a16:creationId xmlns:a16="http://schemas.microsoft.com/office/drawing/2014/main" id="{46D35190-4A9C-F2FE-D588-41A80C60C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45">
            <a:extLst>
              <a:ext uri="{FF2B5EF4-FFF2-40B4-BE49-F238E27FC236}">
                <a16:creationId xmlns:a16="http://schemas.microsoft.com/office/drawing/2014/main" id="{D0ACDEAA-10FF-0108-34BD-78D888AE33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208" y="339220"/>
            <a:ext cx="8520600" cy="568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dirty="0"/>
              <a:t>Precision</a:t>
            </a:r>
            <a:endParaRPr sz="3200" dirty="0"/>
          </a:p>
        </p:txBody>
      </p:sp>
      <p:sp>
        <p:nvSpPr>
          <p:cNvPr id="586" name="Google Shape;586;p45">
            <a:extLst>
              <a:ext uri="{FF2B5EF4-FFF2-40B4-BE49-F238E27FC236}">
                <a16:creationId xmlns:a16="http://schemas.microsoft.com/office/drawing/2014/main" id="{E6E06133-9C9F-E512-E8C6-6011E8F027B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38</a:t>
            </a:fld>
            <a:endParaRPr/>
          </a:p>
        </p:txBody>
      </p:sp>
      <p:sp>
        <p:nvSpPr>
          <p:cNvPr id="4" name="Google Shape;453;p39">
            <a:extLst>
              <a:ext uri="{FF2B5EF4-FFF2-40B4-BE49-F238E27FC236}">
                <a16:creationId xmlns:a16="http://schemas.microsoft.com/office/drawing/2014/main" id="{B41FA330-88FA-251F-26C7-F9B7D1C60A81}"/>
              </a:ext>
            </a:extLst>
          </p:cNvPr>
          <p:cNvSpPr/>
          <p:nvPr/>
        </p:nvSpPr>
        <p:spPr>
          <a:xfrm>
            <a:off x="226208" y="86683"/>
            <a:ext cx="8628000" cy="231558"/>
          </a:xfrm>
          <a:prstGeom prst="roundRect">
            <a:avLst>
              <a:gd name="adj" fmla="val 19102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Quattrocento Sans"/>
              <a:sym typeface="Quattrocento Sans"/>
            </a:endParaRPr>
          </a:p>
        </p:txBody>
      </p:sp>
      <p:sp>
        <p:nvSpPr>
          <p:cNvPr id="5" name="Google Shape;454;p39">
            <a:extLst>
              <a:ext uri="{FF2B5EF4-FFF2-40B4-BE49-F238E27FC236}">
                <a16:creationId xmlns:a16="http://schemas.microsoft.com/office/drawing/2014/main" id="{40070C14-F29C-7327-D866-2E3CA81B35DC}"/>
              </a:ext>
            </a:extLst>
          </p:cNvPr>
          <p:cNvSpPr txBox="1"/>
          <p:nvPr/>
        </p:nvSpPr>
        <p:spPr>
          <a:xfrm>
            <a:off x="372749" y="107662"/>
            <a:ext cx="1542000" cy="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 dirty="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Resultados</a:t>
            </a:r>
            <a:endParaRPr sz="105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2ED1BB6-63D6-0A02-1BE8-B0E0F8593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48180"/>
            <a:ext cx="4572000" cy="247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EEF16F14-A127-DCB4-33E9-3CBDCE21A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048180"/>
            <a:ext cx="4479902" cy="247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65284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>
          <a:extLst>
            <a:ext uri="{FF2B5EF4-FFF2-40B4-BE49-F238E27FC236}">
              <a16:creationId xmlns:a16="http://schemas.microsoft.com/office/drawing/2014/main" id="{3D7AD88F-7FB3-DBD5-0084-2898D7C48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45">
            <a:extLst>
              <a:ext uri="{FF2B5EF4-FFF2-40B4-BE49-F238E27FC236}">
                <a16:creationId xmlns:a16="http://schemas.microsoft.com/office/drawing/2014/main" id="{7FE85511-27C3-D3AF-9271-1957D01F56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208" y="339220"/>
            <a:ext cx="8520600" cy="568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dirty="0"/>
              <a:t>Recall</a:t>
            </a:r>
            <a:endParaRPr sz="3200" dirty="0"/>
          </a:p>
        </p:txBody>
      </p:sp>
      <p:sp>
        <p:nvSpPr>
          <p:cNvPr id="586" name="Google Shape;586;p45">
            <a:extLst>
              <a:ext uri="{FF2B5EF4-FFF2-40B4-BE49-F238E27FC236}">
                <a16:creationId xmlns:a16="http://schemas.microsoft.com/office/drawing/2014/main" id="{990E35F4-7162-4CF7-D67F-6A76AFE3F46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39</a:t>
            </a:fld>
            <a:endParaRPr/>
          </a:p>
        </p:txBody>
      </p:sp>
      <p:sp>
        <p:nvSpPr>
          <p:cNvPr id="4" name="Google Shape;453;p39">
            <a:extLst>
              <a:ext uri="{FF2B5EF4-FFF2-40B4-BE49-F238E27FC236}">
                <a16:creationId xmlns:a16="http://schemas.microsoft.com/office/drawing/2014/main" id="{A77A9F52-357D-634C-33AE-9E472B3DB9B8}"/>
              </a:ext>
            </a:extLst>
          </p:cNvPr>
          <p:cNvSpPr/>
          <p:nvPr/>
        </p:nvSpPr>
        <p:spPr>
          <a:xfrm>
            <a:off x="226208" y="86683"/>
            <a:ext cx="8628000" cy="231558"/>
          </a:xfrm>
          <a:prstGeom prst="roundRect">
            <a:avLst>
              <a:gd name="adj" fmla="val 19102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Quattrocento Sans"/>
              <a:sym typeface="Quattrocento Sans"/>
            </a:endParaRPr>
          </a:p>
        </p:txBody>
      </p:sp>
      <p:sp>
        <p:nvSpPr>
          <p:cNvPr id="5" name="Google Shape;454;p39">
            <a:extLst>
              <a:ext uri="{FF2B5EF4-FFF2-40B4-BE49-F238E27FC236}">
                <a16:creationId xmlns:a16="http://schemas.microsoft.com/office/drawing/2014/main" id="{58D951EB-E07D-3B9A-BDCD-7D96FD96D930}"/>
              </a:ext>
            </a:extLst>
          </p:cNvPr>
          <p:cNvSpPr txBox="1"/>
          <p:nvPr/>
        </p:nvSpPr>
        <p:spPr>
          <a:xfrm>
            <a:off x="372749" y="107662"/>
            <a:ext cx="1542000" cy="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 dirty="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Resultados</a:t>
            </a:r>
            <a:endParaRPr sz="105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9AF0F4B-4F0B-F414-B8DE-A6ACE7EAE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8" y="907359"/>
            <a:ext cx="4497572" cy="2713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524AD851-76CC-6B38-F85B-9151151EB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428" y="996997"/>
            <a:ext cx="4497571" cy="2623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987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3"/>
          <p:cNvSpPr txBox="1">
            <a:spLocks noGrp="1"/>
          </p:cNvSpPr>
          <p:nvPr>
            <p:ph type="title"/>
          </p:nvPr>
        </p:nvSpPr>
        <p:spPr>
          <a:xfrm>
            <a:off x="233836" y="236944"/>
            <a:ext cx="63921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None/>
            </a:pPr>
            <a:r>
              <a:rPr lang="es" dirty="0">
                <a:solidFill>
                  <a:srgbClr val="000000"/>
                </a:solidFill>
                <a:highlight>
                  <a:srgbClr val="FFFFFF"/>
                </a:highlight>
              </a:rPr>
              <a:t>Análisis exploratorio</a:t>
            </a:r>
            <a:endParaRPr dirty="0"/>
          </a:p>
        </p:txBody>
      </p:sp>
      <p:pic>
        <p:nvPicPr>
          <p:cNvPr id="295" name="Google Shape;29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0675" y="1295700"/>
            <a:ext cx="5823950" cy="34362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3"/>
          <p:cNvSpPr/>
          <p:nvPr/>
        </p:nvSpPr>
        <p:spPr>
          <a:xfrm>
            <a:off x="243317" y="1190650"/>
            <a:ext cx="573300" cy="573300"/>
          </a:xfrm>
          <a:prstGeom prst="ellipse">
            <a:avLst/>
          </a:prstGeom>
          <a:solidFill>
            <a:srgbClr val="4662E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33"/>
          <p:cNvSpPr txBox="1"/>
          <p:nvPr/>
        </p:nvSpPr>
        <p:spPr>
          <a:xfrm>
            <a:off x="767652" y="1337803"/>
            <a:ext cx="1775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Balanceo de clases</a:t>
            </a:r>
            <a:endParaRPr/>
          </a:p>
        </p:txBody>
      </p:sp>
      <p:grpSp>
        <p:nvGrpSpPr>
          <p:cNvPr id="298" name="Google Shape;298;p33"/>
          <p:cNvGrpSpPr/>
          <p:nvPr/>
        </p:nvGrpSpPr>
        <p:grpSpPr>
          <a:xfrm>
            <a:off x="328437" y="1283386"/>
            <a:ext cx="377834" cy="377834"/>
            <a:chOff x="3894702" y="3987832"/>
            <a:chExt cx="283872" cy="283872"/>
          </a:xfrm>
        </p:grpSpPr>
        <p:sp>
          <p:nvSpPr>
            <p:cNvPr id="299" name="Google Shape;299;p33"/>
            <p:cNvSpPr/>
            <p:nvPr/>
          </p:nvSpPr>
          <p:spPr>
            <a:xfrm>
              <a:off x="4057101" y="4150231"/>
              <a:ext cx="121473" cy="121473"/>
            </a:xfrm>
            <a:custGeom>
              <a:avLst/>
              <a:gdLst/>
              <a:ahLst/>
              <a:cxnLst/>
              <a:rect l="l" t="t" r="r" b="b"/>
              <a:pathLst>
                <a:path w="121473" h="121473" extrusionOk="0">
                  <a:moveTo>
                    <a:pt x="13943" y="2708"/>
                  </a:moveTo>
                  <a:cubicBezTo>
                    <a:pt x="23572" y="-2106"/>
                    <a:pt x="34807" y="-502"/>
                    <a:pt x="42832" y="7523"/>
                  </a:cubicBezTo>
                  <a:lnTo>
                    <a:pt x="114251" y="78943"/>
                  </a:lnTo>
                  <a:cubicBezTo>
                    <a:pt x="123881" y="88572"/>
                    <a:pt x="123881" y="104621"/>
                    <a:pt x="114251" y="114251"/>
                  </a:cubicBezTo>
                  <a:lnTo>
                    <a:pt x="114251" y="114251"/>
                  </a:lnTo>
                  <a:cubicBezTo>
                    <a:pt x="104621" y="123881"/>
                    <a:pt x="88572" y="123881"/>
                    <a:pt x="78943" y="114251"/>
                  </a:cubicBezTo>
                  <a:lnTo>
                    <a:pt x="7523" y="42832"/>
                  </a:lnTo>
                  <a:cubicBezTo>
                    <a:pt x="-502" y="34807"/>
                    <a:pt x="-2106" y="23572"/>
                    <a:pt x="2708" y="1394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33"/>
            <p:cNvSpPr/>
            <p:nvPr/>
          </p:nvSpPr>
          <p:spPr>
            <a:xfrm>
              <a:off x="4046168" y="4140100"/>
              <a:ext cx="26681" cy="25879"/>
            </a:xfrm>
            <a:custGeom>
              <a:avLst/>
              <a:gdLst/>
              <a:ahLst/>
              <a:cxnLst/>
              <a:rect l="l" t="t" r="r" b="b"/>
              <a:pathLst>
                <a:path w="26681" h="25879" extrusionOk="0">
                  <a:moveTo>
                    <a:pt x="12037" y="0"/>
                  </a:moveTo>
                  <a:lnTo>
                    <a:pt x="24876" y="12839"/>
                  </a:lnTo>
                  <a:cubicBezTo>
                    <a:pt x="27284" y="15247"/>
                    <a:pt x="27284" y="19259"/>
                    <a:pt x="24876" y="21667"/>
                  </a:cubicBezTo>
                  <a:lnTo>
                    <a:pt x="21667" y="24074"/>
                  </a:lnTo>
                  <a:cubicBezTo>
                    <a:pt x="19259" y="26481"/>
                    <a:pt x="15247" y="26481"/>
                    <a:pt x="12839" y="24074"/>
                  </a:cubicBezTo>
                  <a:lnTo>
                    <a:pt x="0" y="1123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33"/>
            <p:cNvSpPr/>
            <p:nvPr/>
          </p:nvSpPr>
          <p:spPr>
            <a:xfrm>
              <a:off x="3894702" y="3987832"/>
              <a:ext cx="184968" cy="184968"/>
            </a:xfrm>
            <a:custGeom>
              <a:avLst/>
              <a:gdLst/>
              <a:ahLst/>
              <a:cxnLst/>
              <a:rect l="l" t="t" r="r" b="b"/>
              <a:pathLst>
                <a:path w="184968" h="184968" extrusionOk="0">
                  <a:moveTo>
                    <a:pt x="157885" y="27083"/>
                  </a:moveTo>
                  <a:cubicBezTo>
                    <a:pt x="121774" y="-9028"/>
                    <a:pt x="63194" y="-9028"/>
                    <a:pt x="27083" y="27083"/>
                  </a:cubicBezTo>
                  <a:cubicBezTo>
                    <a:pt x="-9028" y="63194"/>
                    <a:pt x="-9028" y="121774"/>
                    <a:pt x="27083" y="157885"/>
                  </a:cubicBezTo>
                  <a:cubicBezTo>
                    <a:pt x="63194" y="193996"/>
                    <a:pt x="121774" y="193996"/>
                    <a:pt x="157885" y="157885"/>
                  </a:cubicBezTo>
                  <a:cubicBezTo>
                    <a:pt x="193996" y="121774"/>
                    <a:pt x="193996" y="63194"/>
                    <a:pt x="157885" y="27083"/>
                  </a:cubicBezTo>
                  <a:close/>
                  <a:moveTo>
                    <a:pt x="92083" y="164305"/>
                  </a:moveTo>
                  <a:cubicBezTo>
                    <a:pt x="51960" y="164305"/>
                    <a:pt x="19861" y="132206"/>
                    <a:pt x="19861" y="92083"/>
                  </a:cubicBezTo>
                  <a:cubicBezTo>
                    <a:pt x="19861" y="51960"/>
                    <a:pt x="51960" y="19861"/>
                    <a:pt x="92083" y="19861"/>
                  </a:cubicBezTo>
                  <a:cubicBezTo>
                    <a:pt x="132206" y="19861"/>
                    <a:pt x="164305" y="51960"/>
                    <a:pt x="164305" y="92083"/>
                  </a:cubicBezTo>
                  <a:cubicBezTo>
                    <a:pt x="164305" y="132206"/>
                    <a:pt x="132206" y="164305"/>
                    <a:pt x="92083" y="1643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2" name="Google Shape;302;p33"/>
          <p:cNvSpPr txBox="1"/>
          <p:nvPr/>
        </p:nvSpPr>
        <p:spPr>
          <a:xfrm>
            <a:off x="394699" y="2123300"/>
            <a:ext cx="2351400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1"/>
                </a:solidFill>
              </a:rPr>
              <a:t>Clase 4 (Cigar Shaped Smooth) representa el 1.9% del total de imágenes.</a:t>
            </a:r>
            <a:endParaRPr sz="11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03" name="Google Shape;303;p33"/>
          <p:cNvSpPr txBox="1"/>
          <p:nvPr/>
        </p:nvSpPr>
        <p:spPr>
          <a:xfrm>
            <a:off x="396297" y="2880223"/>
            <a:ext cx="2459700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1"/>
                </a:solidFill>
              </a:rPr>
              <a:t>Clase 0	(Disturbed) representa el 6.1% del total de imágenes.</a:t>
            </a:r>
            <a:endParaRPr sz="11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04" name="Google Shape;304;p33"/>
          <p:cNvSpPr txBox="1"/>
          <p:nvPr/>
        </p:nvSpPr>
        <p:spPr>
          <a:xfrm>
            <a:off x="362278" y="3716049"/>
            <a:ext cx="2022600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1"/>
                </a:solidFill>
              </a:rPr>
              <a:t>El resto de las clases representan entre el 8% y el 15% del total.</a:t>
            </a:r>
            <a:endParaRPr sz="11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05" name="Google Shape;305;p33"/>
          <p:cNvSpPr/>
          <p:nvPr/>
        </p:nvSpPr>
        <p:spPr>
          <a:xfrm>
            <a:off x="226691" y="2208303"/>
            <a:ext cx="155100" cy="155100"/>
          </a:xfrm>
          <a:prstGeom prst="ellipse">
            <a:avLst/>
          </a:prstGeom>
          <a:solidFill>
            <a:srgbClr val="4662E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33"/>
          <p:cNvSpPr/>
          <p:nvPr/>
        </p:nvSpPr>
        <p:spPr>
          <a:xfrm>
            <a:off x="236879" y="2961086"/>
            <a:ext cx="155100" cy="155100"/>
          </a:xfrm>
          <a:prstGeom prst="ellipse">
            <a:avLst/>
          </a:prstGeom>
          <a:solidFill>
            <a:srgbClr val="4662E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33"/>
          <p:cNvSpPr/>
          <p:nvPr/>
        </p:nvSpPr>
        <p:spPr>
          <a:xfrm>
            <a:off x="258109" y="3790071"/>
            <a:ext cx="155100" cy="155100"/>
          </a:xfrm>
          <a:prstGeom prst="ellipse">
            <a:avLst/>
          </a:prstGeom>
          <a:solidFill>
            <a:srgbClr val="4662E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>
          <a:extLst>
            <a:ext uri="{FF2B5EF4-FFF2-40B4-BE49-F238E27FC236}">
              <a16:creationId xmlns:a16="http://schemas.microsoft.com/office/drawing/2014/main" id="{5C4CC997-493A-F9CF-1559-E4E29CB7E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45">
            <a:extLst>
              <a:ext uri="{FF2B5EF4-FFF2-40B4-BE49-F238E27FC236}">
                <a16:creationId xmlns:a16="http://schemas.microsoft.com/office/drawing/2014/main" id="{32E2F13C-BA51-2CEC-445D-05AF508137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208" y="339220"/>
            <a:ext cx="8520600" cy="568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dirty="0"/>
              <a:t>Recall</a:t>
            </a:r>
            <a:endParaRPr sz="3200" dirty="0"/>
          </a:p>
        </p:txBody>
      </p:sp>
      <p:sp>
        <p:nvSpPr>
          <p:cNvPr id="586" name="Google Shape;586;p45">
            <a:extLst>
              <a:ext uri="{FF2B5EF4-FFF2-40B4-BE49-F238E27FC236}">
                <a16:creationId xmlns:a16="http://schemas.microsoft.com/office/drawing/2014/main" id="{B96A6FC7-5499-7C92-1007-9DBD97E036C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40</a:t>
            </a:fld>
            <a:endParaRPr/>
          </a:p>
        </p:txBody>
      </p:sp>
      <p:sp>
        <p:nvSpPr>
          <p:cNvPr id="4" name="Google Shape;453;p39">
            <a:extLst>
              <a:ext uri="{FF2B5EF4-FFF2-40B4-BE49-F238E27FC236}">
                <a16:creationId xmlns:a16="http://schemas.microsoft.com/office/drawing/2014/main" id="{1887B49F-D5BB-197C-4E56-6D8AEF864EB7}"/>
              </a:ext>
            </a:extLst>
          </p:cNvPr>
          <p:cNvSpPr/>
          <p:nvPr/>
        </p:nvSpPr>
        <p:spPr>
          <a:xfrm>
            <a:off x="226208" y="86683"/>
            <a:ext cx="8628000" cy="231558"/>
          </a:xfrm>
          <a:prstGeom prst="roundRect">
            <a:avLst>
              <a:gd name="adj" fmla="val 19102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Quattrocento Sans"/>
              <a:sym typeface="Quattrocento Sans"/>
            </a:endParaRPr>
          </a:p>
        </p:txBody>
      </p:sp>
      <p:sp>
        <p:nvSpPr>
          <p:cNvPr id="5" name="Google Shape;454;p39">
            <a:extLst>
              <a:ext uri="{FF2B5EF4-FFF2-40B4-BE49-F238E27FC236}">
                <a16:creationId xmlns:a16="http://schemas.microsoft.com/office/drawing/2014/main" id="{7E78A0A7-DC76-E953-2DA4-9BA0B1EDEFC8}"/>
              </a:ext>
            </a:extLst>
          </p:cNvPr>
          <p:cNvSpPr txBox="1"/>
          <p:nvPr/>
        </p:nvSpPr>
        <p:spPr>
          <a:xfrm>
            <a:off x="372749" y="107662"/>
            <a:ext cx="1542000" cy="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 dirty="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Resultados</a:t>
            </a:r>
            <a:endParaRPr sz="105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C06C939-0784-740B-B4CC-522A17FC5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7" y="1520824"/>
            <a:ext cx="4572000" cy="266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F67CC763-0BB1-D70D-7887-41516A9FF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627" y="1520824"/>
            <a:ext cx="4396531" cy="266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02911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>
          <a:extLst>
            <a:ext uri="{FF2B5EF4-FFF2-40B4-BE49-F238E27FC236}">
              <a16:creationId xmlns:a16="http://schemas.microsoft.com/office/drawing/2014/main" id="{7DD7345B-D023-F3DF-4901-9E95FA83E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45">
            <a:extLst>
              <a:ext uri="{FF2B5EF4-FFF2-40B4-BE49-F238E27FC236}">
                <a16:creationId xmlns:a16="http://schemas.microsoft.com/office/drawing/2014/main" id="{6DFBCD22-C65B-F0B4-81AE-D0FF6BE8A5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208" y="339220"/>
            <a:ext cx="8520600" cy="568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dirty="0"/>
              <a:t>Recall</a:t>
            </a:r>
            <a:endParaRPr sz="3200" dirty="0"/>
          </a:p>
        </p:txBody>
      </p:sp>
      <p:sp>
        <p:nvSpPr>
          <p:cNvPr id="586" name="Google Shape;586;p45">
            <a:extLst>
              <a:ext uri="{FF2B5EF4-FFF2-40B4-BE49-F238E27FC236}">
                <a16:creationId xmlns:a16="http://schemas.microsoft.com/office/drawing/2014/main" id="{6FB4F429-9B51-03CF-7B13-EEAF1CA332B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41</a:t>
            </a:fld>
            <a:endParaRPr/>
          </a:p>
        </p:txBody>
      </p:sp>
      <p:sp>
        <p:nvSpPr>
          <p:cNvPr id="4" name="Google Shape;453;p39">
            <a:extLst>
              <a:ext uri="{FF2B5EF4-FFF2-40B4-BE49-F238E27FC236}">
                <a16:creationId xmlns:a16="http://schemas.microsoft.com/office/drawing/2014/main" id="{7D9950B8-6D4D-CACD-DFF5-8223DD74646A}"/>
              </a:ext>
            </a:extLst>
          </p:cNvPr>
          <p:cNvSpPr/>
          <p:nvPr/>
        </p:nvSpPr>
        <p:spPr>
          <a:xfrm>
            <a:off x="226208" y="86683"/>
            <a:ext cx="8628000" cy="231558"/>
          </a:xfrm>
          <a:prstGeom prst="roundRect">
            <a:avLst>
              <a:gd name="adj" fmla="val 19102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Quattrocento Sans"/>
              <a:sym typeface="Quattrocento Sans"/>
            </a:endParaRPr>
          </a:p>
        </p:txBody>
      </p:sp>
      <p:sp>
        <p:nvSpPr>
          <p:cNvPr id="5" name="Google Shape;454;p39">
            <a:extLst>
              <a:ext uri="{FF2B5EF4-FFF2-40B4-BE49-F238E27FC236}">
                <a16:creationId xmlns:a16="http://schemas.microsoft.com/office/drawing/2014/main" id="{2C0BD3F4-665B-130F-609B-B74B84B23DEB}"/>
              </a:ext>
            </a:extLst>
          </p:cNvPr>
          <p:cNvSpPr txBox="1"/>
          <p:nvPr/>
        </p:nvSpPr>
        <p:spPr>
          <a:xfrm>
            <a:off x="372749" y="107662"/>
            <a:ext cx="1542000" cy="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 dirty="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Resultados</a:t>
            </a:r>
            <a:endParaRPr sz="105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35157E6-FA51-D856-3E37-19311DD34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0824"/>
            <a:ext cx="4572000" cy="266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3FDC4E02-49F6-80A1-BF75-DA211CA69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20824"/>
            <a:ext cx="4572001" cy="266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45972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>
          <a:extLst>
            <a:ext uri="{FF2B5EF4-FFF2-40B4-BE49-F238E27FC236}">
              <a16:creationId xmlns:a16="http://schemas.microsoft.com/office/drawing/2014/main" id="{F441D260-43C3-4B12-AE58-F076D3C8E7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45">
            <a:extLst>
              <a:ext uri="{FF2B5EF4-FFF2-40B4-BE49-F238E27FC236}">
                <a16:creationId xmlns:a16="http://schemas.microsoft.com/office/drawing/2014/main" id="{62BB2290-AA8A-F247-D591-6AB9CDA437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208" y="339220"/>
            <a:ext cx="8520600" cy="568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dirty="0"/>
              <a:t>Recall</a:t>
            </a:r>
            <a:endParaRPr sz="3200" dirty="0"/>
          </a:p>
        </p:txBody>
      </p:sp>
      <p:sp>
        <p:nvSpPr>
          <p:cNvPr id="586" name="Google Shape;586;p45">
            <a:extLst>
              <a:ext uri="{FF2B5EF4-FFF2-40B4-BE49-F238E27FC236}">
                <a16:creationId xmlns:a16="http://schemas.microsoft.com/office/drawing/2014/main" id="{AF684BA0-4CCB-0074-C0E0-8CBAFD11BA1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42</a:t>
            </a:fld>
            <a:endParaRPr/>
          </a:p>
        </p:txBody>
      </p:sp>
      <p:sp>
        <p:nvSpPr>
          <p:cNvPr id="4" name="Google Shape;453;p39">
            <a:extLst>
              <a:ext uri="{FF2B5EF4-FFF2-40B4-BE49-F238E27FC236}">
                <a16:creationId xmlns:a16="http://schemas.microsoft.com/office/drawing/2014/main" id="{DD3A3C73-B041-FF3A-E5AF-34089C2B6246}"/>
              </a:ext>
            </a:extLst>
          </p:cNvPr>
          <p:cNvSpPr/>
          <p:nvPr/>
        </p:nvSpPr>
        <p:spPr>
          <a:xfrm>
            <a:off x="226208" y="86683"/>
            <a:ext cx="8628000" cy="231558"/>
          </a:xfrm>
          <a:prstGeom prst="roundRect">
            <a:avLst>
              <a:gd name="adj" fmla="val 19102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Quattrocento Sans"/>
              <a:sym typeface="Quattrocento Sans"/>
            </a:endParaRPr>
          </a:p>
        </p:txBody>
      </p:sp>
      <p:sp>
        <p:nvSpPr>
          <p:cNvPr id="5" name="Google Shape;454;p39">
            <a:extLst>
              <a:ext uri="{FF2B5EF4-FFF2-40B4-BE49-F238E27FC236}">
                <a16:creationId xmlns:a16="http://schemas.microsoft.com/office/drawing/2014/main" id="{A1338525-850B-6983-032C-91ECEF0728EA}"/>
              </a:ext>
            </a:extLst>
          </p:cNvPr>
          <p:cNvSpPr txBox="1"/>
          <p:nvPr/>
        </p:nvSpPr>
        <p:spPr>
          <a:xfrm>
            <a:off x="372749" y="107662"/>
            <a:ext cx="1542000" cy="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 dirty="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Resultados</a:t>
            </a:r>
            <a:endParaRPr sz="1050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B0FE78DC-046E-D483-CBDC-FBB5D6012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12" y="1520824"/>
            <a:ext cx="4421796" cy="266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8C615894-6DD5-FEDE-01D4-73878F2C2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20824"/>
            <a:ext cx="4572000" cy="266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8874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>
          <a:extLst>
            <a:ext uri="{FF2B5EF4-FFF2-40B4-BE49-F238E27FC236}">
              <a16:creationId xmlns:a16="http://schemas.microsoft.com/office/drawing/2014/main" id="{B1BD6BC7-F185-B579-C46E-B364E912D1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45">
            <a:extLst>
              <a:ext uri="{FF2B5EF4-FFF2-40B4-BE49-F238E27FC236}">
                <a16:creationId xmlns:a16="http://schemas.microsoft.com/office/drawing/2014/main" id="{1068BABA-3A9F-BB62-A873-FA16101AA7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208" y="339220"/>
            <a:ext cx="8520600" cy="568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dirty="0"/>
              <a:t>Recall</a:t>
            </a:r>
            <a:endParaRPr sz="3200" dirty="0"/>
          </a:p>
        </p:txBody>
      </p:sp>
      <p:sp>
        <p:nvSpPr>
          <p:cNvPr id="586" name="Google Shape;586;p45">
            <a:extLst>
              <a:ext uri="{FF2B5EF4-FFF2-40B4-BE49-F238E27FC236}">
                <a16:creationId xmlns:a16="http://schemas.microsoft.com/office/drawing/2014/main" id="{70561E30-840F-9F83-0EC9-F1F9D3E93B0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43</a:t>
            </a:fld>
            <a:endParaRPr/>
          </a:p>
        </p:txBody>
      </p:sp>
      <p:sp>
        <p:nvSpPr>
          <p:cNvPr id="4" name="Google Shape;453;p39">
            <a:extLst>
              <a:ext uri="{FF2B5EF4-FFF2-40B4-BE49-F238E27FC236}">
                <a16:creationId xmlns:a16="http://schemas.microsoft.com/office/drawing/2014/main" id="{F26AF5FF-AA9E-6E46-8180-1D0A78087CA3}"/>
              </a:ext>
            </a:extLst>
          </p:cNvPr>
          <p:cNvSpPr/>
          <p:nvPr/>
        </p:nvSpPr>
        <p:spPr>
          <a:xfrm>
            <a:off x="226208" y="86683"/>
            <a:ext cx="8628000" cy="231558"/>
          </a:xfrm>
          <a:prstGeom prst="roundRect">
            <a:avLst>
              <a:gd name="adj" fmla="val 19102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Quattrocento Sans"/>
              <a:sym typeface="Quattrocento Sans"/>
            </a:endParaRPr>
          </a:p>
        </p:txBody>
      </p:sp>
      <p:sp>
        <p:nvSpPr>
          <p:cNvPr id="5" name="Google Shape;454;p39">
            <a:extLst>
              <a:ext uri="{FF2B5EF4-FFF2-40B4-BE49-F238E27FC236}">
                <a16:creationId xmlns:a16="http://schemas.microsoft.com/office/drawing/2014/main" id="{B5762B92-7A91-3B3C-9AA0-9927F38ABF7A}"/>
              </a:ext>
            </a:extLst>
          </p:cNvPr>
          <p:cNvSpPr txBox="1"/>
          <p:nvPr/>
        </p:nvSpPr>
        <p:spPr>
          <a:xfrm>
            <a:off x="372749" y="107662"/>
            <a:ext cx="1542000" cy="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 dirty="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Resultados</a:t>
            </a:r>
            <a:endParaRPr sz="1050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9033EDBC-9207-73FF-B4A3-CA11F6696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0824"/>
            <a:ext cx="4572000" cy="266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5291B6CB-7AF6-F81E-4A4D-BEABAAB9C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20824"/>
            <a:ext cx="4572000" cy="266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80686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2" name="Google Shape;762;p54"/>
          <p:cNvGrpSpPr/>
          <p:nvPr/>
        </p:nvGrpSpPr>
        <p:grpSpPr>
          <a:xfrm>
            <a:off x="33138" y="6134"/>
            <a:ext cx="9130209" cy="5131231"/>
            <a:chOff x="8876" y="8808"/>
            <a:chExt cx="12173612" cy="6841641"/>
          </a:xfrm>
        </p:grpSpPr>
        <p:sp>
          <p:nvSpPr>
            <p:cNvPr id="763" name="Google Shape;763;p54"/>
            <p:cNvSpPr/>
            <p:nvPr/>
          </p:nvSpPr>
          <p:spPr>
            <a:xfrm>
              <a:off x="5813231" y="2524247"/>
              <a:ext cx="6368624" cy="4326202"/>
            </a:xfrm>
            <a:custGeom>
              <a:avLst/>
              <a:gdLst/>
              <a:ahLst/>
              <a:cxnLst/>
              <a:rect l="l" t="t" r="r" b="b"/>
              <a:pathLst>
                <a:path w="6368624" h="4326202" extrusionOk="0">
                  <a:moveTo>
                    <a:pt x="6368624" y="0"/>
                  </a:moveTo>
                  <a:cubicBezTo>
                    <a:pt x="6177788" y="38379"/>
                    <a:pt x="5980610" y="89343"/>
                    <a:pt x="5777727" y="152260"/>
                  </a:cubicBezTo>
                  <a:cubicBezTo>
                    <a:pt x="5217263" y="325912"/>
                    <a:pt x="4621295" y="593941"/>
                    <a:pt x="4005671" y="948166"/>
                  </a:cubicBezTo>
                  <a:cubicBezTo>
                    <a:pt x="3429991" y="1279740"/>
                    <a:pt x="2851774" y="1678008"/>
                    <a:pt x="2287505" y="2131643"/>
                  </a:cubicBezTo>
                  <a:cubicBezTo>
                    <a:pt x="1530499" y="2736908"/>
                    <a:pt x="777295" y="3459200"/>
                    <a:pt x="0" y="4326203"/>
                  </a:cubicBezTo>
                  <a:lnTo>
                    <a:pt x="93199" y="4326203"/>
                  </a:lnTo>
                  <a:cubicBezTo>
                    <a:pt x="853376" y="3482480"/>
                    <a:pt x="1590730" y="2777805"/>
                    <a:pt x="2331252" y="2185751"/>
                  </a:cubicBezTo>
                  <a:cubicBezTo>
                    <a:pt x="3494026" y="1250169"/>
                    <a:pt x="4725272" y="551786"/>
                    <a:pt x="5798650" y="218953"/>
                  </a:cubicBezTo>
                  <a:cubicBezTo>
                    <a:pt x="5993925" y="157923"/>
                    <a:pt x="6184128" y="108847"/>
                    <a:pt x="6368624" y="71726"/>
                  </a:cubicBezTo>
                  <a:lnTo>
                    <a:pt x="6368624" y="0"/>
                  </a:lnTo>
                  <a:close/>
                </a:path>
              </a:pathLst>
            </a:custGeom>
            <a:noFill/>
            <a:ln w="17950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54"/>
            <p:cNvSpPr/>
            <p:nvPr/>
          </p:nvSpPr>
          <p:spPr>
            <a:xfrm>
              <a:off x="6480209" y="3193059"/>
              <a:ext cx="5701646" cy="3656131"/>
            </a:xfrm>
            <a:custGeom>
              <a:avLst/>
              <a:gdLst/>
              <a:ahLst/>
              <a:cxnLst/>
              <a:rect l="l" t="t" r="r" b="b"/>
              <a:pathLst>
                <a:path w="5701646" h="3656131" extrusionOk="0">
                  <a:moveTo>
                    <a:pt x="5701647" y="0"/>
                  </a:moveTo>
                  <a:cubicBezTo>
                    <a:pt x="5429657" y="43413"/>
                    <a:pt x="5144352" y="115768"/>
                    <a:pt x="4847002" y="216436"/>
                  </a:cubicBezTo>
                  <a:cubicBezTo>
                    <a:pt x="4304290" y="398897"/>
                    <a:pt x="3729244" y="673846"/>
                    <a:pt x="3137079" y="1033733"/>
                  </a:cubicBezTo>
                  <a:cubicBezTo>
                    <a:pt x="2581687" y="1371600"/>
                    <a:pt x="2026294" y="1774901"/>
                    <a:pt x="1487386" y="2231681"/>
                  </a:cubicBezTo>
                  <a:cubicBezTo>
                    <a:pt x="990957" y="2650082"/>
                    <a:pt x="497697" y="3121963"/>
                    <a:pt x="0" y="3656132"/>
                  </a:cubicBezTo>
                  <a:lnTo>
                    <a:pt x="95101" y="3656132"/>
                  </a:lnTo>
                  <a:cubicBezTo>
                    <a:pt x="575681" y="3143355"/>
                    <a:pt x="1052456" y="2688462"/>
                    <a:pt x="1532401" y="2283903"/>
                  </a:cubicBezTo>
                  <a:cubicBezTo>
                    <a:pt x="2643819" y="1343287"/>
                    <a:pt x="3828783" y="632320"/>
                    <a:pt x="4869192" y="282499"/>
                  </a:cubicBezTo>
                  <a:cubicBezTo>
                    <a:pt x="5158935" y="184348"/>
                    <a:pt x="5437264" y="113880"/>
                    <a:pt x="5701647" y="71097"/>
                  </a:cubicBezTo>
                  <a:lnTo>
                    <a:pt x="5701647" y="0"/>
                  </a:lnTo>
                  <a:close/>
                </a:path>
              </a:pathLst>
            </a:custGeom>
            <a:noFill/>
            <a:ln w="17950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54"/>
            <p:cNvSpPr/>
            <p:nvPr/>
          </p:nvSpPr>
          <p:spPr>
            <a:xfrm>
              <a:off x="5125965" y="1856064"/>
              <a:ext cx="7055890" cy="4993756"/>
            </a:xfrm>
            <a:custGeom>
              <a:avLst/>
              <a:gdLst/>
              <a:ahLst/>
              <a:cxnLst/>
              <a:rect l="l" t="t" r="r" b="b"/>
              <a:pathLst>
                <a:path w="7055890" h="4993756" extrusionOk="0">
                  <a:moveTo>
                    <a:pt x="7055891" y="0"/>
                  </a:moveTo>
                  <a:cubicBezTo>
                    <a:pt x="6951913" y="24538"/>
                    <a:pt x="6846034" y="51592"/>
                    <a:pt x="6738886" y="82422"/>
                  </a:cubicBezTo>
                  <a:cubicBezTo>
                    <a:pt x="6160035" y="247895"/>
                    <a:pt x="5542510" y="507744"/>
                    <a:pt x="4903429" y="856306"/>
                  </a:cubicBezTo>
                  <a:cubicBezTo>
                    <a:pt x="4306826" y="1180960"/>
                    <a:pt x="3705151" y="1574194"/>
                    <a:pt x="3115522" y="2024683"/>
                  </a:cubicBezTo>
                  <a:cubicBezTo>
                    <a:pt x="2131539" y="2772142"/>
                    <a:pt x="1144387" y="3707095"/>
                    <a:pt x="98905" y="4881764"/>
                  </a:cubicBezTo>
                  <a:cubicBezTo>
                    <a:pt x="65937" y="4918885"/>
                    <a:pt x="32969" y="4956636"/>
                    <a:pt x="0" y="4993756"/>
                  </a:cubicBezTo>
                  <a:lnTo>
                    <a:pt x="92565" y="4993756"/>
                  </a:lnTo>
                  <a:cubicBezTo>
                    <a:pt x="112220" y="4971735"/>
                    <a:pt x="131240" y="4949714"/>
                    <a:pt x="150894" y="4927693"/>
                  </a:cubicBezTo>
                  <a:cubicBezTo>
                    <a:pt x="1193840" y="3756171"/>
                    <a:pt x="2177188" y="2824364"/>
                    <a:pt x="3158001" y="2079421"/>
                  </a:cubicBezTo>
                  <a:cubicBezTo>
                    <a:pt x="4374031" y="1150131"/>
                    <a:pt x="5652828" y="464331"/>
                    <a:pt x="6758540" y="148485"/>
                  </a:cubicBezTo>
                  <a:cubicBezTo>
                    <a:pt x="6859348" y="119543"/>
                    <a:pt x="6958253" y="93747"/>
                    <a:pt x="7055891" y="70468"/>
                  </a:cubicBezTo>
                  <a:lnTo>
                    <a:pt x="7055891" y="0"/>
                  </a:lnTo>
                  <a:close/>
                </a:path>
              </a:pathLst>
            </a:custGeom>
            <a:noFill/>
            <a:ln w="17950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54"/>
            <p:cNvSpPr/>
            <p:nvPr/>
          </p:nvSpPr>
          <p:spPr>
            <a:xfrm>
              <a:off x="4405096" y="1186622"/>
              <a:ext cx="7777392" cy="5663827"/>
            </a:xfrm>
            <a:custGeom>
              <a:avLst/>
              <a:gdLst/>
              <a:ahLst/>
              <a:cxnLst/>
              <a:rect l="l" t="t" r="r" b="b"/>
              <a:pathLst>
                <a:path w="7777392" h="5663827" extrusionOk="0">
                  <a:moveTo>
                    <a:pt x="7776759" y="0"/>
                  </a:moveTo>
                  <a:cubicBezTo>
                    <a:pt x="7765347" y="3146"/>
                    <a:pt x="7754569" y="5663"/>
                    <a:pt x="7743156" y="8808"/>
                  </a:cubicBezTo>
                  <a:cubicBezTo>
                    <a:pt x="7145920" y="165473"/>
                    <a:pt x="6506204" y="418401"/>
                    <a:pt x="5842397" y="760043"/>
                  </a:cubicBezTo>
                  <a:cubicBezTo>
                    <a:pt x="5224238" y="1078405"/>
                    <a:pt x="4598470" y="1466605"/>
                    <a:pt x="3982847" y="1913948"/>
                  </a:cubicBezTo>
                  <a:cubicBezTo>
                    <a:pt x="2960190" y="2653228"/>
                    <a:pt x="1925487" y="3583148"/>
                    <a:pt x="820408" y="4758446"/>
                  </a:cubicBezTo>
                  <a:cubicBezTo>
                    <a:pt x="530666" y="5067370"/>
                    <a:pt x="256774" y="5371891"/>
                    <a:pt x="0" y="5663828"/>
                  </a:cubicBezTo>
                  <a:lnTo>
                    <a:pt x="92566" y="5663828"/>
                  </a:lnTo>
                  <a:cubicBezTo>
                    <a:pt x="337293" y="5386361"/>
                    <a:pt x="597237" y="5097570"/>
                    <a:pt x="871129" y="4805634"/>
                  </a:cubicBezTo>
                  <a:cubicBezTo>
                    <a:pt x="1973037" y="3634111"/>
                    <a:pt x="3004570" y="2706708"/>
                    <a:pt x="4024058" y="1969945"/>
                  </a:cubicBezTo>
                  <a:cubicBezTo>
                    <a:pt x="5294613" y="1046946"/>
                    <a:pt x="6621594" y="374359"/>
                    <a:pt x="7761543" y="75501"/>
                  </a:cubicBezTo>
                  <a:cubicBezTo>
                    <a:pt x="7766615" y="74242"/>
                    <a:pt x="7771687" y="72984"/>
                    <a:pt x="7777393" y="71726"/>
                  </a:cubicBezTo>
                  <a:lnTo>
                    <a:pt x="7777393" y="0"/>
                  </a:lnTo>
                  <a:close/>
                </a:path>
              </a:pathLst>
            </a:custGeom>
            <a:noFill/>
            <a:ln w="17950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54"/>
            <p:cNvSpPr/>
            <p:nvPr/>
          </p:nvSpPr>
          <p:spPr>
            <a:xfrm>
              <a:off x="9376998" y="5910833"/>
              <a:ext cx="2804857" cy="938987"/>
            </a:xfrm>
            <a:custGeom>
              <a:avLst/>
              <a:gdLst/>
              <a:ahLst/>
              <a:cxnLst/>
              <a:rect l="l" t="t" r="r" b="b"/>
              <a:pathLst>
                <a:path w="2804857" h="938987" extrusionOk="0">
                  <a:moveTo>
                    <a:pt x="2804858" y="89602"/>
                  </a:moveTo>
                  <a:lnTo>
                    <a:pt x="2804858" y="19764"/>
                  </a:lnTo>
                  <a:cubicBezTo>
                    <a:pt x="2291944" y="-51333"/>
                    <a:pt x="1671882" y="69468"/>
                    <a:pt x="990322" y="380910"/>
                  </a:cubicBezTo>
                  <a:cubicBezTo>
                    <a:pt x="668880" y="526878"/>
                    <a:pt x="336025" y="715001"/>
                    <a:pt x="0" y="938987"/>
                  </a:cubicBezTo>
                  <a:lnTo>
                    <a:pt x="126168" y="938987"/>
                  </a:lnTo>
                  <a:cubicBezTo>
                    <a:pt x="429224" y="742056"/>
                    <a:pt x="729111" y="575325"/>
                    <a:pt x="1019487" y="443827"/>
                  </a:cubicBezTo>
                  <a:cubicBezTo>
                    <a:pt x="1693439" y="135532"/>
                    <a:pt x="2303990" y="16618"/>
                    <a:pt x="2804858" y="89602"/>
                  </a:cubicBezTo>
                  <a:close/>
                </a:path>
              </a:pathLst>
            </a:custGeom>
            <a:noFill/>
            <a:ln w="17950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54"/>
            <p:cNvSpPr/>
            <p:nvPr/>
          </p:nvSpPr>
          <p:spPr>
            <a:xfrm>
              <a:off x="10484612" y="6585893"/>
              <a:ext cx="1697243" cy="263926"/>
            </a:xfrm>
            <a:custGeom>
              <a:avLst/>
              <a:gdLst/>
              <a:ahLst/>
              <a:cxnLst/>
              <a:rect l="l" t="t" r="r" b="b"/>
              <a:pathLst>
                <a:path w="1697243" h="263926" extrusionOk="0">
                  <a:moveTo>
                    <a:pt x="1697244" y="138722"/>
                  </a:moveTo>
                  <a:lnTo>
                    <a:pt x="1697244" y="66367"/>
                  </a:lnTo>
                  <a:cubicBezTo>
                    <a:pt x="1229978" y="-66390"/>
                    <a:pt x="648592" y="303"/>
                    <a:pt x="0" y="263927"/>
                  </a:cubicBezTo>
                  <a:lnTo>
                    <a:pt x="193373" y="263927"/>
                  </a:lnTo>
                  <a:cubicBezTo>
                    <a:pt x="768420" y="57558"/>
                    <a:pt x="1281967" y="14774"/>
                    <a:pt x="1697244" y="138722"/>
                  </a:cubicBezTo>
                  <a:close/>
                </a:path>
              </a:pathLst>
            </a:custGeom>
            <a:noFill/>
            <a:ln w="17950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54"/>
            <p:cNvSpPr/>
            <p:nvPr/>
          </p:nvSpPr>
          <p:spPr>
            <a:xfrm>
              <a:off x="8554053" y="5227752"/>
              <a:ext cx="3628435" cy="1622067"/>
            </a:xfrm>
            <a:custGeom>
              <a:avLst/>
              <a:gdLst/>
              <a:ahLst/>
              <a:cxnLst/>
              <a:rect l="l" t="t" r="r" b="b"/>
              <a:pathLst>
                <a:path w="3628435" h="1622067" extrusionOk="0">
                  <a:moveTo>
                    <a:pt x="3627802" y="1315"/>
                  </a:moveTo>
                  <a:cubicBezTo>
                    <a:pt x="3582153" y="57"/>
                    <a:pt x="3535871" y="-573"/>
                    <a:pt x="3488954" y="686"/>
                  </a:cubicBezTo>
                  <a:cubicBezTo>
                    <a:pt x="3050854" y="10753"/>
                    <a:pt x="2562666" y="128408"/>
                    <a:pt x="2038975" y="351136"/>
                  </a:cubicBezTo>
                  <a:cubicBezTo>
                    <a:pt x="1387847" y="626085"/>
                    <a:pt x="687266" y="1064620"/>
                    <a:pt x="0" y="1622068"/>
                  </a:cubicBezTo>
                  <a:lnTo>
                    <a:pt x="110952" y="1622068"/>
                  </a:lnTo>
                  <a:cubicBezTo>
                    <a:pt x="771590" y="1094191"/>
                    <a:pt x="1442371" y="678307"/>
                    <a:pt x="2066871" y="414683"/>
                  </a:cubicBezTo>
                  <a:cubicBezTo>
                    <a:pt x="2642551" y="169934"/>
                    <a:pt x="3171315" y="55424"/>
                    <a:pt x="3628436" y="71154"/>
                  </a:cubicBezTo>
                  <a:lnTo>
                    <a:pt x="3628436" y="1315"/>
                  </a:lnTo>
                  <a:close/>
                </a:path>
              </a:pathLst>
            </a:custGeom>
            <a:noFill/>
            <a:ln w="17950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54"/>
            <p:cNvSpPr/>
            <p:nvPr/>
          </p:nvSpPr>
          <p:spPr>
            <a:xfrm>
              <a:off x="7143383" y="3865017"/>
              <a:ext cx="5038472" cy="2984802"/>
            </a:xfrm>
            <a:custGeom>
              <a:avLst/>
              <a:gdLst/>
              <a:ahLst/>
              <a:cxnLst/>
              <a:rect l="l" t="t" r="r" b="b"/>
              <a:pathLst>
                <a:path w="5038472" h="2984802" extrusionOk="0">
                  <a:moveTo>
                    <a:pt x="5038473" y="0"/>
                  </a:moveTo>
                  <a:cubicBezTo>
                    <a:pt x="4692304" y="38380"/>
                    <a:pt x="4320774" y="129610"/>
                    <a:pt x="3928957" y="272432"/>
                  </a:cubicBezTo>
                  <a:cubicBezTo>
                    <a:pt x="2912005" y="641758"/>
                    <a:pt x="1764448" y="1370342"/>
                    <a:pt x="696776" y="2324170"/>
                  </a:cubicBezTo>
                  <a:cubicBezTo>
                    <a:pt x="463461" y="2531168"/>
                    <a:pt x="231413" y="2751379"/>
                    <a:pt x="0" y="2984803"/>
                  </a:cubicBezTo>
                  <a:lnTo>
                    <a:pt x="98271" y="2984803"/>
                  </a:lnTo>
                  <a:cubicBezTo>
                    <a:pt x="312567" y="2770255"/>
                    <a:pt x="527496" y="2567661"/>
                    <a:pt x="743693" y="2375763"/>
                  </a:cubicBezTo>
                  <a:cubicBezTo>
                    <a:pt x="1804391" y="1427597"/>
                    <a:pt x="2944340" y="704046"/>
                    <a:pt x="3953048" y="337238"/>
                  </a:cubicBezTo>
                  <a:cubicBezTo>
                    <a:pt x="4337259" y="196931"/>
                    <a:pt x="4701180" y="107589"/>
                    <a:pt x="5038473" y="69839"/>
                  </a:cubicBezTo>
                  <a:lnTo>
                    <a:pt x="5038473" y="0"/>
                  </a:lnTo>
                  <a:close/>
                </a:path>
              </a:pathLst>
            </a:custGeom>
            <a:noFill/>
            <a:ln w="17950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54"/>
            <p:cNvSpPr/>
            <p:nvPr/>
          </p:nvSpPr>
          <p:spPr>
            <a:xfrm>
              <a:off x="7826211" y="4542638"/>
              <a:ext cx="4355644" cy="2307181"/>
            </a:xfrm>
            <a:custGeom>
              <a:avLst/>
              <a:gdLst/>
              <a:ahLst/>
              <a:cxnLst/>
              <a:rect l="l" t="t" r="r" b="b"/>
              <a:pathLst>
                <a:path w="4355644" h="2307181" extrusionOk="0">
                  <a:moveTo>
                    <a:pt x="4355645" y="0"/>
                  </a:moveTo>
                  <a:cubicBezTo>
                    <a:pt x="3942270" y="19504"/>
                    <a:pt x="3487685" y="126464"/>
                    <a:pt x="3001401" y="318362"/>
                  </a:cubicBezTo>
                  <a:cubicBezTo>
                    <a:pt x="2049752" y="691463"/>
                    <a:pt x="988421" y="1395509"/>
                    <a:pt x="0" y="2307182"/>
                  </a:cubicBezTo>
                  <a:lnTo>
                    <a:pt x="102709" y="2307182"/>
                  </a:lnTo>
                  <a:cubicBezTo>
                    <a:pt x="1068940" y="1425709"/>
                    <a:pt x="2101107" y="745572"/>
                    <a:pt x="3026761" y="382538"/>
                  </a:cubicBezTo>
                  <a:cubicBezTo>
                    <a:pt x="3506072" y="193157"/>
                    <a:pt x="3953048" y="89343"/>
                    <a:pt x="4355011" y="69838"/>
                  </a:cubicBezTo>
                  <a:lnTo>
                    <a:pt x="4355011" y="0"/>
                  </a:lnTo>
                  <a:close/>
                </a:path>
              </a:pathLst>
            </a:custGeom>
            <a:noFill/>
            <a:ln w="17950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54"/>
            <p:cNvSpPr/>
            <p:nvPr/>
          </p:nvSpPr>
          <p:spPr>
            <a:xfrm>
              <a:off x="9510" y="8808"/>
              <a:ext cx="9032097" cy="6837866"/>
            </a:xfrm>
            <a:custGeom>
              <a:avLst/>
              <a:gdLst/>
              <a:ahLst/>
              <a:cxnLst/>
              <a:rect l="l" t="t" r="r" b="b"/>
              <a:pathLst>
                <a:path w="9032097" h="6837866" extrusionOk="0">
                  <a:moveTo>
                    <a:pt x="5294612" y="2767109"/>
                  </a:moveTo>
                  <a:cubicBezTo>
                    <a:pt x="6656465" y="1589294"/>
                    <a:pt x="7845232" y="709079"/>
                    <a:pt x="9032097" y="0"/>
                  </a:cubicBezTo>
                  <a:lnTo>
                    <a:pt x="8897688" y="0"/>
                  </a:lnTo>
                  <a:cubicBezTo>
                    <a:pt x="7739987" y="700900"/>
                    <a:pt x="6575945" y="1567273"/>
                    <a:pt x="5248964" y="2714887"/>
                  </a:cubicBezTo>
                  <a:cubicBezTo>
                    <a:pt x="4686598" y="3201868"/>
                    <a:pt x="4183828" y="3664311"/>
                    <a:pt x="3697543" y="4112283"/>
                  </a:cubicBezTo>
                  <a:cubicBezTo>
                    <a:pt x="2315402" y="5384474"/>
                    <a:pt x="1215396" y="6396815"/>
                    <a:pt x="0" y="6765511"/>
                  </a:cubicBezTo>
                  <a:lnTo>
                    <a:pt x="0" y="6837866"/>
                  </a:lnTo>
                  <a:cubicBezTo>
                    <a:pt x="1238220" y="6469799"/>
                    <a:pt x="2348371" y="5448021"/>
                    <a:pt x="3745093" y="4163246"/>
                  </a:cubicBezTo>
                  <a:cubicBezTo>
                    <a:pt x="4230745" y="3715275"/>
                    <a:pt x="4732880" y="3252831"/>
                    <a:pt x="5294612" y="2767109"/>
                  </a:cubicBezTo>
                  <a:close/>
                </a:path>
              </a:pathLst>
            </a:custGeom>
            <a:noFill/>
            <a:ln w="17950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54"/>
            <p:cNvSpPr/>
            <p:nvPr/>
          </p:nvSpPr>
          <p:spPr>
            <a:xfrm>
              <a:off x="8876" y="8808"/>
              <a:ext cx="6830182" cy="5040944"/>
            </a:xfrm>
            <a:custGeom>
              <a:avLst/>
              <a:gdLst/>
              <a:ahLst/>
              <a:cxnLst/>
              <a:rect l="l" t="t" r="r" b="b"/>
              <a:pathLst>
                <a:path w="6830182" h="5040944" extrusionOk="0">
                  <a:moveTo>
                    <a:pt x="5325045" y="1129368"/>
                  </a:moveTo>
                  <a:cubicBezTo>
                    <a:pt x="5849371" y="717259"/>
                    <a:pt x="6348336" y="342900"/>
                    <a:pt x="6830183" y="0"/>
                  </a:cubicBezTo>
                  <a:lnTo>
                    <a:pt x="6710356" y="0"/>
                  </a:lnTo>
                  <a:cubicBezTo>
                    <a:pt x="6251967" y="327800"/>
                    <a:pt x="5777728" y="685171"/>
                    <a:pt x="5281298" y="1075259"/>
                  </a:cubicBezTo>
                  <a:cubicBezTo>
                    <a:pt x="4692304" y="1538960"/>
                    <a:pt x="4157199" y="1983787"/>
                    <a:pt x="3639848" y="2413513"/>
                  </a:cubicBezTo>
                  <a:cubicBezTo>
                    <a:pt x="2288774" y="3535960"/>
                    <a:pt x="1171649" y="4463992"/>
                    <a:pt x="0" y="4965444"/>
                  </a:cubicBezTo>
                  <a:lnTo>
                    <a:pt x="0" y="5040945"/>
                  </a:lnTo>
                  <a:cubicBezTo>
                    <a:pt x="1190670" y="4538864"/>
                    <a:pt x="2317938" y="3602023"/>
                    <a:pt x="3684862" y="2466363"/>
                  </a:cubicBezTo>
                  <a:cubicBezTo>
                    <a:pt x="4201580" y="2037267"/>
                    <a:pt x="4736684" y="1593069"/>
                    <a:pt x="5325045" y="1129368"/>
                  </a:cubicBezTo>
                  <a:close/>
                </a:path>
              </a:pathLst>
            </a:custGeom>
            <a:noFill/>
            <a:ln w="17950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54"/>
            <p:cNvSpPr/>
            <p:nvPr/>
          </p:nvSpPr>
          <p:spPr>
            <a:xfrm>
              <a:off x="8876" y="8808"/>
              <a:ext cx="4644752" cy="3191172"/>
            </a:xfrm>
            <a:custGeom>
              <a:avLst/>
              <a:gdLst/>
              <a:ahLst/>
              <a:cxnLst/>
              <a:rect l="l" t="t" r="r" b="b"/>
              <a:pathLst>
                <a:path w="4644752" h="3191172" extrusionOk="0">
                  <a:moveTo>
                    <a:pt x="3620828" y="768851"/>
                  </a:moveTo>
                  <a:cubicBezTo>
                    <a:pt x="3953049" y="517810"/>
                    <a:pt x="4292244" y="261737"/>
                    <a:pt x="4644753" y="0"/>
                  </a:cubicBezTo>
                  <a:lnTo>
                    <a:pt x="4528095" y="0"/>
                  </a:lnTo>
                  <a:cubicBezTo>
                    <a:pt x="4202214" y="242861"/>
                    <a:pt x="3887112" y="480060"/>
                    <a:pt x="3578349" y="713484"/>
                  </a:cubicBezTo>
                  <a:cubicBezTo>
                    <a:pt x="2260243" y="1708837"/>
                    <a:pt x="1138681" y="2555706"/>
                    <a:pt x="0" y="3115042"/>
                  </a:cubicBezTo>
                  <a:lnTo>
                    <a:pt x="0" y="3191172"/>
                  </a:lnTo>
                  <a:cubicBezTo>
                    <a:pt x="335391" y="3027587"/>
                    <a:pt x="683462" y="2832543"/>
                    <a:pt x="1050554" y="2602894"/>
                  </a:cubicBezTo>
                  <a:cubicBezTo>
                    <a:pt x="1866524" y="2093263"/>
                    <a:pt x="2718632" y="1450247"/>
                    <a:pt x="3620828" y="768851"/>
                  </a:cubicBezTo>
                  <a:close/>
                </a:path>
              </a:pathLst>
            </a:custGeom>
            <a:noFill/>
            <a:ln w="17950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54"/>
            <p:cNvSpPr/>
            <p:nvPr/>
          </p:nvSpPr>
          <p:spPr>
            <a:xfrm>
              <a:off x="8876" y="9437"/>
              <a:ext cx="5753000" cy="4119833"/>
            </a:xfrm>
            <a:custGeom>
              <a:avLst/>
              <a:gdLst/>
              <a:ahLst/>
              <a:cxnLst/>
              <a:rect l="l" t="t" r="r" b="b"/>
              <a:pathLst>
                <a:path w="5753000" h="4119833" extrusionOk="0">
                  <a:moveTo>
                    <a:pt x="3653796" y="1616978"/>
                  </a:moveTo>
                  <a:cubicBezTo>
                    <a:pt x="4187632" y="1194802"/>
                    <a:pt x="4739854" y="757526"/>
                    <a:pt x="5344065" y="303262"/>
                  </a:cubicBezTo>
                  <a:cubicBezTo>
                    <a:pt x="5482279" y="199448"/>
                    <a:pt x="5617957" y="98780"/>
                    <a:pt x="5753001" y="0"/>
                  </a:cubicBezTo>
                  <a:lnTo>
                    <a:pt x="5635709" y="0"/>
                  </a:lnTo>
                  <a:cubicBezTo>
                    <a:pt x="5525392" y="81163"/>
                    <a:pt x="5414440" y="164215"/>
                    <a:pt x="5302221" y="248524"/>
                  </a:cubicBezTo>
                  <a:cubicBezTo>
                    <a:pt x="4697376" y="703417"/>
                    <a:pt x="4144519" y="1140693"/>
                    <a:pt x="3610049" y="1564127"/>
                  </a:cubicBezTo>
                  <a:cubicBezTo>
                    <a:pt x="2274826" y="2619882"/>
                    <a:pt x="1154531" y="3506388"/>
                    <a:pt x="0" y="4043704"/>
                  </a:cubicBezTo>
                  <a:lnTo>
                    <a:pt x="0" y="4119833"/>
                  </a:lnTo>
                  <a:cubicBezTo>
                    <a:pt x="391818" y="3939260"/>
                    <a:pt x="799486" y="3709612"/>
                    <a:pt x="1237586" y="3423337"/>
                  </a:cubicBezTo>
                  <a:cubicBezTo>
                    <a:pt x="2002202" y="2924402"/>
                    <a:pt x="2804224" y="2289565"/>
                    <a:pt x="3653796" y="1616978"/>
                  </a:cubicBezTo>
                  <a:close/>
                </a:path>
              </a:pathLst>
            </a:custGeom>
            <a:noFill/>
            <a:ln w="17950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54"/>
            <p:cNvSpPr/>
            <p:nvPr/>
          </p:nvSpPr>
          <p:spPr>
            <a:xfrm>
              <a:off x="3626533" y="514035"/>
              <a:ext cx="8555322" cy="6336414"/>
            </a:xfrm>
            <a:custGeom>
              <a:avLst/>
              <a:gdLst/>
              <a:ahLst/>
              <a:cxnLst/>
              <a:rect l="l" t="t" r="r" b="b"/>
              <a:pathLst>
                <a:path w="8555322" h="6336414" extrusionOk="0">
                  <a:moveTo>
                    <a:pt x="4916109" y="1800697"/>
                  </a:moveTo>
                  <a:cubicBezTo>
                    <a:pt x="3853509" y="2531168"/>
                    <a:pt x="2769353" y="3457313"/>
                    <a:pt x="1603410" y="4632611"/>
                  </a:cubicBezTo>
                  <a:cubicBezTo>
                    <a:pt x="1075280" y="5165521"/>
                    <a:pt x="594701" y="5688365"/>
                    <a:pt x="171183" y="6150179"/>
                  </a:cubicBezTo>
                  <a:cubicBezTo>
                    <a:pt x="113488" y="6213096"/>
                    <a:pt x="56427" y="6274756"/>
                    <a:pt x="0" y="6336415"/>
                  </a:cubicBezTo>
                  <a:lnTo>
                    <a:pt x="94468" y="6336415"/>
                  </a:lnTo>
                  <a:cubicBezTo>
                    <a:pt x="136946" y="6290485"/>
                    <a:pt x="179425" y="6243926"/>
                    <a:pt x="222537" y="6196738"/>
                  </a:cubicBezTo>
                  <a:cubicBezTo>
                    <a:pt x="646056" y="5735553"/>
                    <a:pt x="1125367" y="5213339"/>
                    <a:pt x="1652863" y="4681686"/>
                  </a:cubicBezTo>
                  <a:cubicBezTo>
                    <a:pt x="2816270" y="3509534"/>
                    <a:pt x="3896621" y="2585907"/>
                    <a:pt x="4955417" y="1857952"/>
                  </a:cubicBezTo>
                  <a:cubicBezTo>
                    <a:pt x="5835423" y="1249540"/>
                    <a:pt x="7152894" y="464960"/>
                    <a:pt x="8555322" y="72355"/>
                  </a:cubicBezTo>
                  <a:lnTo>
                    <a:pt x="8555322" y="0"/>
                  </a:lnTo>
                  <a:cubicBezTo>
                    <a:pt x="8013879" y="150373"/>
                    <a:pt x="7441368" y="372471"/>
                    <a:pt x="6847935" y="661891"/>
                  </a:cubicBezTo>
                  <a:cubicBezTo>
                    <a:pt x="6208220" y="973962"/>
                    <a:pt x="5558360" y="1357129"/>
                    <a:pt x="4916109" y="1800697"/>
                  </a:cubicBezTo>
                  <a:close/>
                </a:path>
              </a:pathLst>
            </a:custGeom>
            <a:noFill/>
            <a:ln w="17950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54"/>
            <p:cNvSpPr/>
            <p:nvPr/>
          </p:nvSpPr>
          <p:spPr>
            <a:xfrm>
              <a:off x="8876" y="9437"/>
              <a:ext cx="7907364" cy="5947584"/>
            </a:xfrm>
            <a:custGeom>
              <a:avLst/>
              <a:gdLst/>
              <a:ahLst/>
              <a:cxnLst/>
              <a:rect l="l" t="t" r="r" b="b"/>
              <a:pathLst>
                <a:path w="7907364" h="5947584" extrusionOk="0">
                  <a:moveTo>
                    <a:pt x="5308561" y="1950440"/>
                  </a:moveTo>
                  <a:cubicBezTo>
                    <a:pt x="6238653" y="1184106"/>
                    <a:pt x="7088225" y="545494"/>
                    <a:pt x="7907365" y="0"/>
                  </a:cubicBezTo>
                  <a:lnTo>
                    <a:pt x="7783099" y="0"/>
                  </a:lnTo>
                  <a:cubicBezTo>
                    <a:pt x="6988051" y="534169"/>
                    <a:pt x="6163205" y="1155793"/>
                    <a:pt x="5264180" y="1896961"/>
                  </a:cubicBezTo>
                  <a:cubicBezTo>
                    <a:pt x="4689133" y="2371358"/>
                    <a:pt x="4170514" y="2824364"/>
                    <a:pt x="3669012" y="3262269"/>
                  </a:cubicBezTo>
                  <a:cubicBezTo>
                    <a:pt x="2301454" y="4456442"/>
                    <a:pt x="1191304" y="5426629"/>
                    <a:pt x="0" y="5873342"/>
                  </a:cubicBezTo>
                  <a:lnTo>
                    <a:pt x="0" y="5947585"/>
                  </a:lnTo>
                  <a:cubicBezTo>
                    <a:pt x="1212226" y="5500871"/>
                    <a:pt x="2333155" y="4521876"/>
                    <a:pt x="3714661" y="3314490"/>
                  </a:cubicBezTo>
                  <a:cubicBezTo>
                    <a:pt x="4216163" y="2876585"/>
                    <a:pt x="4734148" y="2424209"/>
                    <a:pt x="5308561" y="1950440"/>
                  </a:cubicBezTo>
                  <a:close/>
                </a:path>
              </a:pathLst>
            </a:custGeom>
            <a:noFill/>
            <a:ln w="17950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54"/>
            <p:cNvSpPr/>
            <p:nvPr/>
          </p:nvSpPr>
          <p:spPr>
            <a:xfrm>
              <a:off x="8876" y="8808"/>
              <a:ext cx="3473103" cy="2256848"/>
            </a:xfrm>
            <a:custGeom>
              <a:avLst/>
              <a:gdLst/>
              <a:ahLst/>
              <a:cxnLst/>
              <a:rect l="l" t="t" r="r" b="b"/>
              <a:pathLst>
                <a:path w="3473103" h="2256848" extrusionOk="0">
                  <a:moveTo>
                    <a:pt x="3473103" y="0"/>
                  </a:moveTo>
                  <a:lnTo>
                    <a:pt x="3354544" y="0"/>
                  </a:lnTo>
                  <a:cubicBezTo>
                    <a:pt x="2134710" y="880215"/>
                    <a:pt x="1069574" y="1637741"/>
                    <a:pt x="0" y="2180718"/>
                  </a:cubicBezTo>
                  <a:lnTo>
                    <a:pt x="0" y="2256848"/>
                  </a:lnTo>
                  <a:cubicBezTo>
                    <a:pt x="276428" y="2117801"/>
                    <a:pt x="561732" y="1959249"/>
                    <a:pt x="859083" y="1781193"/>
                  </a:cubicBezTo>
                  <a:cubicBezTo>
                    <a:pt x="1692805" y="1281628"/>
                    <a:pt x="2558862" y="660004"/>
                    <a:pt x="3473103" y="0"/>
                  </a:cubicBezTo>
                  <a:close/>
                </a:path>
              </a:pathLst>
            </a:custGeom>
            <a:noFill/>
            <a:ln w="17950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54"/>
            <p:cNvSpPr/>
            <p:nvPr/>
          </p:nvSpPr>
          <p:spPr>
            <a:xfrm>
              <a:off x="1637646" y="8808"/>
              <a:ext cx="8646619" cy="6841011"/>
            </a:xfrm>
            <a:custGeom>
              <a:avLst/>
              <a:gdLst/>
              <a:ahLst/>
              <a:cxnLst/>
              <a:rect l="l" t="t" r="r" b="b"/>
              <a:pathLst>
                <a:path w="8646619" h="6841011" extrusionOk="0">
                  <a:moveTo>
                    <a:pt x="3608148" y="3527151"/>
                  </a:moveTo>
                  <a:cubicBezTo>
                    <a:pt x="3057827" y="4027974"/>
                    <a:pt x="2569640" y="4501743"/>
                    <a:pt x="2097937" y="4960410"/>
                  </a:cubicBezTo>
                  <a:cubicBezTo>
                    <a:pt x="1330786" y="5705353"/>
                    <a:pt x="657468" y="6359694"/>
                    <a:pt x="0" y="6841012"/>
                  </a:cubicBezTo>
                  <a:lnTo>
                    <a:pt x="116658" y="6841012"/>
                  </a:lnTo>
                  <a:cubicBezTo>
                    <a:pt x="753837" y="6362840"/>
                    <a:pt x="1407501" y="5728003"/>
                    <a:pt x="2146756" y="5009486"/>
                  </a:cubicBezTo>
                  <a:cubicBezTo>
                    <a:pt x="2618459" y="4551447"/>
                    <a:pt x="3106012" y="4077679"/>
                    <a:pt x="3655064" y="3578114"/>
                  </a:cubicBezTo>
                  <a:cubicBezTo>
                    <a:pt x="4964294" y="2388346"/>
                    <a:pt x="6113119" y="1498064"/>
                    <a:pt x="7270186" y="777030"/>
                  </a:cubicBezTo>
                  <a:cubicBezTo>
                    <a:pt x="7660101" y="532911"/>
                    <a:pt x="8128001" y="260478"/>
                    <a:pt x="8646620" y="0"/>
                  </a:cubicBezTo>
                  <a:lnTo>
                    <a:pt x="8494457" y="0"/>
                  </a:lnTo>
                  <a:cubicBezTo>
                    <a:pt x="8076011" y="214548"/>
                    <a:pt x="7653761" y="454893"/>
                    <a:pt x="7233413" y="718517"/>
                  </a:cubicBezTo>
                  <a:cubicBezTo>
                    <a:pt x="6072542" y="1442068"/>
                    <a:pt x="4920547" y="2334866"/>
                    <a:pt x="3608148" y="3527151"/>
                  </a:cubicBezTo>
                  <a:close/>
                </a:path>
              </a:pathLst>
            </a:custGeom>
            <a:noFill/>
            <a:ln w="17950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54"/>
            <p:cNvSpPr/>
            <p:nvPr/>
          </p:nvSpPr>
          <p:spPr>
            <a:xfrm>
              <a:off x="2740188" y="9437"/>
              <a:ext cx="9129734" cy="6841012"/>
            </a:xfrm>
            <a:custGeom>
              <a:avLst/>
              <a:gdLst/>
              <a:ahLst/>
              <a:cxnLst/>
              <a:rect l="l" t="t" r="r" b="b"/>
              <a:pathLst>
                <a:path w="9129734" h="6841012" extrusionOk="0">
                  <a:moveTo>
                    <a:pt x="4121695" y="2880360"/>
                  </a:moveTo>
                  <a:cubicBezTo>
                    <a:pt x="3598637" y="3313232"/>
                    <a:pt x="3066703" y="3788259"/>
                    <a:pt x="2496095" y="4334382"/>
                  </a:cubicBezTo>
                  <a:cubicBezTo>
                    <a:pt x="1957187" y="4850305"/>
                    <a:pt x="1483582" y="5337286"/>
                    <a:pt x="1025193" y="5807908"/>
                  </a:cubicBezTo>
                  <a:cubicBezTo>
                    <a:pt x="664442" y="6178492"/>
                    <a:pt x="325881" y="6526426"/>
                    <a:pt x="0" y="6841013"/>
                  </a:cubicBezTo>
                  <a:lnTo>
                    <a:pt x="100173" y="6841013"/>
                  </a:lnTo>
                  <a:cubicBezTo>
                    <a:pt x="410838" y="6539009"/>
                    <a:pt x="732915" y="6208063"/>
                    <a:pt x="1075280" y="5856355"/>
                  </a:cubicBezTo>
                  <a:cubicBezTo>
                    <a:pt x="1533035" y="5386361"/>
                    <a:pt x="2006005" y="4900010"/>
                    <a:pt x="2544280" y="4384716"/>
                  </a:cubicBezTo>
                  <a:cubicBezTo>
                    <a:pt x="3787572" y="3195576"/>
                    <a:pt x="4886310" y="2302149"/>
                    <a:pt x="6001533" y="1572307"/>
                  </a:cubicBezTo>
                  <a:cubicBezTo>
                    <a:pt x="6790240" y="1053867"/>
                    <a:pt x="7912437" y="408334"/>
                    <a:pt x="9129734" y="0"/>
                  </a:cubicBezTo>
                  <a:lnTo>
                    <a:pt x="8921146" y="0"/>
                  </a:lnTo>
                  <a:cubicBezTo>
                    <a:pt x="8611115" y="110735"/>
                    <a:pt x="8293477" y="241603"/>
                    <a:pt x="7970132" y="390717"/>
                  </a:cubicBezTo>
                  <a:cubicBezTo>
                    <a:pt x="7308226" y="696496"/>
                    <a:pt x="6633006" y="1074630"/>
                    <a:pt x="5963493" y="1514423"/>
                  </a:cubicBezTo>
                  <a:cubicBezTo>
                    <a:pt x="5361817" y="1907657"/>
                    <a:pt x="4742390" y="2367583"/>
                    <a:pt x="4121695" y="2880360"/>
                  </a:cubicBezTo>
                  <a:close/>
                </a:path>
              </a:pathLst>
            </a:custGeom>
            <a:noFill/>
            <a:ln w="17950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54"/>
            <p:cNvSpPr/>
            <p:nvPr/>
          </p:nvSpPr>
          <p:spPr>
            <a:xfrm>
              <a:off x="8876" y="8808"/>
              <a:ext cx="2185430" cy="1318749"/>
            </a:xfrm>
            <a:custGeom>
              <a:avLst/>
              <a:gdLst/>
              <a:ahLst/>
              <a:cxnLst/>
              <a:rect l="l" t="t" r="r" b="b"/>
              <a:pathLst>
                <a:path w="2185430" h="1318749" extrusionOk="0">
                  <a:moveTo>
                    <a:pt x="2185430" y="0"/>
                  </a:moveTo>
                  <a:lnTo>
                    <a:pt x="2059896" y="0"/>
                  </a:lnTo>
                  <a:cubicBezTo>
                    <a:pt x="1358682" y="465589"/>
                    <a:pt x="679024" y="887765"/>
                    <a:pt x="0" y="1238844"/>
                  </a:cubicBezTo>
                  <a:lnTo>
                    <a:pt x="0" y="1318749"/>
                  </a:lnTo>
                  <a:cubicBezTo>
                    <a:pt x="214929" y="1208644"/>
                    <a:pt x="434930" y="1088472"/>
                    <a:pt x="661272" y="957603"/>
                  </a:cubicBezTo>
                  <a:cubicBezTo>
                    <a:pt x="1158335" y="671329"/>
                    <a:pt x="1665543" y="347304"/>
                    <a:pt x="2185430" y="0"/>
                  </a:cubicBezTo>
                  <a:close/>
                </a:path>
              </a:pathLst>
            </a:custGeom>
            <a:noFill/>
            <a:ln w="17950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2" name="Google Shape;782;p54"/>
          <p:cNvSpPr txBox="1"/>
          <p:nvPr/>
        </p:nvSpPr>
        <p:spPr>
          <a:xfrm>
            <a:off x="129536" y="994918"/>
            <a:ext cx="4506000" cy="15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700">
                <a:solidFill>
                  <a:srgbClr val="3F3F3F"/>
                </a:solidFill>
              </a:rPr>
              <a:t>Gracias por la atención!</a:t>
            </a:r>
            <a:endParaRPr sz="4700">
              <a:solidFill>
                <a:srgbClr val="3F3F3F"/>
              </a:solidFill>
            </a:endParaRPr>
          </a:p>
        </p:txBody>
      </p:sp>
      <p:grpSp>
        <p:nvGrpSpPr>
          <p:cNvPr id="783" name="Google Shape;783;p54"/>
          <p:cNvGrpSpPr/>
          <p:nvPr/>
        </p:nvGrpSpPr>
        <p:grpSpPr>
          <a:xfrm>
            <a:off x="2187" y="4172870"/>
            <a:ext cx="1941220" cy="970611"/>
            <a:chOff x="4271962" y="2519362"/>
            <a:chExt cx="3646169" cy="1823086"/>
          </a:xfrm>
        </p:grpSpPr>
        <p:sp>
          <p:nvSpPr>
            <p:cNvPr id="784" name="Google Shape;784;p54"/>
            <p:cNvSpPr/>
            <p:nvPr/>
          </p:nvSpPr>
          <p:spPr>
            <a:xfrm>
              <a:off x="4271962" y="2519362"/>
              <a:ext cx="3646169" cy="1823084"/>
            </a:xfrm>
            <a:custGeom>
              <a:avLst/>
              <a:gdLst/>
              <a:ahLst/>
              <a:cxnLst/>
              <a:rect l="l" t="t" r="r" b="b"/>
              <a:pathLst>
                <a:path w="3646169" h="1823084" extrusionOk="0">
                  <a:moveTo>
                    <a:pt x="0" y="1823085"/>
                  </a:moveTo>
                  <a:cubicBezTo>
                    <a:pt x="0" y="818198"/>
                    <a:pt x="818198" y="0"/>
                    <a:pt x="1823085" y="0"/>
                  </a:cubicBezTo>
                  <a:cubicBezTo>
                    <a:pt x="2827973" y="0"/>
                    <a:pt x="3646170" y="818198"/>
                    <a:pt x="3646170" y="1823085"/>
                  </a:cubicBezTo>
                </a:path>
              </a:pathLst>
            </a:custGeom>
            <a:noFill/>
            <a:ln w="9525" cap="flat" cmpd="sng">
              <a:solidFill>
                <a:srgbClr val="73BB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54"/>
            <p:cNvSpPr/>
            <p:nvPr/>
          </p:nvSpPr>
          <p:spPr>
            <a:xfrm>
              <a:off x="4330064" y="2577464"/>
              <a:ext cx="3529012" cy="1764982"/>
            </a:xfrm>
            <a:custGeom>
              <a:avLst/>
              <a:gdLst/>
              <a:ahLst/>
              <a:cxnLst/>
              <a:rect l="l" t="t" r="r" b="b"/>
              <a:pathLst>
                <a:path w="3529012" h="1764982" extrusionOk="0">
                  <a:moveTo>
                    <a:pt x="0" y="1764983"/>
                  </a:moveTo>
                  <a:cubicBezTo>
                    <a:pt x="0" y="791528"/>
                    <a:pt x="791528" y="0"/>
                    <a:pt x="1764983" y="0"/>
                  </a:cubicBezTo>
                  <a:cubicBezTo>
                    <a:pt x="2737485" y="0"/>
                    <a:pt x="3529013" y="791528"/>
                    <a:pt x="3529013" y="1764030"/>
                  </a:cubicBezTo>
                </a:path>
              </a:pathLst>
            </a:custGeom>
            <a:noFill/>
            <a:ln w="9525" cap="flat" cmpd="sng">
              <a:solidFill>
                <a:srgbClr val="73BB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54"/>
            <p:cNvSpPr/>
            <p:nvPr/>
          </p:nvSpPr>
          <p:spPr>
            <a:xfrm>
              <a:off x="4389120" y="2636520"/>
              <a:ext cx="3411854" cy="1705927"/>
            </a:xfrm>
            <a:custGeom>
              <a:avLst/>
              <a:gdLst/>
              <a:ahLst/>
              <a:cxnLst/>
              <a:rect l="l" t="t" r="r" b="b"/>
              <a:pathLst>
                <a:path w="3411854" h="1705927" extrusionOk="0">
                  <a:moveTo>
                    <a:pt x="0" y="1705928"/>
                  </a:moveTo>
                  <a:cubicBezTo>
                    <a:pt x="0" y="764858"/>
                    <a:pt x="764858" y="0"/>
                    <a:pt x="1705928" y="0"/>
                  </a:cubicBezTo>
                  <a:cubicBezTo>
                    <a:pt x="2646998" y="0"/>
                    <a:pt x="3411855" y="764858"/>
                    <a:pt x="3411855" y="1705928"/>
                  </a:cubicBezTo>
                </a:path>
              </a:pathLst>
            </a:custGeom>
            <a:noFill/>
            <a:ln w="9525" cap="flat" cmpd="sng">
              <a:solidFill>
                <a:srgbClr val="73BB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54"/>
            <p:cNvSpPr/>
            <p:nvPr/>
          </p:nvSpPr>
          <p:spPr>
            <a:xfrm>
              <a:off x="4447222" y="2695575"/>
              <a:ext cx="3293745" cy="1646872"/>
            </a:xfrm>
            <a:custGeom>
              <a:avLst/>
              <a:gdLst/>
              <a:ahLst/>
              <a:cxnLst/>
              <a:rect l="l" t="t" r="r" b="b"/>
              <a:pathLst>
                <a:path w="3293745" h="1646872" extrusionOk="0">
                  <a:moveTo>
                    <a:pt x="0" y="1646873"/>
                  </a:moveTo>
                  <a:cubicBezTo>
                    <a:pt x="0" y="738188"/>
                    <a:pt x="739140" y="0"/>
                    <a:pt x="1646873" y="0"/>
                  </a:cubicBezTo>
                  <a:cubicBezTo>
                    <a:pt x="2555558" y="0"/>
                    <a:pt x="3293745" y="739140"/>
                    <a:pt x="3293745" y="1646873"/>
                  </a:cubicBezTo>
                </a:path>
              </a:pathLst>
            </a:custGeom>
            <a:noFill/>
            <a:ln w="9525" cap="flat" cmpd="sng">
              <a:solidFill>
                <a:srgbClr val="73BB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54"/>
            <p:cNvSpPr/>
            <p:nvPr/>
          </p:nvSpPr>
          <p:spPr>
            <a:xfrm>
              <a:off x="4506277" y="2753677"/>
              <a:ext cx="3177540" cy="1588769"/>
            </a:xfrm>
            <a:custGeom>
              <a:avLst/>
              <a:gdLst/>
              <a:ahLst/>
              <a:cxnLst/>
              <a:rect l="l" t="t" r="r" b="b"/>
              <a:pathLst>
                <a:path w="3177540" h="1588769" extrusionOk="0">
                  <a:moveTo>
                    <a:pt x="0" y="1588770"/>
                  </a:moveTo>
                  <a:cubicBezTo>
                    <a:pt x="0" y="712470"/>
                    <a:pt x="712470" y="0"/>
                    <a:pt x="1588770" y="0"/>
                  </a:cubicBezTo>
                  <a:cubicBezTo>
                    <a:pt x="2465070" y="0"/>
                    <a:pt x="3177540" y="712470"/>
                    <a:pt x="3177540" y="1588770"/>
                  </a:cubicBezTo>
                </a:path>
              </a:pathLst>
            </a:custGeom>
            <a:noFill/>
            <a:ln w="9525" cap="flat" cmpd="sng">
              <a:solidFill>
                <a:srgbClr val="73BB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54"/>
            <p:cNvSpPr/>
            <p:nvPr/>
          </p:nvSpPr>
          <p:spPr>
            <a:xfrm>
              <a:off x="4564379" y="2811781"/>
              <a:ext cx="3061335" cy="1530667"/>
            </a:xfrm>
            <a:custGeom>
              <a:avLst/>
              <a:gdLst/>
              <a:ahLst/>
              <a:cxnLst/>
              <a:rect l="l" t="t" r="r" b="b"/>
              <a:pathLst>
                <a:path w="3061335" h="1530667" extrusionOk="0">
                  <a:moveTo>
                    <a:pt x="0" y="1530667"/>
                  </a:moveTo>
                  <a:cubicBezTo>
                    <a:pt x="0" y="686753"/>
                    <a:pt x="686753" y="0"/>
                    <a:pt x="1530667" y="0"/>
                  </a:cubicBezTo>
                  <a:cubicBezTo>
                    <a:pt x="2374583" y="0"/>
                    <a:pt x="3061335" y="686753"/>
                    <a:pt x="3061335" y="1530667"/>
                  </a:cubicBezTo>
                </a:path>
              </a:pathLst>
            </a:custGeom>
            <a:noFill/>
            <a:ln w="9525" cap="flat" cmpd="sng">
              <a:solidFill>
                <a:srgbClr val="73BB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54"/>
            <p:cNvSpPr/>
            <p:nvPr/>
          </p:nvSpPr>
          <p:spPr>
            <a:xfrm>
              <a:off x="4623435" y="2870835"/>
              <a:ext cx="2943224" cy="1471612"/>
            </a:xfrm>
            <a:custGeom>
              <a:avLst/>
              <a:gdLst/>
              <a:ahLst/>
              <a:cxnLst/>
              <a:rect l="l" t="t" r="r" b="b"/>
              <a:pathLst>
                <a:path w="2943224" h="1471612" extrusionOk="0">
                  <a:moveTo>
                    <a:pt x="0" y="1471612"/>
                  </a:moveTo>
                  <a:cubicBezTo>
                    <a:pt x="0" y="660082"/>
                    <a:pt x="660082" y="0"/>
                    <a:pt x="1471612" y="0"/>
                  </a:cubicBezTo>
                  <a:cubicBezTo>
                    <a:pt x="2283143" y="0"/>
                    <a:pt x="2943225" y="660082"/>
                    <a:pt x="2943225" y="1471612"/>
                  </a:cubicBezTo>
                </a:path>
              </a:pathLst>
            </a:custGeom>
            <a:noFill/>
            <a:ln w="9525" cap="flat" cmpd="sng">
              <a:solidFill>
                <a:srgbClr val="73BB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54"/>
            <p:cNvSpPr/>
            <p:nvPr/>
          </p:nvSpPr>
          <p:spPr>
            <a:xfrm>
              <a:off x="4681537" y="2928937"/>
              <a:ext cx="2827019" cy="1413509"/>
            </a:xfrm>
            <a:custGeom>
              <a:avLst/>
              <a:gdLst/>
              <a:ahLst/>
              <a:cxnLst/>
              <a:rect l="l" t="t" r="r" b="b"/>
              <a:pathLst>
                <a:path w="2827019" h="1413509" extrusionOk="0">
                  <a:moveTo>
                    <a:pt x="0" y="1413510"/>
                  </a:moveTo>
                  <a:cubicBezTo>
                    <a:pt x="0" y="634365"/>
                    <a:pt x="634365" y="0"/>
                    <a:pt x="1413510" y="0"/>
                  </a:cubicBezTo>
                  <a:cubicBezTo>
                    <a:pt x="2192655" y="0"/>
                    <a:pt x="2827020" y="634365"/>
                    <a:pt x="2827020" y="1413510"/>
                  </a:cubicBezTo>
                </a:path>
              </a:pathLst>
            </a:custGeom>
            <a:noFill/>
            <a:ln w="9525" cap="flat" cmpd="sng">
              <a:solidFill>
                <a:srgbClr val="73BB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54"/>
            <p:cNvSpPr/>
            <p:nvPr/>
          </p:nvSpPr>
          <p:spPr>
            <a:xfrm>
              <a:off x="4740592" y="2987992"/>
              <a:ext cx="2708910" cy="1354454"/>
            </a:xfrm>
            <a:custGeom>
              <a:avLst/>
              <a:gdLst/>
              <a:ahLst/>
              <a:cxnLst/>
              <a:rect l="l" t="t" r="r" b="b"/>
              <a:pathLst>
                <a:path w="2708910" h="1354454" extrusionOk="0">
                  <a:moveTo>
                    <a:pt x="0" y="1354455"/>
                  </a:moveTo>
                  <a:cubicBezTo>
                    <a:pt x="0" y="607695"/>
                    <a:pt x="607695" y="0"/>
                    <a:pt x="1354455" y="0"/>
                  </a:cubicBezTo>
                  <a:cubicBezTo>
                    <a:pt x="2101215" y="0"/>
                    <a:pt x="2708910" y="607695"/>
                    <a:pt x="2708910" y="1354455"/>
                  </a:cubicBezTo>
                </a:path>
              </a:pathLst>
            </a:custGeom>
            <a:noFill/>
            <a:ln w="9525" cap="flat" cmpd="sng">
              <a:solidFill>
                <a:srgbClr val="73BB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54"/>
            <p:cNvSpPr/>
            <p:nvPr/>
          </p:nvSpPr>
          <p:spPr>
            <a:xfrm>
              <a:off x="4798694" y="3046094"/>
              <a:ext cx="2592705" cy="1296352"/>
            </a:xfrm>
            <a:custGeom>
              <a:avLst/>
              <a:gdLst/>
              <a:ahLst/>
              <a:cxnLst/>
              <a:rect l="l" t="t" r="r" b="b"/>
              <a:pathLst>
                <a:path w="2592705" h="1296352" extrusionOk="0">
                  <a:moveTo>
                    <a:pt x="0" y="1296353"/>
                  </a:moveTo>
                  <a:cubicBezTo>
                    <a:pt x="0" y="581978"/>
                    <a:pt x="581025" y="0"/>
                    <a:pt x="1296353" y="0"/>
                  </a:cubicBezTo>
                  <a:cubicBezTo>
                    <a:pt x="2011680" y="0"/>
                    <a:pt x="2592705" y="581025"/>
                    <a:pt x="2592705" y="1296353"/>
                  </a:cubicBezTo>
                </a:path>
              </a:pathLst>
            </a:custGeom>
            <a:noFill/>
            <a:ln w="9525" cap="flat" cmpd="sng">
              <a:solidFill>
                <a:srgbClr val="73BB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54"/>
            <p:cNvSpPr/>
            <p:nvPr/>
          </p:nvSpPr>
          <p:spPr>
            <a:xfrm>
              <a:off x="4857750" y="3105150"/>
              <a:ext cx="2474594" cy="1237297"/>
            </a:xfrm>
            <a:custGeom>
              <a:avLst/>
              <a:gdLst/>
              <a:ahLst/>
              <a:cxnLst/>
              <a:rect l="l" t="t" r="r" b="b"/>
              <a:pathLst>
                <a:path w="2474594" h="1237297" extrusionOk="0">
                  <a:moveTo>
                    <a:pt x="0" y="1237298"/>
                  </a:moveTo>
                  <a:cubicBezTo>
                    <a:pt x="0" y="553403"/>
                    <a:pt x="553403" y="0"/>
                    <a:pt x="1237298" y="0"/>
                  </a:cubicBezTo>
                  <a:cubicBezTo>
                    <a:pt x="1921193" y="0"/>
                    <a:pt x="2474595" y="554355"/>
                    <a:pt x="2474595" y="1237298"/>
                  </a:cubicBezTo>
                </a:path>
              </a:pathLst>
            </a:custGeom>
            <a:noFill/>
            <a:ln w="9525" cap="flat" cmpd="sng">
              <a:solidFill>
                <a:srgbClr val="73BB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5" name="Google Shape;795;p54"/>
          <p:cNvGrpSpPr/>
          <p:nvPr/>
        </p:nvGrpSpPr>
        <p:grpSpPr>
          <a:xfrm>
            <a:off x="7556097" y="3642164"/>
            <a:ext cx="1588780" cy="1501866"/>
            <a:chOff x="10748330" y="5493182"/>
            <a:chExt cx="1444083" cy="1365085"/>
          </a:xfrm>
        </p:grpSpPr>
        <p:sp>
          <p:nvSpPr>
            <p:cNvPr id="796" name="Google Shape;796;p54"/>
            <p:cNvSpPr/>
            <p:nvPr/>
          </p:nvSpPr>
          <p:spPr>
            <a:xfrm>
              <a:off x="11311255" y="6056630"/>
              <a:ext cx="593090" cy="593090"/>
            </a:xfrm>
            <a:custGeom>
              <a:avLst/>
              <a:gdLst/>
              <a:ahLst/>
              <a:cxnLst/>
              <a:rect l="l" t="t" r="r" b="b"/>
              <a:pathLst>
                <a:path w="593090" h="593090" extrusionOk="0">
                  <a:moveTo>
                    <a:pt x="593090" y="296545"/>
                  </a:moveTo>
                  <a:cubicBezTo>
                    <a:pt x="593090" y="460322"/>
                    <a:pt x="460322" y="593090"/>
                    <a:pt x="296545" y="593090"/>
                  </a:cubicBezTo>
                  <a:cubicBezTo>
                    <a:pt x="132767" y="593090"/>
                    <a:pt x="0" y="460322"/>
                    <a:pt x="0" y="296545"/>
                  </a:cubicBezTo>
                  <a:cubicBezTo>
                    <a:pt x="0" y="132768"/>
                    <a:pt x="132768" y="0"/>
                    <a:pt x="296545" y="0"/>
                  </a:cubicBezTo>
                  <a:cubicBezTo>
                    <a:pt x="460323" y="0"/>
                    <a:pt x="593090" y="132768"/>
                    <a:pt x="593090" y="29654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97" name="Google Shape;797;p54"/>
            <p:cNvGrpSpPr/>
            <p:nvPr/>
          </p:nvGrpSpPr>
          <p:grpSpPr>
            <a:xfrm>
              <a:off x="10748330" y="5493182"/>
              <a:ext cx="1444083" cy="1365085"/>
              <a:chOff x="7666726" y="4253229"/>
              <a:chExt cx="2176462" cy="2057400"/>
            </a:xfrm>
          </p:grpSpPr>
          <p:sp>
            <p:nvSpPr>
              <p:cNvPr id="798" name="Google Shape;798;p54"/>
              <p:cNvSpPr/>
              <p:nvPr/>
            </p:nvSpPr>
            <p:spPr>
              <a:xfrm>
                <a:off x="8047726" y="4634229"/>
                <a:ext cx="1794509" cy="1675447"/>
              </a:xfrm>
              <a:custGeom>
                <a:avLst/>
                <a:gdLst/>
                <a:ahLst/>
                <a:cxnLst/>
                <a:rect l="l" t="t" r="r" b="b"/>
                <a:pathLst>
                  <a:path w="1794509" h="1675447" extrusionOk="0">
                    <a:moveTo>
                      <a:pt x="9525" y="918210"/>
                    </a:moveTo>
                    <a:cubicBezTo>
                      <a:pt x="9525" y="417195"/>
                      <a:pt x="417195" y="9525"/>
                      <a:pt x="918210" y="9525"/>
                    </a:cubicBezTo>
                    <a:cubicBezTo>
                      <a:pt x="1336358" y="9525"/>
                      <a:pt x="1688783" y="292417"/>
                      <a:pt x="1794510" y="677228"/>
                    </a:cubicBezTo>
                    <a:lnTo>
                      <a:pt x="1794510" y="643890"/>
                    </a:lnTo>
                    <a:cubicBezTo>
                      <a:pt x="1677353" y="271463"/>
                      <a:pt x="1328738" y="0"/>
                      <a:pt x="918210" y="0"/>
                    </a:cubicBezTo>
                    <a:cubicBezTo>
                      <a:pt x="412433" y="0"/>
                      <a:pt x="0" y="412433"/>
                      <a:pt x="0" y="918210"/>
                    </a:cubicBezTo>
                    <a:cubicBezTo>
                      <a:pt x="0" y="1232535"/>
                      <a:pt x="158115" y="1509713"/>
                      <a:pt x="400050" y="1675448"/>
                    </a:cubicBezTo>
                    <a:lnTo>
                      <a:pt x="417195" y="1675448"/>
                    </a:lnTo>
                    <a:cubicBezTo>
                      <a:pt x="171450" y="1513523"/>
                      <a:pt x="9525" y="1234440"/>
                      <a:pt x="9525" y="918210"/>
                    </a:cubicBezTo>
                    <a:close/>
                  </a:path>
                </a:pathLst>
              </a:custGeom>
              <a:solidFill>
                <a:srgbClr val="658DC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9" name="Google Shape;799;p54"/>
              <p:cNvSpPr/>
              <p:nvPr/>
            </p:nvSpPr>
            <p:spPr>
              <a:xfrm>
                <a:off x="8333476" y="4919979"/>
                <a:ext cx="1264920" cy="1264920"/>
              </a:xfrm>
              <a:custGeom>
                <a:avLst/>
                <a:gdLst/>
                <a:ahLst/>
                <a:cxnLst/>
                <a:rect l="l" t="t" r="r" b="b"/>
                <a:pathLst>
                  <a:path w="1264920" h="1264920" extrusionOk="0">
                    <a:moveTo>
                      <a:pt x="632460" y="0"/>
                    </a:moveTo>
                    <a:cubicBezTo>
                      <a:pt x="283845" y="0"/>
                      <a:pt x="0" y="283845"/>
                      <a:pt x="0" y="632460"/>
                    </a:cubicBezTo>
                    <a:cubicBezTo>
                      <a:pt x="0" y="981075"/>
                      <a:pt x="283845" y="1264920"/>
                      <a:pt x="632460" y="1264920"/>
                    </a:cubicBezTo>
                    <a:cubicBezTo>
                      <a:pt x="981075" y="1264920"/>
                      <a:pt x="1264920" y="981075"/>
                      <a:pt x="1264920" y="632460"/>
                    </a:cubicBezTo>
                    <a:cubicBezTo>
                      <a:pt x="1264920" y="283845"/>
                      <a:pt x="982028" y="0"/>
                      <a:pt x="632460" y="0"/>
                    </a:cubicBezTo>
                    <a:close/>
                    <a:moveTo>
                      <a:pt x="632460" y="1256348"/>
                    </a:moveTo>
                    <a:cubicBezTo>
                      <a:pt x="288608" y="1256348"/>
                      <a:pt x="9525" y="976313"/>
                      <a:pt x="9525" y="633413"/>
                    </a:cubicBezTo>
                    <a:cubicBezTo>
                      <a:pt x="9525" y="290513"/>
                      <a:pt x="289560" y="9525"/>
                      <a:pt x="632460" y="9525"/>
                    </a:cubicBezTo>
                    <a:cubicBezTo>
                      <a:pt x="975360" y="9525"/>
                      <a:pt x="1255395" y="289560"/>
                      <a:pt x="1255395" y="632460"/>
                    </a:cubicBezTo>
                    <a:cubicBezTo>
                      <a:pt x="1255395" y="975360"/>
                      <a:pt x="976313" y="1256348"/>
                      <a:pt x="632460" y="1256348"/>
                    </a:cubicBezTo>
                    <a:close/>
                  </a:path>
                </a:pathLst>
              </a:custGeom>
              <a:solidFill>
                <a:srgbClr val="658DC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0" name="Google Shape;800;p54"/>
              <p:cNvSpPr/>
              <p:nvPr/>
            </p:nvSpPr>
            <p:spPr>
              <a:xfrm>
                <a:off x="8142976" y="4729479"/>
                <a:ext cx="1646872" cy="1580197"/>
              </a:xfrm>
              <a:custGeom>
                <a:avLst/>
                <a:gdLst/>
                <a:ahLst/>
                <a:cxnLst/>
                <a:rect l="l" t="t" r="r" b="b"/>
                <a:pathLst>
                  <a:path w="1646872" h="1580197" extrusionOk="0">
                    <a:moveTo>
                      <a:pt x="1646873" y="822960"/>
                    </a:moveTo>
                    <a:cubicBezTo>
                      <a:pt x="1646873" y="368617"/>
                      <a:pt x="1277303" y="0"/>
                      <a:pt x="823913" y="0"/>
                    </a:cubicBezTo>
                    <a:cubicBezTo>
                      <a:pt x="370523" y="0"/>
                      <a:pt x="0" y="369570"/>
                      <a:pt x="0" y="822960"/>
                    </a:cubicBezTo>
                    <a:cubicBezTo>
                      <a:pt x="0" y="1163003"/>
                      <a:pt x="206692" y="1455420"/>
                      <a:pt x="501015" y="1580198"/>
                    </a:cubicBezTo>
                    <a:lnTo>
                      <a:pt x="526733" y="1580198"/>
                    </a:lnTo>
                    <a:cubicBezTo>
                      <a:pt x="224790" y="1462088"/>
                      <a:pt x="9525" y="1167765"/>
                      <a:pt x="9525" y="822960"/>
                    </a:cubicBezTo>
                    <a:cubicBezTo>
                      <a:pt x="9525" y="374333"/>
                      <a:pt x="374333" y="9525"/>
                      <a:pt x="822960" y="9525"/>
                    </a:cubicBezTo>
                    <a:cubicBezTo>
                      <a:pt x="1271588" y="9525"/>
                      <a:pt x="1636395" y="374333"/>
                      <a:pt x="1636395" y="822960"/>
                    </a:cubicBezTo>
                    <a:cubicBezTo>
                      <a:pt x="1636395" y="1166813"/>
                      <a:pt x="1421130" y="1462088"/>
                      <a:pt x="1119188" y="1580198"/>
                    </a:cubicBezTo>
                    <a:lnTo>
                      <a:pt x="1144905" y="1580198"/>
                    </a:lnTo>
                    <a:cubicBezTo>
                      <a:pt x="1439228" y="1455420"/>
                      <a:pt x="1646873" y="1163003"/>
                      <a:pt x="1646873" y="822960"/>
                    </a:cubicBezTo>
                    <a:close/>
                  </a:path>
                </a:pathLst>
              </a:custGeom>
              <a:solidFill>
                <a:srgbClr val="658DC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1" name="Google Shape;801;p54"/>
              <p:cNvSpPr/>
              <p:nvPr/>
            </p:nvSpPr>
            <p:spPr>
              <a:xfrm>
                <a:off x="7952476" y="4538979"/>
                <a:ext cx="1889759" cy="1770697"/>
              </a:xfrm>
              <a:custGeom>
                <a:avLst/>
                <a:gdLst/>
                <a:ahLst/>
                <a:cxnLst/>
                <a:rect l="l" t="t" r="r" b="b"/>
                <a:pathLst>
                  <a:path w="1889759" h="1770697" extrusionOk="0">
                    <a:moveTo>
                      <a:pt x="9525" y="1013460"/>
                    </a:moveTo>
                    <a:cubicBezTo>
                      <a:pt x="9525" y="460058"/>
                      <a:pt x="460058" y="9525"/>
                      <a:pt x="1013460" y="9525"/>
                    </a:cubicBezTo>
                    <a:cubicBezTo>
                      <a:pt x="1389698" y="9525"/>
                      <a:pt x="1717358" y="217170"/>
                      <a:pt x="1889760" y="523875"/>
                    </a:cubicBezTo>
                    <a:lnTo>
                      <a:pt x="1889760" y="504825"/>
                    </a:lnTo>
                    <a:cubicBezTo>
                      <a:pt x="1713548" y="202883"/>
                      <a:pt x="1386840" y="0"/>
                      <a:pt x="1013460" y="0"/>
                    </a:cubicBezTo>
                    <a:cubicBezTo>
                      <a:pt x="454342" y="0"/>
                      <a:pt x="0" y="454342"/>
                      <a:pt x="0" y="1013460"/>
                    </a:cubicBezTo>
                    <a:cubicBezTo>
                      <a:pt x="0" y="1314450"/>
                      <a:pt x="132398" y="1584960"/>
                      <a:pt x="340995" y="1770698"/>
                    </a:cubicBezTo>
                    <a:lnTo>
                      <a:pt x="355283" y="1770698"/>
                    </a:lnTo>
                    <a:cubicBezTo>
                      <a:pt x="143827" y="1586865"/>
                      <a:pt x="9525" y="1315403"/>
                      <a:pt x="9525" y="1013460"/>
                    </a:cubicBezTo>
                    <a:close/>
                  </a:path>
                </a:pathLst>
              </a:custGeom>
              <a:solidFill>
                <a:srgbClr val="658DC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2" name="Google Shape;802;p54"/>
              <p:cNvSpPr/>
              <p:nvPr/>
            </p:nvSpPr>
            <p:spPr>
              <a:xfrm>
                <a:off x="9624113" y="6042024"/>
                <a:ext cx="218122" cy="267652"/>
              </a:xfrm>
              <a:custGeom>
                <a:avLst/>
                <a:gdLst/>
                <a:ahLst/>
                <a:cxnLst/>
                <a:rect l="l" t="t" r="r" b="b"/>
                <a:pathLst>
                  <a:path w="218122" h="267652" extrusionOk="0">
                    <a:moveTo>
                      <a:pt x="218122" y="0"/>
                    </a:moveTo>
                    <a:cubicBezTo>
                      <a:pt x="160972" y="100965"/>
                      <a:pt x="87630" y="192405"/>
                      <a:pt x="0" y="267652"/>
                    </a:cubicBezTo>
                    <a:lnTo>
                      <a:pt x="14288" y="267652"/>
                    </a:lnTo>
                    <a:cubicBezTo>
                      <a:pt x="94297" y="196215"/>
                      <a:pt x="163830" y="112395"/>
                      <a:pt x="218122" y="19050"/>
                    </a:cubicBezTo>
                    <a:lnTo>
                      <a:pt x="218122" y="0"/>
                    </a:lnTo>
                    <a:close/>
                  </a:path>
                </a:pathLst>
              </a:custGeom>
              <a:solidFill>
                <a:srgbClr val="658DC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3" name="Google Shape;803;p54"/>
              <p:cNvSpPr/>
              <p:nvPr/>
            </p:nvSpPr>
            <p:spPr>
              <a:xfrm>
                <a:off x="9762226" y="6215379"/>
                <a:ext cx="80962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80962" h="95250" extrusionOk="0">
                    <a:moveTo>
                      <a:pt x="0" y="95250"/>
                    </a:moveTo>
                    <a:lnTo>
                      <a:pt x="13335" y="95250"/>
                    </a:lnTo>
                    <a:cubicBezTo>
                      <a:pt x="37147" y="69533"/>
                      <a:pt x="59055" y="43815"/>
                      <a:pt x="80963" y="16192"/>
                    </a:cubicBezTo>
                    <a:lnTo>
                      <a:pt x="80963" y="0"/>
                    </a:lnTo>
                    <a:cubicBezTo>
                      <a:pt x="55245" y="33338"/>
                      <a:pt x="28575" y="64770"/>
                      <a:pt x="0" y="95250"/>
                    </a:cubicBezTo>
                    <a:close/>
                  </a:path>
                </a:pathLst>
              </a:custGeom>
              <a:solidFill>
                <a:srgbClr val="658DC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4" name="Google Shape;804;p54"/>
              <p:cNvSpPr/>
              <p:nvPr/>
            </p:nvSpPr>
            <p:spPr>
              <a:xfrm>
                <a:off x="7666726" y="4253229"/>
                <a:ext cx="2175509" cy="2057400"/>
              </a:xfrm>
              <a:custGeom>
                <a:avLst/>
                <a:gdLst/>
                <a:ahLst/>
                <a:cxnLst/>
                <a:rect l="l" t="t" r="r" b="b"/>
                <a:pathLst>
                  <a:path w="2175509" h="2057400" extrusionOk="0">
                    <a:moveTo>
                      <a:pt x="256223" y="2057400"/>
                    </a:moveTo>
                    <a:cubicBezTo>
                      <a:pt x="100965" y="1844040"/>
                      <a:pt x="9525" y="1582103"/>
                      <a:pt x="9525" y="1299210"/>
                    </a:cubicBezTo>
                    <a:cubicBezTo>
                      <a:pt x="9525" y="588645"/>
                      <a:pt x="588645" y="9525"/>
                      <a:pt x="1299210" y="9525"/>
                    </a:cubicBezTo>
                    <a:cubicBezTo>
                      <a:pt x="1637348" y="9525"/>
                      <a:pt x="1945005" y="140018"/>
                      <a:pt x="2175510" y="354330"/>
                    </a:cubicBezTo>
                    <a:lnTo>
                      <a:pt x="2175510" y="340995"/>
                    </a:lnTo>
                    <a:cubicBezTo>
                      <a:pt x="1945005" y="129540"/>
                      <a:pt x="1637348" y="0"/>
                      <a:pt x="1299210" y="0"/>
                    </a:cubicBezTo>
                    <a:cubicBezTo>
                      <a:pt x="582930" y="0"/>
                      <a:pt x="0" y="582930"/>
                      <a:pt x="0" y="1299210"/>
                    </a:cubicBezTo>
                    <a:cubicBezTo>
                      <a:pt x="0" y="1582103"/>
                      <a:pt x="90488" y="1843088"/>
                      <a:pt x="244793" y="2056448"/>
                    </a:cubicBezTo>
                    <a:lnTo>
                      <a:pt x="256223" y="2056448"/>
                    </a:lnTo>
                    <a:close/>
                  </a:path>
                </a:pathLst>
              </a:custGeom>
              <a:solidFill>
                <a:srgbClr val="658DC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5" name="Google Shape;805;p54"/>
              <p:cNvSpPr/>
              <p:nvPr/>
            </p:nvSpPr>
            <p:spPr>
              <a:xfrm>
                <a:off x="7761976" y="4348479"/>
                <a:ext cx="2080259" cy="1961197"/>
              </a:xfrm>
              <a:custGeom>
                <a:avLst/>
                <a:gdLst/>
                <a:ahLst/>
                <a:cxnLst/>
                <a:rect l="l" t="t" r="r" b="b"/>
                <a:pathLst>
                  <a:path w="2080259" h="1961197" extrusionOk="0">
                    <a:moveTo>
                      <a:pt x="1203960" y="0"/>
                    </a:moveTo>
                    <a:cubicBezTo>
                      <a:pt x="540068" y="0"/>
                      <a:pt x="0" y="540068"/>
                      <a:pt x="0" y="1203960"/>
                    </a:cubicBezTo>
                    <a:cubicBezTo>
                      <a:pt x="0" y="1490663"/>
                      <a:pt x="100965" y="1754505"/>
                      <a:pt x="268605" y="1961198"/>
                    </a:cubicBezTo>
                    <a:lnTo>
                      <a:pt x="280988" y="1961198"/>
                    </a:lnTo>
                    <a:cubicBezTo>
                      <a:pt x="111443" y="1755458"/>
                      <a:pt x="9525" y="1491615"/>
                      <a:pt x="9525" y="1203960"/>
                    </a:cubicBezTo>
                    <a:cubicBezTo>
                      <a:pt x="9525" y="545783"/>
                      <a:pt x="545783" y="9525"/>
                      <a:pt x="1203960" y="9525"/>
                    </a:cubicBezTo>
                    <a:cubicBezTo>
                      <a:pt x="1549718" y="9525"/>
                      <a:pt x="1862138" y="157163"/>
                      <a:pt x="2080260" y="393383"/>
                    </a:cubicBezTo>
                    <a:lnTo>
                      <a:pt x="2080260" y="379095"/>
                    </a:lnTo>
                    <a:cubicBezTo>
                      <a:pt x="1861185" y="145733"/>
                      <a:pt x="1549718" y="0"/>
                      <a:pt x="1203960" y="0"/>
                    </a:cubicBezTo>
                    <a:close/>
                  </a:path>
                </a:pathLst>
              </a:custGeom>
              <a:solidFill>
                <a:srgbClr val="658DC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6" name="Google Shape;806;p54"/>
              <p:cNvSpPr/>
              <p:nvPr/>
            </p:nvSpPr>
            <p:spPr>
              <a:xfrm>
                <a:off x="7857226" y="4443729"/>
                <a:ext cx="1985009" cy="1865947"/>
              </a:xfrm>
              <a:custGeom>
                <a:avLst/>
                <a:gdLst/>
                <a:ahLst/>
                <a:cxnLst/>
                <a:rect l="l" t="t" r="r" b="b"/>
                <a:pathLst>
                  <a:path w="1985009" h="1865947" extrusionOk="0">
                    <a:moveTo>
                      <a:pt x="1108710" y="0"/>
                    </a:moveTo>
                    <a:cubicBezTo>
                      <a:pt x="497205" y="0"/>
                      <a:pt x="0" y="497205"/>
                      <a:pt x="0" y="1108710"/>
                    </a:cubicBezTo>
                    <a:cubicBezTo>
                      <a:pt x="0" y="1401128"/>
                      <a:pt x="114300" y="1667828"/>
                      <a:pt x="300038" y="1865948"/>
                    </a:cubicBezTo>
                    <a:lnTo>
                      <a:pt x="313373" y="1865948"/>
                    </a:lnTo>
                    <a:cubicBezTo>
                      <a:pt x="124777" y="1669733"/>
                      <a:pt x="9525" y="1402080"/>
                      <a:pt x="9525" y="1108710"/>
                    </a:cubicBezTo>
                    <a:cubicBezTo>
                      <a:pt x="9525" y="502920"/>
                      <a:pt x="502920" y="9525"/>
                      <a:pt x="1108710" y="9525"/>
                    </a:cubicBezTo>
                    <a:cubicBezTo>
                      <a:pt x="1465898" y="9525"/>
                      <a:pt x="1784033" y="180975"/>
                      <a:pt x="1985010" y="445770"/>
                    </a:cubicBezTo>
                    <a:lnTo>
                      <a:pt x="1985010" y="430530"/>
                    </a:lnTo>
                    <a:cubicBezTo>
                      <a:pt x="1782128" y="168593"/>
                      <a:pt x="1464945" y="0"/>
                      <a:pt x="1108710" y="0"/>
                    </a:cubicBezTo>
                    <a:close/>
                  </a:path>
                </a:pathLst>
              </a:custGeom>
              <a:solidFill>
                <a:srgbClr val="658DC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7" name="Google Shape;807;p54"/>
              <p:cNvSpPr/>
              <p:nvPr/>
            </p:nvSpPr>
            <p:spPr>
              <a:xfrm>
                <a:off x="8238226" y="4824729"/>
                <a:ext cx="1455420" cy="1455420"/>
              </a:xfrm>
              <a:custGeom>
                <a:avLst/>
                <a:gdLst/>
                <a:ahLst/>
                <a:cxnLst/>
                <a:rect l="l" t="t" r="r" b="b"/>
                <a:pathLst>
                  <a:path w="1455420" h="1455420" extrusionOk="0">
                    <a:moveTo>
                      <a:pt x="727710" y="0"/>
                    </a:moveTo>
                    <a:cubicBezTo>
                      <a:pt x="326708" y="0"/>
                      <a:pt x="0" y="326708"/>
                      <a:pt x="0" y="727710"/>
                    </a:cubicBezTo>
                    <a:cubicBezTo>
                      <a:pt x="0" y="1128713"/>
                      <a:pt x="326708" y="1455420"/>
                      <a:pt x="727710" y="1455420"/>
                    </a:cubicBezTo>
                    <a:cubicBezTo>
                      <a:pt x="1128713" y="1455420"/>
                      <a:pt x="1455420" y="1128713"/>
                      <a:pt x="1455420" y="727710"/>
                    </a:cubicBezTo>
                    <a:cubicBezTo>
                      <a:pt x="1455420" y="326708"/>
                      <a:pt x="1129665" y="0"/>
                      <a:pt x="727710" y="0"/>
                    </a:cubicBezTo>
                    <a:close/>
                    <a:moveTo>
                      <a:pt x="727710" y="1446848"/>
                    </a:moveTo>
                    <a:cubicBezTo>
                      <a:pt x="331470" y="1446848"/>
                      <a:pt x="9525" y="1123950"/>
                      <a:pt x="9525" y="727710"/>
                    </a:cubicBezTo>
                    <a:cubicBezTo>
                      <a:pt x="9525" y="331470"/>
                      <a:pt x="331470" y="9525"/>
                      <a:pt x="727710" y="9525"/>
                    </a:cubicBezTo>
                    <a:cubicBezTo>
                      <a:pt x="1123950" y="9525"/>
                      <a:pt x="1445895" y="331470"/>
                      <a:pt x="1445895" y="727710"/>
                    </a:cubicBezTo>
                    <a:cubicBezTo>
                      <a:pt x="1445895" y="1123950"/>
                      <a:pt x="1123950" y="1446848"/>
                      <a:pt x="727710" y="1446848"/>
                    </a:cubicBezTo>
                    <a:close/>
                  </a:path>
                </a:pathLst>
              </a:custGeom>
              <a:solidFill>
                <a:srgbClr val="658DC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8" name="Google Shape;808;p54"/>
              <p:cNvSpPr/>
              <p:nvPr/>
            </p:nvSpPr>
            <p:spPr>
              <a:xfrm>
                <a:off x="9466951" y="5794374"/>
                <a:ext cx="375284" cy="516254"/>
              </a:xfrm>
              <a:custGeom>
                <a:avLst/>
                <a:gdLst/>
                <a:ahLst/>
                <a:cxnLst/>
                <a:rect l="l" t="t" r="r" b="b"/>
                <a:pathLst>
                  <a:path w="375284" h="516254" extrusionOk="0">
                    <a:moveTo>
                      <a:pt x="375285" y="33338"/>
                    </a:moveTo>
                    <a:lnTo>
                      <a:pt x="375285" y="0"/>
                    </a:lnTo>
                    <a:cubicBezTo>
                      <a:pt x="316230" y="214313"/>
                      <a:pt x="180975" y="396240"/>
                      <a:pt x="0" y="516255"/>
                    </a:cubicBezTo>
                    <a:lnTo>
                      <a:pt x="17145" y="516255"/>
                    </a:lnTo>
                    <a:cubicBezTo>
                      <a:pt x="185738" y="401002"/>
                      <a:pt x="313372" y="231458"/>
                      <a:pt x="375285" y="33338"/>
                    </a:cubicBezTo>
                    <a:close/>
                  </a:path>
                </a:pathLst>
              </a:custGeom>
              <a:solidFill>
                <a:srgbClr val="658DC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809" name="Google Shape;809;p54" descr="Cohet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410625" y="6197379"/>
              <a:ext cx="376249" cy="37624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10" name="Google Shape;810;p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47071" y="353174"/>
            <a:ext cx="3964800" cy="3754500"/>
          </a:xfrm>
          <a:prstGeom prst="teardrop">
            <a:avLst>
              <a:gd name="adj" fmla="val 100000"/>
            </a:avLst>
          </a:prstGeom>
          <a:noFill/>
          <a:ln>
            <a:noFill/>
          </a:ln>
        </p:spPr>
      </p:pic>
      <p:sp>
        <p:nvSpPr>
          <p:cNvPr id="811" name="Google Shape;811;p5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44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4"/>
          <p:cNvSpPr txBox="1">
            <a:spLocks noGrp="1"/>
          </p:cNvSpPr>
          <p:nvPr>
            <p:ph type="title"/>
          </p:nvPr>
        </p:nvSpPr>
        <p:spPr>
          <a:xfrm>
            <a:off x="527762" y="246695"/>
            <a:ext cx="63921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rPr lang="es" sz="4000"/>
              <a:t>Distribución porcentual de los datos</a:t>
            </a:r>
            <a:endParaRPr sz="4000" b="0"/>
          </a:p>
        </p:txBody>
      </p:sp>
      <p:graphicFrame>
        <p:nvGraphicFramePr>
          <p:cNvPr id="313" name="Google Shape;313;p34"/>
          <p:cNvGraphicFramePr/>
          <p:nvPr/>
        </p:nvGraphicFramePr>
        <p:xfrm>
          <a:off x="4039450" y="1306750"/>
          <a:ext cx="4600575" cy="2878425"/>
        </p:xfrm>
        <a:graphic>
          <a:graphicData uri="http://schemas.openxmlformats.org/drawingml/2006/table">
            <a:tbl>
              <a:tblPr>
                <a:noFill/>
                <a:tableStyleId>{E5DE5D67-7C75-4B4D-AABD-91B1868C532A}</a:tableStyleId>
              </a:tblPr>
              <a:tblGrid>
                <a:gridCol w="638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solidFill>
                            <a:srgbClr val="595959"/>
                          </a:solidFill>
                        </a:rPr>
                        <a:t>Clase</a:t>
                      </a:r>
                      <a:endParaRPr sz="1000" b="1"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solidFill>
                            <a:srgbClr val="595959"/>
                          </a:solidFill>
                        </a:rPr>
                        <a:t>Nombre</a:t>
                      </a:r>
                      <a:endParaRPr sz="1000" b="1"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solidFill>
                            <a:srgbClr val="595959"/>
                          </a:solidFill>
                        </a:rPr>
                        <a:t>Cantidad de Imágenes</a:t>
                      </a:r>
                      <a:endParaRPr sz="1000" b="1"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solidFill>
                            <a:srgbClr val="595959"/>
                          </a:solidFill>
                        </a:rPr>
                        <a:t>Porcentaje (%)</a:t>
                      </a:r>
                      <a:endParaRPr sz="1000" b="1"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595959"/>
                          </a:solidFill>
                        </a:rPr>
                        <a:t>2</a:t>
                      </a:r>
                      <a:endParaRPr sz="1000"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38100" marB="38100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595959"/>
                          </a:solidFill>
                        </a:rPr>
                        <a:t>Round Smooth</a:t>
                      </a:r>
                      <a:endParaRPr sz="1000"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38100" marB="38100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595959"/>
                          </a:solidFill>
                        </a:rPr>
                        <a:t>2645</a:t>
                      </a:r>
                      <a:endParaRPr sz="1000"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38100" marB="38100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595959"/>
                          </a:solidFill>
                        </a:rPr>
                        <a:t>14.9</a:t>
                      </a:r>
                      <a:endParaRPr sz="1000"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38100" marB="38100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595959"/>
                          </a:solidFill>
                        </a:rPr>
                        <a:t>7</a:t>
                      </a:r>
                      <a:endParaRPr sz="1000"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38100" marB="381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595959"/>
                          </a:solidFill>
                        </a:rPr>
                        <a:t>Unbarred Loose Spiral</a:t>
                      </a:r>
                      <a:endParaRPr sz="1000"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38100" marB="381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595959"/>
                          </a:solidFill>
                        </a:rPr>
                        <a:t>2628</a:t>
                      </a:r>
                      <a:endParaRPr sz="1000"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38100" marB="381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595959"/>
                          </a:solidFill>
                        </a:rPr>
                        <a:t>14.8</a:t>
                      </a:r>
                      <a:endParaRPr sz="1000"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38100" marB="381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595959"/>
                          </a:solidFill>
                        </a:rPr>
                        <a:t>5</a:t>
                      </a:r>
                      <a:endParaRPr sz="1000"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38100" marB="381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595959"/>
                          </a:solidFill>
                        </a:rPr>
                        <a:t>Barred Spiral</a:t>
                      </a:r>
                      <a:endParaRPr sz="1000"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38100" marB="381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595959"/>
                          </a:solidFill>
                        </a:rPr>
                        <a:t>2043</a:t>
                      </a:r>
                      <a:endParaRPr sz="1000"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38100" marB="381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595959"/>
                          </a:solidFill>
                        </a:rPr>
                        <a:t>11.5</a:t>
                      </a:r>
                      <a:endParaRPr sz="1000"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38100" marB="3810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595959"/>
                          </a:solidFill>
                        </a:rPr>
                        <a:t>3</a:t>
                      </a:r>
                      <a:endParaRPr sz="1000"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38100" marB="381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595959"/>
                          </a:solidFill>
                        </a:rPr>
                        <a:t>Smooth, Cigar shaped</a:t>
                      </a:r>
                      <a:endParaRPr sz="1000"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38100" marB="381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595959"/>
                          </a:solidFill>
                        </a:rPr>
                        <a:t>2027</a:t>
                      </a:r>
                      <a:endParaRPr sz="1000"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38100" marB="381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595959"/>
                          </a:solidFill>
                        </a:rPr>
                        <a:t>11.4</a:t>
                      </a:r>
                      <a:endParaRPr sz="1000"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38100" marB="381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595959"/>
                          </a:solidFill>
                        </a:rPr>
                        <a:t>9</a:t>
                      </a:r>
                      <a:endParaRPr sz="1000"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38100" marB="381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595959"/>
                          </a:solidFill>
                        </a:rPr>
                        <a:t>Edge-on with Bulge</a:t>
                      </a:r>
                      <a:endParaRPr sz="1000"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38100" marB="381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595959"/>
                          </a:solidFill>
                        </a:rPr>
                        <a:t>1873</a:t>
                      </a:r>
                      <a:endParaRPr sz="1000"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38100" marB="381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595959"/>
                          </a:solidFill>
                        </a:rPr>
                        <a:t>10.6</a:t>
                      </a:r>
                      <a:endParaRPr sz="1000"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38100" marB="3810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595959"/>
                          </a:solidFill>
                        </a:rPr>
                        <a:t>1</a:t>
                      </a:r>
                      <a:endParaRPr sz="1000"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38100" marB="381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595959"/>
                          </a:solidFill>
                        </a:rPr>
                        <a:t>Merging</a:t>
                      </a:r>
                      <a:endParaRPr sz="1000"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38100" marB="381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595959"/>
                          </a:solidFill>
                        </a:rPr>
                        <a:t>1853</a:t>
                      </a:r>
                      <a:endParaRPr sz="1000"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38100" marB="381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595959"/>
                          </a:solidFill>
                        </a:rPr>
                        <a:t>10.4</a:t>
                      </a:r>
                      <a:endParaRPr sz="1000"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38100" marB="381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595959"/>
                          </a:solidFill>
                        </a:rPr>
                        <a:t>6</a:t>
                      </a:r>
                      <a:endParaRPr sz="1000"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38100" marB="381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595959"/>
                          </a:solidFill>
                        </a:rPr>
                        <a:t>Unbarred Tight Spiral</a:t>
                      </a:r>
                      <a:endParaRPr sz="1000"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38100" marB="381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595959"/>
                          </a:solidFill>
                        </a:rPr>
                        <a:t>1829</a:t>
                      </a:r>
                      <a:endParaRPr sz="1000"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38100" marB="381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595959"/>
                          </a:solidFill>
                        </a:rPr>
                        <a:t>10.3</a:t>
                      </a:r>
                      <a:endParaRPr sz="1000"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38100" marB="3810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595959"/>
                          </a:solidFill>
                        </a:rPr>
                        <a:t>8</a:t>
                      </a:r>
                      <a:endParaRPr sz="1000"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38100" marB="381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595959"/>
                          </a:solidFill>
                        </a:rPr>
                        <a:t>Edge-on without Bulge</a:t>
                      </a:r>
                      <a:endParaRPr sz="1000"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38100" marB="381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595959"/>
                          </a:solidFill>
                        </a:rPr>
                        <a:t>1423</a:t>
                      </a:r>
                      <a:endParaRPr sz="1000"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38100" marB="381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595959"/>
                          </a:solidFill>
                        </a:rPr>
                        <a:t>8.0</a:t>
                      </a:r>
                      <a:endParaRPr sz="1000"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38100" marB="381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595959"/>
                          </a:solidFill>
                        </a:rPr>
                        <a:t>0</a:t>
                      </a:r>
                      <a:endParaRPr sz="1000"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38100" marB="381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595959"/>
                          </a:solidFill>
                        </a:rPr>
                        <a:t>Disturbed</a:t>
                      </a:r>
                      <a:endParaRPr sz="1000"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38100" marB="381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595959"/>
                          </a:solidFill>
                        </a:rPr>
                        <a:t>1081</a:t>
                      </a:r>
                      <a:endParaRPr sz="1000"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38100" marB="381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595959"/>
                          </a:solidFill>
                        </a:rPr>
                        <a:t>6.1</a:t>
                      </a:r>
                      <a:endParaRPr sz="1000"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38100" marB="3810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595959"/>
                          </a:solidFill>
                        </a:rPr>
                        <a:t>4</a:t>
                      </a:r>
                      <a:endParaRPr sz="1000"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38100" marB="381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595959"/>
                          </a:solidFill>
                        </a:rPr>
                        <a:t>Cigar Shaped Smooth</a:t>
                      </a:r>
                      <a:endParaRPr sz="1000"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38100" marB="381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595959"/>
                          </a:solidFill>
                        </a:rPr>
                        <a:t>334</a:t>
                      </a:r>
                      <a:endParaRPr sz="1000"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38100" marB="381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595959"/>
                          </a:solidFill>
                        </a:rPr>
                        <a:t>1.9</a:t>
                      </a:r>
                      <a:endParaRPr sz="1000"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38100" marB="3810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314" name="Google Shape;314;p34"/>
          <p:cNvGrpSpPr/>
          <p:nvPr/>
        </p:nvGrpSpPr>
        <p:grpSpPr>
          <a:xfrm>
            <a:off x="141349" y="1193624"/>
            <a:ext cx="3737393" cy="3199777"/>
            <a:chOff x="609441" y="1590345"/>
            <a:chExt cx="5845157" cy="4936404"/>
          </a:xfrm>
        </p:grpSpPr>
        <p:grpSp>
          <p:nvGrpSpPr>
            <p:cNvPr id="315" name="Google Shape;315;p34"/>
            <p:cNvGrpSpPr/>
            <p:nvPr/>
          </p:nvGrpSpPr>
          <p:grpSpPr>
            <a:xfrm>
              <a:off x="609441" y="1590345"/>
              <a:ext cx="4989929" cy="4936404"/>
              <a:chOff x="609441" y="1590345"/>
              <a:chExt cx="4989929" cy="4936404"/>
            </a:xfrm>
          </p:grpSpPr>
          <p:sp>
            <p:nvSpPr>
              <p:cNvPr id="316" name="Google Shape;316;p34"/>
              <p:cNvSpPr/>
              <p:nvPr/>
            </p:nvSpPr>
            <p:spPr>
              <a:xfrm>
                <a:off x="1343544" y="4716114"/>
                <a:ext cx="961414" cy="987536"/>
              </a:xfrm>
              <a:custGeom>
                <a:avLst/>
                <a:gdLst/>
                <a:ahLst/>
                <a:cxnLst/>
                <a:rect l="l" t="t" r="r" b="b"/>
                <a:pathLst>
                  <a:path w="1095629" h="1125397" extrusionOk="0">
                    <a:moveTo>
                      <a:pt x="1062740" y="962892"/>
                    </a:moveTo>
                    <a:cubicBezTo>
                      <a:pt x="927014" y="1102338"/>
                      <a:pt x="615083" y="1007985"/>
                      <a:pt x="365955" y="752309"/>
                    </a:cubicBezTo>
                    <a:cubicBezTo>
                      <a:pt x="116976" y="496484"/>
                      <a:pt x="25153" y="176219"/>
                      <a:pt x="160879" y="36773"/>
                    </a:cubicBezTo>
                    <a:cubicBezTo>
                      <a:pt x="175463" y="21891"/>
                      <a:pt x="191982" y="9688"/>
                      <a:pt x="210288" y="14"/>
                    </a:cubicBezTo>
                    <a:cubicBezTo>
                      <a:pt x="146294" y="-581"/>
                      <a:pt x="92421" y="17426"/>
                      <a:pt x="54769" y="56269"/>
                    </a:cubicBezTo>
                    <a:cubicBezTo>
                      <a:pt x="-76939" y="191548"/>
                      <a:pt x="37059" y="528035"/>
                      <a:pt x="309254" y="807671"/>
                    </a:cubicBezTo>
                    <a:cubicBezTo>
                      <a:pt x="581598" y="1087308"/>
                      <a:pt x="909155" y="1204431"/>
                      <a:pt x="1040863" y="1069151"/>
                    </a:cubicBezTo>
                    <a:cubicBezTo>
                      <a:pt x="1076878" y="1032094"/>
                      <a:pt x="1094587" y="980007"/>
                      <a:pt x="1095629" y="918097"/>
                    </a:cubicBezTo>
                    <a:cubicBezTo>
                      <a:pt x="1086700" y="934319"/>
                      <a:pt x="1075836" y="949349"/>
                      <a:pt x="1062740" y="96289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1000">
                    <a:schemeClr val="accent2"/>
                  </a:gs>
                  <a:gs pos="100000">
                    <a:srgbClr val="833C0B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17" name="Google Shape;317;p34"/>
              <p:cNvSpPr/>
              <p:nvPr/>
            </p:nvSpPr>
            <p:spPr>
              <a:xfrm>
                <a:off x="1332247" y="4684010"/>
                <a:ext cx="1042320" cy="1025677"/>
              </a:xfrm>
              <a:custGeom>
                <a:avLst/>
                <a:gdLst/>
                <a:ahLst/>
                <a:cxnLst/>
                <a:rect l="l" t="t" r="r" b="b"/>
                <a:pathLst>
                  <a:path w="1187829" h="1168863" extrusionOk="0">
                    <a:moveTo>
                      <a:pt x="1112824" y="926565"/>
                    </a:moveTo>
                    <a:cubicBezTo>
                      <a:pt x="1105531" y="974635"/>
                      <a:pt x="1086631" y="1015859"/>
                      <a:pt x="1055229" y="1047260"/>
                    </a:cubicBezTo>
                    <a:cubicBezTo>
                      <a:pt x="919504" y="1182986"/>
                      <a:pt x="601025" y="1084614"/>
                      <a:pt x="344010" y="827599"/>
                    </a:cubicBezTo>
                    <a:cubicBezTo>
                      <a:pt x="86994" y="570583"/>
                      <a:pt x="-11377" y="252104"/>
                      <a:pt x="124348" y="116379"/>
                    </a:cubicBezTo>
                    <a:cubicBezTo>
                      <a:pt x="140421" y="100306"/>
                      <a:pt x="159024" y="87656"/>
                      <a:pt x="179710" y="77983"/>
                    </a:cubicBezTo>
                    <a:lnTo>
                      <a:pt x="167060" y="0"/>
                    </a:lnTo>
                    <a:cubicBezTo>
                      <a:pt x="133724" y="13096"/>
                      <a:pt x="104108" y="31848"/>
                      <a:pt x="79255" y="56850"/>
                    </a:cubicBezTo>
                    <a:cubicBezTo>
                      <a:pt x="-84598" y="220703"/>
                      <a:pt x="13774" y="584572"/>
                      <a:pt x="299065" y="869864"/>
                    </a:cubicBezTo>
                    <a:cubicBezTo>
                      <a:pt x="584357" y="1155156"/>
                      <a:pt x="948227" y="1253378"/>
                      <a:pt x="1112079" y="1089674"/>
                    </a:cubicBezTo>
                    <a:cubicBezTo>
                      <a:pt x="1154643" y="1047111"/>
                      <a:pt x="1179347" y="991154"/>
                      <a:pt x="1187830" y="926565"/>
                    </a:cubicBezTo>
                    <a:lnTo>
                      <a:pt x="1112824" y="926565"/>
                    </a:lnTo>
                    <a:close/>
                  </a:path>
                </a:pathLst>
              </a:custGeom>
              <a:gradFill>
                <a:gsLst>
                  <a:gs pos="0">
                    <a:srgbClr val="C55A11"/>
                  </a:gs>
                  <a:gs pos="32000">
                    <a:srgbClr val="C55A11"/>
                  </a:gs>
                  <a:gs pos="100000">
                    <a:schemeClr val="accent2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18" name="Google Shape;318;p34"/>
              <p:cNvSpPr/>
              <p:nvPr/>
            </p:nvSpPr>
            <p:spPr>
              <a:xfrm>
                <a:off x="1754532" y="3762018"/>
                <a:ext cx="1493047" cy="1533388"/>
              </a:xfrm>
              <a:custGeom>
                <a:avLst/>
                <a:gdLst/>
                <a:ahLst/>
                <a:cxnLst/>
                <a:rect l="l" t="t" r="r" b="b"/>
                <a:pathLst>
                  <a:path w="1701478" h="1747451" extrusionOk="0">
                    <a:moveTo>
                      <a:pt x="1650284" y="1495384"/>
                    </a:moveTo>
                    <a:cubicBezTo>
                      <a:pt x="1439552" y="1711920"/>
                      <a:pt x="955137" y="1565479"/>
                      <a:pt x="568497" y="1168273"/>
                    </a:cubicBezTo>
                    <a:cubicBezTo>
                      <a:pt x="181858" y="771067"/>
                      <a:pt x="39286" y="273704"/>
                      <a:pt x="250018" y="57168"/>
                    </a:cubicBezTo>
                    <a:cubicBezTo>
                      <a:pt x="272639" y="33952"/>
                      <a:pt x="298236" y="15052"/>
                      <a:pt x="326662" y="21"/>
                    </a:cubicBezTo>
                    <a:cubicBezTo>
                      <a:pt x="227248" y="-872"/>
                      <a:pt x="143759" y="27106"/>
                      <a:pt x="85123" y="87379"/>
                    </a:cubicBezTo>
                    <a:cubicBezTo>
                      <a:pt x="-119507" y="297516"/>
                      <a:pt x="57443" y="819881"/>
                      <a:pt x="480394" y="1254143"/>
                    </a:cubicBezTo>
                    <a:cubicBezTo>
                      <a:pt x="903198" y="1688406"/>
                      <a:pt x="1411871" y="1870118"/>
                      <a:pt x="1616501" y="1660130"/>
                    </a:cubicBezTo>
                    <a:cubicBezTo>
                      <a:pt x="1672458" y="1602535"/>
                      <a:pt x="1699841" y="1521576"/>
                      <a:pt x="1701478" y="1425586"/>
                    </a:cubicBezTo>
                    <a:cubicBezTo>
                      <a:pt x="1687489" y="1451184"/>
                      <a:pt x="1670524" y="1474549"/>
                      <a:pt x="1650284" y="149538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50000">
                    <a:schemeClr val="accent3"/>
                  </a:gs>
                  <a:gs pos="100000">
                    <a:srgbClr val="525252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19" name="Google Shape;319;p34"/>
              <p:cNvSpPr/>
              <p:nvPr/>
            </p:nvSpPr>
            <p:spPr>
              <a:xfrm>
                <a:off x="1736851" y="3712556"/>
                <a:ext cx="1618340" cy="1592483"/>
              </a:xfrm>
              <a:custGeom>
                <a:avLst/>
                <a:gdLst/>
                <a:ahLst/>
                <a:cxnLst/>
                <a:rect l="l" t="t" r="r" b="b"/>
                <a:pathLst>
                  <a:path w="1844262" h="1814796" extrusionOk="0">
                    <a:moveTo>
                      <a:pt x="1728182" y="1438662"/>
                    </a:moveTo>
                    <a:cubicBezTo>
                      <a:pt x="1716871" y="1513222"/>
                      <a:pt x="1687554" y="1577364"/>
                      <a:pt x="1638740" y="1626178"/>
                    </a:cubicBezTo>
                    <a:cubicBezTo>
                      <a:pt x="1428008" y="1836910"/>
                      <a:pt x="933473" y="1684218"/>
                      <a:pt x="534332" y="1285078"/>
                    </a:cubicBezTo>
                    <a:cubicBezTo>
                      <a:pt x="135192" y="885937"/>
                      <a:pt x="-17499" y="391402"/>
                      <a:pt x="193232" y="180670"/>
                    </a:cubicBezTo>
                    <a:cubicBezTo>
                      <a:pt x="218086" y="155817"/>
                      <a:pt x="246957" y="136023"/>
                      <a:pt x="279103" y="121141"/>
                    </a:cubicBezTo>
                    <a:lnTo>
                      <a:pt x="259458" y="0"/>
                    </a:lnTo>
                    <a:cubicBezTo>
                      <a:pt x="207817" y="20240"/>
                      <a:pt x="161831" y="49558"/>
                      <a:pt x="122988" y="88251"/>
                    </a:cubicBezTo>
                    <a:cubicBezTo>
                      <a:pt x="-131348" y="342588"/>
                      <a:pt x="21492" y="907814"/>
                      <a:pt x="464237" y="1350559"/>
                    </a:cubicBezTo>
                    <a:cubicBezTo>
                      <a:pt x="906982" y="1793304"/>
                      <a:pt x="1472208" y="1946145"/>
                      <a:pt x="1726545" y="1691808"/>
                    </a:cubicBezTo>
                    <a:cubicBezTo>
                      <a:pt x="1792473" y="1625880"/>
                      <a:pt x="1831018" y="1538968"/>
                      <a:pt x="1844263" y="1438662"/>
                    </a:cubicBezTo>
                    <a:lnTo>
                      <a:pt x="1728182" y="1438662"/>
                    </a:lnTo>
                    <a:close/>
                  </a:path>
                </a:pathLst>
              </a:custGeom>
              <a:gradFill>
                <a:gsLst>
                  <a:gs pos="0">
                    <a:srgbClr val="7B7B7B"/>
                  </a:gs>
                  <a:gs pos="32000">
                    <a:srgbClr val="7B7B7B"/>
                  </a:gs>
                  <a:gs pos="100000">
                    <a:schemeClr val="accent3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20" name="Google Shape;320;p34"/>
              <p:cNvSpPr/>
              <p:nvPr/>
            </p:nvSpPr>
            <p:spPr>
              <a:xfrm>
                <a:off x="2653695" y="1949399"/>
                <a:ext cx="2459256" cy="2525852"/>
              </a:xfrm>
              <a:custGeom>
                <a:avLst/>
                <a:gdLst/>
                <a:ahLst/>
                <a:cxnLst/>
                <a:rect l="l" t="t" r="r" b="b"/>
                <a:pathLst>
                  <a:path w="2802571" h="2878464" extrusionOk="0">
                    <a:moveTo>
                      <a:pt x="2718487" y="2463330"/>
                    </a:moveTo>
                    <a:cubicBezTo>
                      <a:pt x="2371286" y="2819907"/>
                      <a:pt x="1573302" y="2578815"/>
                      <a:pt x="936344" y="1924594"/>
                    </a:cubicBezTo>
                    <a:cubicBezTo>
                      <a:pt x="299387" y="1270373"/>
                      <a:pt x="64546" y="450959"/>
                      <a:pt x="411747" y="94233"/>
                    </a:cubicBezTo>
                    <a:cubicBezTo>
                      <a:pt x="448953" y="55985"/>
                      <a:pt x="491218" y="24733"/>
                      <a:pt x="538097" y="28"/>
                    </a:cubicBezTo>
                    <a:cubicBezTo>
                      <a:pt x="374393" y="-1311"/>
                      <a:pt x="236733" y="44675"/>
                      <a:pt x="140147" y="143790"/>
                    </a:cubicBezTo>
                    <a:cubicBezTo>
                      <a:pt x="-196786" y="489950"/>
                      <a:pt x="94608" y="1350439"/>
                      <a:pt x="791243" y="2065826"/>
                    </a:cubicBezTo>
                    <a:cubicBezTo>
                      <a:pt x="1487879" y="2781213"/>
                      <a:pt x="2325746" y="3080643"/>
                      <a:pt x="2662679" y="2734483"/>
                    </a:cubicBezTo>
                    <a:cubicBezTo>
                      <a:pt x="2754949" y="2639684"/>
                      <a:pt x="2800042" y="2506339"/>
                      <a:pt x="2802572" y="2347993"/>
                    </a:cubicBezTo>
                    <a:cubicBezTo>
                      <a:pt x="2779802" y="2390407"/>
                      <a:pt x="2751823" y="2428952"/>
                      <a:pt x="2718487" y="246333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50000">
                    <a:schemeClr val="accent5"/>
                  </a:gs>
                  <a:gs pos="100000">
                    <a:srgbClr val="1E4E79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21" name="Google Shape;321;p34"/>
              <p:cNvSpPr/>
              <p:nvPr/>
            </p:nvSpPr>
            <p:spPr>
              <a:xfrm>
                <a:off x="2624886" y="1867828"/>
                <a:ext cx="2665938" cy="2623452"/>
              </a:xfrm>
              <a:custGeom>
                <a:avLst/>
                <a:gdLst/>
                <a:ahLst/>
                <a:cxnLst/>
                <a:rect l="l" t="t" r="r" b="b"/>
                <a:pathLst>
                  <a:path w="3038106" h="2989689" extrusionOk="0">
                    <a:moveTo>
                      <a:pt x="2846573" y="2369990"/>
                    </a:moveTo>
                    <a:cubicBezTo>
                      <a:pt x="2827970" y="2492768"/>
                      <a:pt x="2779752" y="2598432"/>
                      <a:pt x="2699239" y="2678795"/>
                    </a:cubicBezTo>
                    <a:cubicBezTo>
                      <a:pt x="2352038" y="3025997"/>
                      <a:pt x="1537386" y="2774488"/>
                      <a:pt x="879891" y="2116992"/>
                    </a:cubicBezTo>
                    <a:cubicBezTo>
                      <a:pt x="222396" y="1459497"/>
                      <a:pt x="-29114" y="644846"/>
                      <a:pt x="318088" y="297644"/>
                    </a:cubicBezTo>
                    <a:cubicBezTo>
                      <a:pt x="359014" y="256718"/>
                      <a:pt x="406637" y="224126"/>
                      <a:pt x="459618" y="199570"/>
                    </a:cubicBezTo>
                    <a:lnTo>
                      <a:pt x="427323" y="0"/>
                    </a:lnTo>
                    <a:cubicBezTo>
                      <a:pt x="342197" y="33336"/>
                      <a:pt x="266447" y="81554"/>
                      <a:pt x="202602" y="145399"/>
                    </a:cubicBezTo>
                    <a:cubicBezTo>
                      <a:pt x="-216332" y="564333"/>
                      <a:pt x="35326" y="1495363"/>
                      <a:pt x="764703" y="2224888"/>
                    </a:cubicBezTo>
                    <a:cubicBezTo>
                      <a:pt x="1494079" y="2954414"/>
                      <a:pt x="2425109" y="3206071"/>
                      <a:pt x="2844191" y="2786989"/>
                    </a:cubicBezTo>
                    <a:cubicBezTo>
                      <a:pt x="2952832" y="2678349"/>
                      <a:pt x="3016379" y="2535033"/>
                      <a:pt x="3038106" y="2369990"/>
                    </a:cubicBezTo>
                    <a:lnTo>
                      <a:pt x="2846573" y="2369990"/>
                    </a:lnTo>
                    <a:close/>
                  </a:path>
                </a:pathLst>
              </a:custGeom>
              <a:gradFill>
                <a:gsLst>
                  <a:gs pos="0">
                    <a:srgbClr val="2E75B5"/>
                  </a:gs>
                  <a:gs pos="32000">
                    <a:srgbClr val="2E75B5"/>
                  </a:gs>
                  <a:gs pos="100000">
                    <a:schemeClr val="accent5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22" name="Google Shape;322;p34"/>
              <p:cNvSpPr/>
              <p:nvPr/>
            </p:nvSpPr>
            <p:spPr>
              <a:xfrm>
                <a:off x="2191802" y="2793694"/>
                <a:ext cx="2038483" cy="2093670"/>
              </a:xfrm>
              <a:custGeom>
                <a:avLst/>
                <a:gdLst/>
                <a:ahLst/>
                <a:cxnLst/>
                <a:rect l="l" t="t" r="r" b="b"/>
                <a:pathLst>
                  <a:path w="2323057" h="2385949" extrusionOk="0">
                    <a:moveTo>
                      <a:pt x="2253409" y="2041715"/>
                    </a:moveTo>
                    <a:cubicBezTo>
                      <a:pt x="1965587" y="2337276"/>
                      <a:pt x="1304223" y="2137408"/>
                      <a:pt x="776202" y="1595101"/>
                    </a:cubicBezTo>
                    <a:cubicBezTo>
                      <a:pt x="248182" y="1052794"/>
                      <a:pt x="53523" y="373570"/>
                      <a:pt x="341345" y="78010"/>
                    </a:cubicBezTo>
                    <a:cubicBezTo>
                      <a:pt x="372151" y="46311"/>
                      <a:pt x="407273" y="20416"/>
                      <a:pt x="445966" y="27"/>
                    </a:cubicBezTo>
                    <a:cubicBezTo>
                      <a:pt x="310241" y="-1164"/>
                      <a:pt x="196243" y="37084"/>
                      <a:pt x="116177" y="119233"/>
                    </a:cubicBezTo>
                    <a:cubicBezTo>
                      <a:pt x="-163162" y="406162"/>
                      <a:pt x="78525" y="1119466"/>
                      <a:pt x="655805" y="1712372"/>
                    </a:cubicBezTo>
                    <a:cubicBezTo>
                      <a:pt x="1233235" y="2305428"/>
                      <a:pt x="1927787" y="2553514"/>
                      <a:pt x="2207126" y="2266586"/>
                    </a:cubicBezTo>
                    <a:cubicBezTo>
                      <a:pt x="2283620" y="2188008"/>
                      <a:pt x="2320974" y="2077433"/>
                      <a:pt x="2323058" y="1946172"/>
                    </a:cubicBezTo>
                    <a:cubicBezTo>
                      <a:pt x="2304157" y="1981294"/>
                      <a:pt x="2281090" y="2013290"/>
                      <a:pt x="2253409" y="204171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50000">
                    <a:schemeClr val="accent4"/>
                  </a:gs>
                  <a:gs pos="100000">
                    <a:srgbClr val="7F6000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23" name="Google Shape;323;p34"/>
              <p:cNvSpPr/>
              <p:nvPr/>
            </p:nvSpPr>
            <p:spPr>
              <a:xfrm>
                <a:off x="2167892" y="2726221"/>
                <a:ext cx="2209837" cy="2174578"/>
              </a:xfrm>
              <a:custGeom>
                <a:avLst/>
                <a:gdLst/>
                <a:ahLst/>
                <a:cxnLst/>
                <a:rect l="l" t="t" r="r" b="b"/>
                <a:pathLst>
                  <a:path w="2518333" h="2478151" extrusionOk="0">
                    <a:moveTo>
                      <a:pt x="2359541" y="1964301"/>
                    </a:moveTo>
                    <a:cubicBezTo>
                      <a:pt x="2344212" y="2066095"/>
                      <a:pt x="2304179" y="2153603"/>
                      <a:pt x="2237507" y="2220275"/>
                    </a:cubicBezTo>
                    <a:cubicBezTo>
                      <a:pt x="1949685" y="2508097"/>
                      <a:pt x="1274480" y="2299597"/>
                      <a:pt x="729494" y="1754611"/>
                    </a:cubicBezTo>
                    <a:cubicBezTo>
                      <a:pt x="184508" y="1209625"/>
                      <a:pt x="-23992" y="534420"/>
                      <a:pt x="263830" y="246598"/>
                    </a:cubicBezTo>
                    <a:cubicBezTo>
                      <a:pt x="297761" y="212667"/>
                      <a:pt x="337199" y="185730"/>
                      <a:pt x="381102" y="165341"/>
                    </a:cubicBezTo>
                    <a:lnTo>
                      <a:pt x="354314" y="0"/>
                    </a:lnTo>
                    <a:cubicBezTo>
                      <a:pt x="283772" y="27681"/>
                      <a:pt x="220969" y="67565"/>
                      <a:pt x="167989" y="120546"/>
                    </a:cubicBezTo>
                    <a:cubicBezTo>
                      <a:pt x="-179362" y="467896"/>
                      <a:pt x="29286" y="1239538"/>
                      <a:pt x="633950" y="1844202"/>
                    </a:cubicBezTo>
                    <a:cubicBezTo>
                      <a:pt x="1238614" y="2448865"/>
                      <a:pt x="2010255" y="2657514"/>
                      <a:pt x="2357606" y="2310163"/>
                    </a:cubicBezTo>
                    <a:cubicBezTo>
                      <a:pt x="2447643" y="2220126"/>
                      <a:pt x="2500326" y="2101366"/>
                      <a:pt x="2518333" y="1964450"/>
                    </a:cubicBezTo>
                    <a:lnTo>
                      <a:pt x="2359541" y="1964450"/>
                    </a:lnTo>
                    <a:close/>
                  </a:path>
                </a:pathLst>
              </a:custGeom>
              <a:gradFill>
                <a:gsLst>
                  <a:gs pos="0">
                    <a:srgbClr val="BF9000"/>
                  </a:gs>
                  <a:gs pos="32000">
                    <a:srgbClr val="BF9000"/>
                  </a:gs>
                  <a:gs pos="100000">
                    <a:schemeClr val="accent4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24" name="Google Shape;324;p34"/>
              <p:cNvSpPr/>
              <p:nvPr/>
            </p:nvSpPr>
            <p:spPr>
              <a:xfrm>
                <a:off x="609441" y="1590345"/>
                <a:ext cx="4989929" cy="4936404"/>
              </a:xfrm>
              <a:custGeom>
                <a:avLst/>
                <a:gdLst/>
                <a:ahLst/>
                <a:cxnLst/>
                <a:rect l="l" t="t" r="r" b="b"/>
                <a:pathLst>
                  <a:path w="5686529" h="5625532" extrusionOk="0">
                    <a:moveTo>
                      <a:pt x="4901897" y="643271"/>
                    </a:moveTo>
                    <a:cubicBezTo>
                      <a:pt x="4285328" y="100963"/>
                      <a:pt x="3616820" y="-146974"/>
                      <a:pt x="3408618" y="89653"/>
                    </a:cubicBezTo>
                    <a:cubicBezTo>
                      <a:pt x="3400433" y="98880"/>
                      <a:pt x="3393438" y="109000"/>
                      <a:pt x="3387039" y="119417"/>
                    </a:cubicBezTo>
                    <a:lnTo>
                      <a:pt x="3386741" y="119417"/>
                    </a:lnTo>
                    <a:lnTo>
                      <a:pt x="0" y="5625532"/>
                    </a:lnTo>
                    <a:lnTo>
                      <a:pt x="5564601" y="2100535"/>
                    </a:lnTo>
                    <a:cubicBezTo>
                      <a:pt x="5570554" y="2096963"/>
                      <a:pt x="5576507" y="2093392"/>
                      <a:pt x="5582162" y="2089374"/>
                    </a:cubicBezTo>
                    <a:lnTo>
                      <a:pt x="5586180" y="2086844"/>
                    </a:lnTo>
                    <a:lnTo>
                      <a:pt x="5586032" y="2086397"/>
                    </a:lnTo>
                    <a:cubicBezTo>
                      <a:pt x="5599128" y="2076724"/>
                      <a:pt x="5611480" y="2066009"/>
                      <a:pt x="5622195" y="2053805"/>
                    </a:cubicBezTo>
                    <a:cubicBezTo>
                      <a:pt x="5830397" y="1817178"/>
                      <a:pt x="5518317" y="1185727"/>
                      <a:pt x="4901897" y="643271"/>
                    </a:cubicBezTo>
                    <a:close/>
                  </a:path>
                </a:pathLst>
              </a:custGeom>
              <a:gradFill>
                <a:gsLst>
                  <a:gs pos="0">
                    <a:srgbClr val="D8D8D8"/>
                  </a:gs>
                  <a:gs pos="40000">
                    <a:srgbClr val="D8D8D8"/>
                  </a:gs>
                  <a:gs pos="50000">
                    <a:srgbClr val="FFFFFF">
                      <a:alpha val="58823"/>
                    </a:srgbClr>
                  </a:gs>
                  <a:gs pos="65000">
                    <a:srgbClr val="BFBFBF"/>
                  </a:gs>
                  <a:gs pos="100000">
                    <a:srgbClr val="BFBFBF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25" name="Google Shape;325;p34"/>
              <p:cNvSpPr/>
              <p:nvPr/>
            </p:nvSpPr>
            <p:spPr>
              <a:xfrm>
                <a:off x="2802488" y="1694682"/>
                <a:ext cx="2605526" cy="2657694"/>
              </a:xfrm>
              <a:custGeom>
                <a:avLst/>
                <a:gdLst/>
                <a:ahLst/>
                <a:cxnLst/>
                <a:rect l="l" t="t" r="r" b="b"/>
                <a:pathLst>
                  <a:path w="2969260" h="3028711" extrusionOk="0">
                    <a:moveTo>
                      <a:pt x="2228013" y="776737"/>
                    </a:moveTo>
                    <a:cubicBezTo>
                      <a:pt x="1521853" y="58374"/>
                      <a:pt x="610021" y="-215161"/>
                      <a:pt x="160579" y="184277"/>
                    </a:cubicBezTo>
                    <a:lnTo>
                      <a:pt x="160579" y="184277"/>
                    </a:lnTo>
                    <a:lnTo>
                      <a:pt x="159835" y="185021"/>
                    </a:lnTo>
                    <a:cubicBezTo>
                      <a:pt x="148524" y="195141"/>
                      <a:pt x="137512" y="205410"/>
                      <a:pt x="126796" y="216274"/>
                    </a:cubicBezTo>
                    <a:cubicBezTo>
                      <a:pt x="125159" y="217911"/>
                      <a:pt x="123671" y="219697"/>
                      <a:pt x="122034" y="221334"/>
                    </a:cubicBezTo>
                    <a:lnTo>
                      <a:pt x="0" y="338754"/>
                    </a:lnTo>
                    <a:lnTo>
                      <a:pt x="273684" y="205410"/>
                    </a:lnTo>
                    <a:cubicBezTo>
                      <a:pt x="757355" y="111801"/>
                      <a:pt x="1429732" y="383252"/>
                      <a:pt x="1978141" y="941334"/>
                    </a:cubicBezTo>
                    <a:cubicBezTo>
                      <a:pt x="2676116" y="1651513"/>
                      <a:pt x="2918250" y="2566173"/>
                      <a:pt x="2544409" y="3028711"/>
                    </a:cubicBezTo>
                    <a:cubicBezTo>
                      <a:pt x="2620903" y="2992994"/>
                      <a:pt x="2689957" y="2945222"/>
                      <a:pt x="2749486" y="2884652"/>
                    </a:cubicBezTo>
                    <a:cubicBezTo>
                      <a:pt x="3185831" y="2440865"/>
                      <a:pt x="2952181" y="1513555"/>
                      <a:pt x="2228013" y="7767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2E75B5"/>
                  </a:gs>
                  <a:gs pos="54000">
                    <a:schemeClr val="accent5"/>
                  </a:gs>
                  <a:gs pos="96000">
                    <a:srgbClr val="1E4E79"/>
                  </a:gs>
                  <a:gs pos="100000">
                    <a:srgbClr val="1E4E79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26" name="Google Shape;326;p34"/>
              <p:cNvSpPr/>
              <p:nvPr/>
            </p:nvSpPr>
            <p:spPr>
              <a:xfrm>
                <a:off x="2633812" y="1817651"/>
                <a:ext cx="2664497" cy="2669068"/>
              </a:xfrm>
              <a:custGeom>
                <a:avLst/>
                <a:gdLst/>
                <a:ahLst/>
                <a:cxnLst/>
                <a:rect l="l" t="t" r="r" b="b"/>
                <a:pathLst>
                  <a:path w="3036464" h="3041673" extrusionOk="0">
                    <a:moveTo>
                      <a:pt x="2271618" y="764846"/>
                    </a:moveTo>
                    <a:cubicBezTo>
                      <a:pt x="1542242" y="35321"/>
                      <a:pt x="611212" y="-216337"/>
                      <a:pt x="192278" y="202597"/>
                    </a:cubicBezTo>
                    <a:cubicBezTo>
                      <a:pt x="86168" y="308707"/>
                      <a:pt x="23216" y="447707"/>
                      <a:pt x="0" y="607839"/>
                    </a:cubicBezTo>
                    <a:lnTo>
                      <a:pt x="169955" y="614834"/>
                    </a:lnTo>
                    <a:cubicBezTo>
                      <a:pt x="193022" y="512742"/>
                      <a:pt x="238413" y="424342"/>
                      <a:pt x="308061" y="354842"/>
                    </a:cubicBezTo>
                    <a:cubicBezTo>
                      <a:pt x="655114" y="7640"/>
                      <a:pt x="1469766" y="259149"/>
                      <a:pt x="2127261" y="916645"/>
                    </a:cubicBezTo>
                    <a:cubicBezTo>
                      <a:pt x="2784756" y="1574140"/>
                      <a:pt x="3036265" y="2388792"/>
                      <a:pt x="2689064" y="2735993"/>
                    </a:cubicBezTo>
                    <a:cubicBezTo>
                      <a:pt x="2615695" y="2809362"/>
                      <a:pt x="2521193" y="2855944"/>
                      <a:pt x="2411957" y="2877672"/>
                    </a:cubicBezTo>
                    <a:lnTo>
                      <a:pt x="2386509" y="3041673"/>
                    </a:lnTo>
                    <a:cubicBezTo>
                      <a:pt x="2564500" y="3023964"/>
                      <a:pt x="2718531" y="2959524"/>
                      <a:pt x="2833868" y="2844187"/>
                    </a:cubicBezTo>
                    <a:cubicBezTo>
                      <a:pt x="3252801" y="2425253"/>
                      <a:pt x="3001143" y="1494223"/>
                      <a:pt x="2271618" y="764846"/>
                    </a:cubicBezTo>
                    <a:close/>
                  </a:path>
                </a:pathLst>
              </a:custGeom>
              <a:gradFill>
                <a:gsLst>
                  <a:gs pos="0">
                    <a:srgbClr val="2E75B5"/>
                  </a:gs>
                  <a:gs pos="32000">
                    <a:srgbClr val="2E75B5"/>
                  </a:gs>
                  <a:gs pos="100000">
                    <a:schemeClr val="accent5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27" name="Google Shape;327;p34"/>
              <p:cNvSpPr/>
              <p:nvPr/>
            </p:nvSpPr>
            <p:spPr>
              <a:xfrm>
                <a:off x="2314999" y="2582425"/>
                <a:ext cx="2159832" cy="2203130"/>
              </a:xfrm>
              <a:custGeom>
                <a:avLst/>
                <a:gdLst/>
                <a:ahLst/>
                <a:cxnLst/>
                <a:rect l="l" t="t" r="r" b="b"/>
                <a:pathLst>
                  <a:path w="2461347" h="2510689" extrusionOk="0">
                    <a:moveTo>
                      <a:pt x="1846880" y="643867"/>
                    </a:moveTo>
                    <a:cubicBezTo>
                      <a:pt x="1261564" y="48430"/>
                      <a:pt x="505846" y="-178374"/>
                      <a:pt x="133196" y="152754"/>
                    </a:cubicBezTo>
                    <a:lnTo>
                      <a:pt x="133196" y="152754"/>
                    </a:lnTo>
                    <a:lnTo>
                      <a:pt x="132600" y="153350"/>
                    </a:lnTo>
                    <a:cubicBezTo>
                      <a:pt x="123225" y="161684"/>
                      <a:pt x="113998" y="170315"/>
                      <a:pt x="105217" y="179245"/>
                    </a:cubicBezTo>
                    <a:cubicBezTo>
                      <a:pt x="103878" y="180584"/>
                      <a:pt x="102538" y="182072"/>
                      <a:pt x="101199" y="183561"/>
                    </a:cubicBezTo>
                    <a:lnTo>
                      <a:pt x="0" y="280890"/>
                    </a:lnTo>
                    <a:lnTo>
                      <a:pt x="226805" y="170315"/>
                    </a:lnTo>
                    <a:cubicBezTo>
                      <a:pt x="627731" y="92630"/>
                      <a:pt x="1185069" y="317798"/>
                      <a:pt x="1639720" y="780337"/>
                    </a:cubicBezTo>
                    <a:cubicBezTo>
                      <a:pt x="2218340" y="1369076"/>
                      <a:pt x="2418952" y="2127175"/>
                      <a:pt x="2109104" y="2510690"/>
                    </a:cubicBezTo>
                    <a:cubicBezTo>
                      <a:pt x="2172503" y="2481074"/>
                      <a:pt x="2229799" y="2441487"/>
                      <a:pt x="2279059" y="2391334"/>
                    </a:cubicBezTo>
                    <a:cubicBezTo>
                      <a:pt x="2640845" y="2023298"/>
                      <a:pt x="2447377" y="1254632"/>
                      <a:pt x="1846880" y="64386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F9000"/>
                  </a:gs>
                  <a:gs pos="5590">
                    <a:srgbClr val="BF9000"/>
                  </a:gs>
                  <a:gs pos="54000">
                    <a:schemeClr val="accent4"/>
                  </a:gs>
                  <a:gs pos="95000">
                    <a:srgbClr val="7F6000"/>
                  </a:gs>
                  <a:gs pos="100000">
                    <a:srgbClr val="7F6000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28" name="Google Shape;328;p34"/>
              <p:cNvSpPr/>
              <p:nvPr/>
            </p:nvSpPr>
            <p:spPr>
              <a:xfrm>
                <a:off x="2175307" y="2684340"/>
                <a:ext cx="2208622" cy="2212319"/>
              </a:xfrm>
              <a:custGeom>
                <a:avLst/>
                <a:gdLst/>
                <a:ahLst/>
                <a:cxnLst/>
                <a:rect l="l" t="t" r="r" b="b"/>
                <a:pathLst>
                  <a:path w="2516948" h="2521161" extrusionOk="0">
                    <a:moveTo>
                      <a:pt x="1883044" y="633950"/>
                    </a:moveTo>
                    <a:cubicBezTo>
                      <a:pt x="1278380" y="29287"/>
                      <a:pt x="506739" y="-179362"/>
                      <a:pt x="159388" y="167989"/>
                    </a:cubicBezTo>
                    <a:cubicBezTo>
                      <a:pt x="71434" y="255942"/>
                      <a:pt x="19198" y="371131"/>
                      <a:pt x="0" y="503880"/>
                    </a:cubicBezTo>
                    <a:lnTo>
                      <a:pt x="140785" y="509684"/>
                    </a:lnTo>
                    <a:cubicBezTo>
                      <a:pt x="159835" y="425004"/>
                      <a:pt x="197636" y="351784"/>
                      <a:pt x="255230" y="294190"/>
                    </a:cubicBezTo>
                    <a:cubicBezTo>
                      <a:pt x="543051" y="6368"/>
                      <a:pt x="1218256" y="214868"/>
                      <a:pt x="1763242" y="759854"/>
                    </a:cubicBezTo>
                    <a:cubicBezTo>
                      <a:pt x="2308228" y="1304840"/>
                      <a:pt x="2516728" y="1980045"/>
                      <a:pt x="2228906" y="2267866"/>
                    </a:cubicBezTo>
                    <a:cubicBezTo>
                      <a:pt x="2168038" y="2328735"/>
                      <a:pt x="2089757" y="2367280"/>
                      <a:pt x="1999274" y="2385287"/>
                    </a:cubicBezTo>
                    <a:lnTo>
                      <a:pt x="1978141" y="2521161"/>
                    </a:lnTo>
                    <a:cubicBezTo>
                      <a:pt x="2125624" y="2506428"/>
                      <a:pt x="2253313" y="2453001"/>
                      <a:pt x="2348857" y="2357457"/>
                    </a:cubicBezTo>
                    <a:cubicBezTo>
                      <a:pt x="2696356" y="2010405"/>
                      <a:pt x="2487708" y="1238614"/>
                      <a:pt x="1883044" y="63395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F9000"/>
                  </a:gs>
                  <a:gs pos="32000">
                    <a:srgbClr val="BF9000"/>
                  </a:gs>
                  <a:gs pos="100000">
                    <a:schemeClr val="accent4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29" name="Google Shape;329;p34"/>
              <p:cNvSpPr/>
              <p:nvPr/>
            </p:nvSpPr>
            <p:spPr>
              <a:xfrm>
                <a:off x="1844873" y="3607407"/>
                <a:ext cx="1581703" cy="1613508"/>
              </a:xfrm>
              <a:custGeom>
                <a:avLst/>
                <a:gdLst/>
                <a:ahLst/>
                <a:cxnLst/>
                <a:rect l="l" t="t" r="r" b="b"/>
                <a:pathLst>
                  <a:path w="1802511" h="1838755" extrusionOk="0">
                    <a:moveTo>
                      <a:pt x="1352494" y="471528"/>
                    </a:moveTo>
                    <a:cubicBezTo>
                      <a:pt x="923887" y="35480"/>
                      <a:pt x="370418" y="-130605"/>
                      <a:pt x="97478" y="111826"/>
                    </a:cubicBezTo>
                    <a:lnTo>
                      <a:pt x="97478" y="111826"/>
                    </a:lnTo>
                    <a:lnTo>
                      <a:pt x="97032" y="112272"/>
                    </a:lnTo>
                    <a:cubicBezTo>
                      <a:pt x="90186" y="118374"/>
                      <a:pt x="83489" y="124624"/>
                      <a:pt x="76941" y="131321"/>
                    </a:cubicBezTo>
                    <a:cubicBezTo>
                      <a:pt x="75899" y="132363"/>
                      <a:pt x="75006" y="133405"/>
                      <a:pt x="74113" y="134447"/>
                    </a:cubicBezTo>
                    <a:lnTo>
                      <a:pt x="0" y="205732"/>
                    </a:lnTo>
                    <a:lnTo>
                      <a:pt x="166085" y="124773"/>
                    </a:lnTo>
                    <a:cubicBezTo>
                      <a:pt x="459711" y="67923"/>
                      <a:pt x="867930" y="232818"/>
                      <a:pt x="1200844" y="571537"/>
                    </a:cubicBezTo>
                    <a:cubicBezTo>
                      <a:pt x="1624540" y="1002674"/>
                      <a:pt x="1771576" y="1557929"/>
                      <a:pt x="1544623" y="1838756"/>
                    </a:cubicBezTo>
                    <a:cubicBezTo>
                      <a:pt x="1591055" y="1817177"/>
                      <a:pt x="1633023" y="1788156"/>
                      <a:pt x="1669187" y="1751249"/>
                    </a:cubicBezTo>
                    <a:cubicBezTo>
                      <a:pt x="1933941" y="1481881"/>
                      <a:pt x="1792114" y="918887"/>
                      <a:pt x="1352494" y="471528"/>
                    </a:cubicBezTo>
                    <a:close/>
                  </a:path>
                </a:pathLst>
              </a:custGeom>
              <a:gradFill>
                <a:gsLst>
                  <a:gs pos="0">
                    <a:srgbClr val="7B7B7B"/>
                  </a:gs>
                  <a:gs pos="5590">
                    <a:srgbClr val="7B7B7B"/>
                  </a:gs>
                  <a:gs pos="54000">
                    <a:schemeClr val="accent3"/>
                  </a:gs>
                  <a:gs pos="95000">
                    <a:srgbClr val="525252"/>
                  </a:gs>
                  <a:gs pos="100000">
                    <a:srgbClr val="525252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30" name="Google Shape;330;p34"/>
              <p:cNvSpPr/>
              <p:nvPr/>
            </p:nvSpPr>
            <p:spPr>
              <a:xfrm>
                <a:off x="1742388" y="3682214"/>
                <a:ext cx="1617557" cy="1620169"/>
              </a:xfrm>
              <a:custGeom>
                <a:avLst/>
                <a:gdLst/>
                <a:ahLst/>
                <a:cxnLst/>
                <a:rect l="l" t="t" r="r" b="b"/>
                <a:pathLst>
                  <a:path w="1843370" h="1846346" extrusionOk="0">
                    <a:moveTo>
                      <a:pt x="1379133" y="464237"/>
                    </a:moveTo>
                    <a:cubicBezTo>
                      <a:pt x="936388" y="21492"/>
                      <a:pt x="371162" y="-131348"/>
                      <a:pt x="116825" y="122989"/>
                    </a:cubicBezTo>
                    <a:cubicBezTo>
                      <a:pt x="52385" y="187429"/>
                      <a:pt x="14138" y="271811"/>
                      <a:pt x="0" y="368991"/>
                    </a:cubicBezTo>
                    <a:lnTo>
                      <a:pt x="103134" y="373158"/>
                    </a:lnTo>
                    <a:cubicBezTo>
                      <a:pt x="117123" y="311248"/>
                      <a:pt x="144804" y="257524"/>
                      <a:pt x="186920" y="215258"/>
                    </a:cubicBezTo>
                    <a:cubicBezTo>
                      <a:pt x="397652" y="4526"/>
                      <a:pt x="892187" y="157217"/>
                      <a:pt x="1291328" y="556358"/>
                    </a:cubicBezTo>
                    <a:cubicBezTo>
                      <a:pt x="1690468" y="955498"/>
                      <a:pt x="1843160" y="1450034"/>
                      <a:pt x="1632428" y="1660766"/>
                    </a:cubicBezTo>
                    <a:cubicBezTo>
                      <a:pt x="1587930" y="1705264"/>
                      <a:pt x="1530634" y="1733540"/>
                      <a:pt x="1464259" y="1746785"/>
                    </a:cubicBezTo>
                    <a:lnTo>
                      <a:pt x="1448782" y="1846347"/>
                    </a:lnTo>
                    <a:cubicBezTo>
                      <a:pt x="1556826" y="1835632"/>
                      <a:pt x="1650287" y="1796492"/>
                      <a:pt x="1720382" y="1726545"/>
                    </a:cubicBezTo>
                    <a:cubicBezTo>
                      <a:pt x="1974718" y="1472208"/>
                      <a:pt x="1821878" y="906983"/>
                      <a:pt x="1379133" y="4642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7B7B7B"/>
                  </a:gs>
                  <a:gs pos="32000">
                    <a:srgbClr val="7B7B7B"/>
                  </a:gs>
                  <a:gs pos="100000">
                    <a:schemeClr val="accent3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31" name="Google Shape;331;p34"/>
              <p:cNvSpPr/>
              <p:nvPr/>
            </p:nvSpPr>
            <p:spPr>
              <a:xfrm>
                <a:off x="1401512" y="4616322"/>
                <a:ext cx="1018786" cy="1039043"/>
              </a:xfrm>
              <a:custGeom>
                <a:avLst/>
                <a:gdLst/>
                <a:ahLst/>
                <a:cxnLst/>
                <a:rect l="l" t="t" r="r" b="b"/>
                <a:pathLst>
                  <a:path w="1161010" h="1184095" extrusionOk="0">
                    <a:moveTo>
                      <a:pt x="871204" y="303665"/>
                    </a:moveTo>
                    <a:cubicBezTo>
                      <a:pt x="595139" y="22838"/>
                      <a:pt x="238710" y="-84165"/>
                      <a:pt x="62952" y="72098"/>
                    </a:cubicBezTo>
                    <a:lnTo>
                      <a:pt x="62952" y="72098"/>
                    </a:lnTo>
                    <a:lnTo>
                      <a:pt x="62654" y="72396"/>
                    </a:lnTo>
                    <a:cubicBezTo>
                      <a:pt x="58189" y="76265"/>
                      <a:pt x="53874" y="80432"/>
                      <a:pt x="49707" y="84599"/>
                    </a:cubicBezTo>
                    <a:cubicBezTo>
                      <a:pt x="49111" y="85195"/>
                      <a:pt x="48516" y="85939"/>
                      <a:pt x="47772" y="86534"/>
                    </a:cubicBezTo>
                    <a:lnTo>
                      <a:pt x="0" y="132371"/>
                    </a:lnTo>
                    <a:lnTo>
                      <a:pt x="107003" y="80283"/>
                    </a:lnTo>
                    <a:cubicBezTo>
                      <a:pt x="296007" y="43673"/>
                      <a:pt x="558975" y="149783"/>
                      <a:pt x="773428" y="367956"/>
                    </a:cubicBezTo>
                    <a:cubicBezTo>
                      <a:pt x="1046367" y="645658"/>
                      <a:pt x="1141018" y="1003128"/>
                      <a:pt x="994875" y="1184096"/>
                    </a:cubicBezTo>
                    <a:cubicBezTo>
                      <a:pt x="1024788" y="1170107"/>
                      <a:pt x="1051725" y="1151504"/>
                      <a:pt x="1075090" y="1127841"/>
                    </a:cubicBezTo>
                    <a:cubicBezTo>
                      <a:pt x="1245640" y="954315"/>
                      <a:pt x="1154412" y="591785"/>
                      <a:pt x="871204" y="303665"/>
                    </a:cubicBezTo>
                    <a:close/>
                  </a:path>
                </a:pathLst>
              </a:custGeom>
              <a:gradFill>
                <a:gsLst>
                  <a:gs pos="0">
                    <a:srgbClr val="C55A11"/>
                  </a:gs>
                  <a:gs pos="7000">
                    <a:srgbClr val="C55A11"/>
                  </a:gs>
                  <a:gs pos="54000">
                    <a:schemeClr val="accent2"/>
                  </a:gs>
                  <a:gs pos="97000">
                    <a:srgbClr val="833C0B"/>
                  </a:gs>
                  <a:gs pos="100000">
                    <a:srgbClr val="833C0B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32" name="Google Shape;332;p34"/>
              <p:cNvSpPr/>
              <p:nvPr/>
            </p:nvSpPr>
            <p:spPr>
              <a:xfrm>
                <a:off x="1335713" y="4664441"/>
                <a:ext cx="1041671" cy="1043409"/>
              </a:xfrm>
              <a:custGeom>
                <a:avLst/>
                <a:gdLst/>
                <a:ahLst/>
                <a:cxnLst/>
                <a:rect l="l" t="t" r="r" b="b"/>
                <a:pathLst>
                  <a:path w="1187090" h="1189070" extrusionOk="0">
                    <a:moveTo>
                      <a:pt x="888169" y="298967"/>
                    </a:moveTo>
                    <a:cubicBezTo>
                      <a:pt x="603027" y="13824"/>
                      <a:pt x="239008" y="-84547"/>
                      <a:pt x="75155" y="79157"/>
                    </a:cubicBezTo>
                    <a:cubicBezTo>
                      <a:pt x="33634" y="120678"/>
                      <a:pt x="9078" y="174998"/>
                      <a:pt x="0" y="237652"/>
                    </a:cubicBezTo>
                    <a:lnTo>
                      <a:pt x="66375" y="240331"/>
                    </a:lnTo>
                    <a:cubicBezTo>
                      <a:pt x="75453" y="200447"/>
                      <a:pt x="93163" y="165920"/>
                      <a:pt x="120397" y="138686"/>
                    </a:cubicBezTo>
                    <a:cubicBezTo>
                      <a:pt x="256122" y="2960"/>
                      <a:pt x="574601" y="101331"/>
                      <a:pt x="831617" y="358347"/>
                    </a:cubicBezTo>
                    <a:cubicBezTo>
                      <a:pt x="1088632" y="615362"/>
                      <a:pt x="1187004" y="933841"/>
                      <a:pt x="1051278" y="1069567"/>
                    </a:cubicBezTo>
                    <a:cubicBezTo>
                      <a:pt x="1022555" y="1098290"/>
                      <a:pt x="985648" y="1116446"/>
                      <a:pt x="942936" y="1124929"/>
                    </a:cubicBezTo>
                    <a:lnTo>
                      <a:pt x="932965" y="1189071"/>
                    </a:lnTo>
                    <a:cubicBezTo>
                      <a:pt x="1002465" y="1182077"/>
                      <a:pt x="1062738" y="1156926"/>
                      <a:pt x="1107831" y="1111833"/>
                    </a:cubicBezTo>
                    <a:cubicBezTo>
                      <a:pt x="1271684" y="948128"/>
                      <a:pt x="1173312" y="584110"/>
                      <a:pt x="888169" y="298967"/>
                    </a:cubicBezTo>
                    <a:close/>
                  </a:path>
                </a:pathLst>
              </a:custGeom>
              <a:gradFill>
                <a:gsLst>
                  <a:gs pos="0">
                    <a:srgbClr val="C55A11"/>
                  </a:gs>
                  <a:gs pos="32000">
                    <a:srgbClr val="C55A11"/>
                  </a:gs>
                  <a:gs pos="100000">
                    <a:schemeClr val="accent2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333" name="Google Shape;333;p34"/>
            <p:cNvSpPr/>
            <p:nvPr/>
          </p:nvSpPr>
          <p:spPr>
            <a:xfrm>
              <a:off x="707198" y="6093296"/>
              <a:ext cx="5747400" cy="4311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rgbClr val="D8D8D8">
                    <a:alpha val="65882"/>
                  </a:srgbClr>
                </a:gs>
                <a:gs pos="54000">
                  <a:srgbClr val="BFBFBF">
                    <a:alpha val="0"/>
                  </a:srgbClr>
                </a:gs>
                <a:gs pos="100000">
                  <a:srgbClr val="BFBFBF">
                    <a:alpha val="0"/>
                  </a:srgbClr>
                </a:gs>
              </a:gsLst>
              <a:lin ang="17400156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5"/>
          <p:cNvSpPr txBox="1">
            <a:spLocks noGrp="1"/>
          </p:cNvSpPr>
          <p:nvPr>
            <p:ph type="title"/>
          </p:nvPr>
        </p:nvSpPr>
        <p:spPr>
          <a:xfrm>
            <a:off x="233836" y="236944"/>
            <a:ext cx="63921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Calibri"/>
              <a:buNone/>
            </a:pPr>
            <a:r>
              <a:rPr lang="es">
                <a:solidFill>
                  <a:srgbClr val="262626"/>
                </a:solidFill>
                <a:highlight>
                  <a:srgbClr val="FFFFFF"/>
                </a:highlight>
              </a:rPr>
              <a:t>Ejemplos por clase</a:t>
            </a:r>
            <a:endParaRPr>
              <a:solidFill>
                <a:srgbClr val="262626"/>
              </a:solidFill>
            </a:endParaRPr>
          </a:p>
        </p:txBody>
      </p:sp>
      <p:sp>
        <p:nvSpPr>
          <p:cNvPr id="339" name="Google Shape;339;p35"/>
          <p:cNvSpPr/>
          <p:nvPr/>
        </p:nvSpPr>
        <p:spPr>
          <a:xfrm>
            <a:off x="993223" y="1334199"/>
            <a:ext cx="1123200" cy="253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40" name="Google Shape;340;p35"/>
          <p:cNvSpPr txBox="1"/>
          <p:nvPr/>
        </p:nvSpPr>
        <p:spPr>
          <a:xfrm>
            <a:off x="1033653" y="1336525"/>
            <a:ext cx="10827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Clase 0</a:t>
            </a:r>
            <a:endParaRPr sz="1200" b="1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41" name="Google Shape;341;p35"/>
          <p:cNvSpPr/>
          <p:nvPr/>
        </p:nvSpPr>
        <p:spPr>
          <a:xfrm>
            <a:off x="2441023" y="1334199"/>
            <a:ext cx="1123200" cy="253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42" name="Google Shape;342;p35"/>
          <p:cNvSpPr txBox="1"/>
          <p:nvPr/>
        </p:nvSpPr>
        <p:spPr>
          <a:xfrm>
            <a:off x="2481453" y="1336525"/>
            <a:ext cx="10827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Clase 1</a:t>
            </a:r>
            <a:endParaRPr sz="1200" b="1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43" name="Google Shape;343;p35"/>
          <p:cNvSpPr/>
          <p:nvPr/>
        </p:nvSpPr>
        <p:spPr>
          <a:xfrm>
            <a:off x="3888823" y="1334199"/>
            <a:ext cx="1123200" cy="253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44" name="Google Shape;344;p35"/>
          <p:cNvSpPr txBox="1"/>
          <p:nvPr/>
        </p:nvSpPr>
        <p:spPr>
          <a:xfrm>
            <a:off x="3929253" y="1336525"/>
            <a:ext cx="10827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Clase 2</a:t>
            </a:r>
            <a:endParaRPr sz="1200" b="1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45" name="Google Shape;345;p35"/>
          <p:cNvSpPr/>
          <p:nvPr/>
        </p:nvSpPr>
        <p:spPr>
          <a:xfrm>
            <a:off x="5336623" y="1334199"/>
            <a:ext cx="1123200" cy="253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46" name="Google Shape;346;p35"/>
          <p:cNvSpPr txBox="1"/>
          <p:nvPr/>
        </p:nvSpPr>
        <p:spPr>
          <a:xfrm>
            <a:off x="5377053" y="1336525"/>
            <a:ext cx="10827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Clase 3</a:t>
            </a:r>
            <a:endParaRPr sz="1200" b="1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47" name="Google Shape;347;p35"/>
          <p:cNvSpPr/>
          <p:nvPr/>
        </p:nvSpPr>
        <p:spPr>
          <a:xfrm>
            <a:off x="6784423" y="1334199"/>
            <a:ext cx="1123200" cy="253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48" name="Google Shape;348;p35"/>
          <p:cNvSpPr txBox="1"/>
          <p:nvPr/>
        </p:nvSpPr>
        <p:spPr>
          <a:xfrm>
            <a:off x="6824853" y="1336525"/>
            <a:ext cx="10827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Clase 4</a:t>
            </a:r>
            <a:endParaRPr sz="1200" b="1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49" name="Google Shape;349;p35"/>
          <p:cNvSpPr/>
          <p:nvPr/>
        </p:nvSpPr>
        <p:spPr>
          <a:xfrm>
            <a:off x="993223" y="3162999"/>
            <a:ext cx="1123200" cy="253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50" name="Google Shape;350;p35"/>
          <p:cNvSpPr txBox="1"/>
          <p:nvPr/>
        </p:nvSpPr>
        <p:spPr>
          <a:xfrm>
            <a:off x="1033653" y="3165325"/>
            <a:ext cx="10827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Clase 5</a:t>
            </a:r>
            <a:endParaRPr sz="1200" b="1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51" name="Google Shape;351;p35"/>
          <p:cNvSpPr/>
          <p:nvPr/>
        </p:nvSpPr>
        <p:spPr>
          <a:xfrm>
            <a:off x="2441023" y="3162999"/>
            <a:ext cx="1123200" cy="253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52" name="Google Shape;352;p35"/>
          <p:cNvSpPr txBox="1"/>
          <p:nvPr/>
        </p:nvSpPr>
        <p:spPr>
          <a:xfrm>
            <a:off x="2481453" y="3165325"/>
            <a:ext cx="10827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Clase 6</a:t>
            </a:r>
            <a:endParaRPr sz="1200" b="1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53" name="Google Shape;353;p35"/>
          <p:cNvSpPr/>
          <p:nvPr/>
        </p:nvSpPr>
        <p:spPr>
          <a:xfrm>
            <a:off x="3888823" y="3162999"/>
            <a:ext cx="1123200" cy="253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54" name="Google Shape;354;p35"/>
          <p:cNvSpPr txBox="1"/>
          <p:nvPr/>
        </p:nvSpPr>
        <p:spPr>
          <a:xfrm>
            <a:off x="3929253" y="3165325"/>
            <a:ext cx="10827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Clase 7</a:t>
            </a:r>
            <a:endParaRPr sz="1200" b="1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55" name="Google Shape;355;p35"/>
          <p:cNvSpPr/>
          <p:nvPr/>
        </p:nvSpPr>
        <p:spPr>
          <a:xfrm>
            <a:off x="5336623" y="3162999"/>
            <a:ext cx="1123200" cy="253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56" name="Google Shape;356;p35"/>
          <p:cNvSpPr txBox="1"/>
          <p:nvPr/>
        </p:nvSpPr>
        <p:spPr>
          <a:xfrm>
            <a:off x="5377053" y="3165325"/>
            <a:ext cx="10827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Clase 8</a:t>
            </a:r>
            <a:endParaRPr sz="1200" b="1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57" name="Google Shape;357;p35"/>
          <p:cNvSpPr/>
          <p:nvPr/>
        </p:nvSpPr>
        <p:spPr>
          <a:xfrm>
            <a:off x="6784423" y="3162999"/>
            <a:ext cx="1123200" cy="253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58" name="Google Shape;358;p35"/>
          <p:cNvSpPr txBox="1"/>
          <p:nvPr/>
        </p:nvSpPr>
        <p:spPr>
          <a:xfrm>
            <a:off x="6824853" y="3165325"/>
            <a:ext cx="10827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Clase 9</a:t>
            </a:r>
            <a:endParaRPr sz="1200" b="1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359" name="Google Shape;35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6350" y="1634875"/>
            <a:ext cx="125730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3975" y="1630113"/>
            <a:ext cx="1257300" cy="12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46389" y="1625363"/>
            <a:ext cx="1238250" cy="12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88175" y="1625375"/>
            <a:ext cx="1247775" cy="12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17375" y="1630138"/>
            <a:ext cx="1257300" cy="12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51113" y="3463925"/>
            <a:ext cx="1247775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3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382698" y="3463925"/>
            <a:ext cx="123825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3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886485" y="3463925"/>
            <a:ext cx="1238250" cy="12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3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284988" y="3463925"/>
            <a:ext cx="1238250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3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672263" y="3463925"/>
            <a:ext cx="1285875" cy="1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Histograma</a:t>
            </a:r>
            <a:endParaRPr/>
          </a:p>
        </p:txBody>
      </p:sp>
      <p:sp>
        <p:nvSpPr>
          <p:cNvPr id="374" name="Google Shape;374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7</a:t>
            </a:fld>
            <a:endParaRPr/>
          </a:p>
        </p:txBody>
      </p:sp>
      <p:pic>
        <p:nvPicPr>
          <p:cNvPr id="375" name="Google Shape;37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344" y="1484150"/>
            <a:ext cx="5601032" cy="282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36"/>
          <p:cNvSpPr/>
          <p:nvPr/>
        </p:nvSpPr>
        <p:spPr>
          <a:xfrm flipH="1">
            <a:off x="7174446" y="1484150"/>
            <a:ext cx="585954" cy="1307155"/>
          </a:xfrm>
          <a:custGeom>
            <a:avLst/>
            <a:gdLst/>
            <a:ahLst/>
            <a:cxnLst/>
            <a:rect l="l" t="t" r="r" b="b"/>
            <a:pathLst>
              <a:path w="1023501" h="2050440" extrusionOk="0">
                <a:moveTo>
                  <a:pt x="460119" y="10223"/>
                </a:moveTo>
                <a:cubicBezTo>
                  <a:pt x="509649" y="-244"/>
                  <a:pt x="561084" y="-5002"/>
                  <a:pt x="609661" y="7369"/>
                </a:cubicBezTo>
                <a:cubicBezTo>
                  <a:pt x="658239" y="19739"/>
                  <a:pt x="705864" y="49239"/>
                  <a:pt x="731581" y="96818"/>
                </a:cubicBezTo>
                <a:cubicBezTo>
                  <a:pt x="751584" y="132979"/>
                  <a:pt x="757299" y="174849"/>
                  <a:pt x="771586" y="213864"/>
                </a:cubicBezTo>
                <a:cubicBezTo>
                  <a:pt x="806829" y="309023"/>
                  <a:pt x="885886" y="376586"/>
                  <a:pt x="930654" y="466987"/>
                </a:cubicBezTo>
                <a:cubicBezTo>
                  <a:pt x="960181" y="525985"/>
                  <a:pt x="973516" y="593548"/>
                  <a:pt x="970659" y="661111"/>
                </a:cubicBezTo>
                <a:cubicBezTo>
                  <a:pt x="966849" y="744851"/>
                  <a:pt x="936369" y="825736"/>
                  <a:pt x="940179" y="909476"/>
                </a:cubicBezTo>
                <a:cubicBezTo>
                  <a:pt x="944941" y="1010345"/>
                  <a:pt x="999234" y="1108359"/>
                  <a:pt x="981136" y="1207324"/>
                </a:cubicBezTo>
                <a:cubicBezTo>
                  <a:pt x="976374" y="1233017"/>
                  <a:pt x="966849" y="1257758"/>
                  <a:pt x="963039" y="1284403"/>
                </a:cubicBezTo>
                <a:cubicBezTo>
                  <a:pt x="959229" y="1312950"/>
                  <a:pt x="963991" y="1342450"/>
                  <a:pt x="969706" y="1370997"/>
                </a:cubicBezTo>
                <a:cubicBezTo>
                  <a:pt x="986851" y="1468060"/>
                  <a:pt x="1009711" y="1564170"/>
                  <a:pt x="1019236" y="1662184"/>
                </a:cubicBezTo>
                <a:cubicBezTo>
                  <a:pt x="1028761" y="1760198"/>
                  <a:pt x="1023999" y="1862970"/>
                  <a:pt x="987804" y="1953371"/>
                </a:cubicBezTo>
                <a:cubicBezTo>
                  <a:pt x="976374" y="1982870"/>
                  <a:pt x="962086" y="2019031"/>
                  <a:pt x="980184" y="2044723"/>
                </a:cubicBezTo>
                <a:cubicBezTo>
                  <a:pt x="930654" y="2065658"/>
                  <a:pt x="880171" y="2024740"/>
                  <a:pt x="836356" y="1992386"/>
                </a:cubicBezTo>
                <a:cubicBezTo>
                  <a:pt x="776349" y="1947661"/>
                  <a:pt x="707769" y="1912452"/>
                  <a:pt x="636331" y="1906743"/>
                </a:cubicBezTo>
                <a:cubicBezTo>
                  <a:pt x="537271" y="1899130"/>
                  <a:pt x="442974" y="1945758"/>
                  <a:pt x="348676" y="1979064"/>
                </a:cubicBezTo>
                <a:cubicBezTo>
                  <a:pt x="254379" y="2012369"/>
                  <a:pt x="146746" y="2033304"/>
                  <a:pt x="61021" y="1978112"/>
                </a:cubicBezTo>
                <a:cubicBezTo>
                  <a:pt x="49591" y="1970499"/>
                  <a:pt x="38161" y="1961935"/>
                  <a:pt x="32446" y="1948613"/>
                </a:cubicBezTo>
                <a:cubicBezTo>
                  <a:pt x="26731" y="1936242"/>
                  <a:pt x="25779" y="1921968"/>
                  <a:pt x="25779" y="1907694"/>
                </a:cubicBezTo>
                <a:cubicBezTo>
                  <a:pt x="24826" y="1803971"/>
                  <a:pt x="40066" y="1700248"/>
                  <a:pt x="71499" y="1602234"/>
                </a:cubicBezTo>
                <a:cubicBezTo>
                  <a:pt x="95311" y="1528010"/>
                  <a:pt x="129601" y="1454737"/>
                  <a:pt x="130554" y="1375755"/>
                </a:cubicBezTo>
                <a:cubicBezTo>
                  <a:pt x="131506" y="1305338"/>
                  <a:pt x="105789" y="1238727"/>
                  <a:pt x="77214" y="1174970"/>
                </a:cubicBezTo>
                <a:cubicBezTo>
                  <a:pt x="48639" y="1112165"/>
                  <a:pt x="17206" y="1049360"/>
                  <a:pt x="4824" y="980845"/>
                </a:cubicBezTo>
                <a:cubicBezTo>
                  <a:pt x="-7559" y="912331"/>
                  <a:pt x="2919" y="833349"/>
                  <a:pt x="47686" y="784818"/>
                </a:cubicBezTo>
                <a:cubicBezTo>
                  <a:pt x="70546" y="761028"/>
                  <a:pt x="101026" y="743900"/>
                  <a:pt x="115314" y="713449"/>
                </a:cubicBezTo>
                <a:cubicBezTo>
                  <a:pt x="124839" y="693465"/>
                  <a:pt x="125791" y="670627"/>
                  <a:pt x="126744" y="647789"/>
                </a:cubicBezTo>
                <a:cubicBezTo>
                  <a:pt x="127696" y="594500"/>
                  <a:pt x="124839" y="540259"/>
                  <a:pt x="117219" y="487922"/>
                </a:cubicBezTo>
                <a:cubicBezTo>
                  <a:pt x="109599" y="438439"/>
                  <a:pt x="98169" y="388956"/>
                  <a:pt x="98169" y="338522"/>
                </a:cubicBezTo>
                <a:cubicBezTo>
                  <a:pt x="97216" y="288088"/>
                  <a:pt x="109599" y="234799"/>
                  <a:pt x="141031" y="199590"/>
                </a:cubicBezTo>
                <a:cubicBezTo>
                  <a:pt x="165796" y="171994"/>
                  <a:pt x="200086" y="158671"/>
                  <a:pt x="233424" y="152962"/>
                </a:cubicBezTo>
                <a:cubicBezTo>
                  <a:pt x="249616" y="150107"/>
                  <a:pt x="270571" y="154865"/>
                  <a:pt x="285811" y="149156"/>
                </a:cubicBezTo>
                <a:cubicBezTo>
                  <a:pt x="308671" y="141543"/>
                  <a:pt x="298194" y="136785"/>
                  <a:pt x="303909" y="118705"/>
                </a:cubicBezTo>
                <a:cubicBezTo>
                  <a:pt x="326769" y="50190"/>
                  <a:pt x="401064" y="22594"/>
                  <a:pt x="460119" y="10223"/>
                </a:cubicBezTo>
                <a:close/>
              </a:path>
            </a:pathLst>
          </a:custGeom>
          <a:solidFill>
            <a:srgbClr val="3487C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377" name="Google Shape;377;p36"/>
          <p:cNvGrpSpPr/>
          <p:nvPr/>
        </p:nvGrpSpPr>
        <p:grpSpPr>
          <a:xfrm flipH="1">
            <a:off x="6518267" y="1653201"/>
            <a:ext cx="1535176" cy="3403388"/>
            <a:chOff x="8951591" y="1316091"/>
            <a:chExt cx="2676387" cy="5340324"/>
          </a:xfrm>
        </p:grpSpPr>
        <p:sp>
          <p:nvSpPr>
            <p:cNvPr id="378" name="Google Shape;378;p36"/>
            <p:cNvSpPr/>
            <p:nvPr/>
          </p:nvSpPr>
          <p:spPr>
            <a:xfrm>
              <a:off x="10032077" y="2129700"/>
              <a:ext cx="873442" cy="739345"/>
            </a:xfrm>
            <a:custGeom>
              <a:avLst/>
              <a:gdLst/>
              <a:ahLst/>
              <a:cxnLst/>
              <a:rect l="l" t="t" r="r" b="b"/>
              <a:pathLst>
                <a:path w="873442" h="739345" extrusionOk="0">
                  <a:moveTo>
                    <a:pt x="251460" y="0"/>
                  </a:moveTo>
                  <a:lnTo>
                    <a:pt x="787718" y="491972"/>
                  </a:lnTo>
                  <a:lnTo>
                    <a:pt x="873443" y="648985"/>
                  </a:lnTo>
                  <a:cubicBezTo>
                    <a:pt x="873443" y="648985"/>
                    <a:pt x="730568" y="805997"/>
                    <a:pt x="586740" y="706080"/>
                  </a:cubicBezTo>
                  <a:cubicBezTo>
                    <a:pt x="443865" y="606163"/>
                    <a:pt x="0" y="234091"/>
                    <a:pt x="0" y="234091"/>
                  </a:cubicBezTo>
                  <a:lnTo>
                    <a:pt x="251460" y="0"/>
                  </a:lnTo>
                  <a:close/>
                </a:path>
              </a:pathLst>
            </a:custGeom>
            <a:solidFill>
              <a:srgbClr val="284E9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379" name="Google Shape;379;p36"/>
            <p:cNvGrpSpPr/>
            <p:nvPr/>
          </p:nvGrpSpPr>
          <p:grpSpPr>
            <a:xfrm>
              <a:off x="10678947" y="1817579"/>
              <a:ext cx="949031" cy="1005889"/>
              <a:chOff x="10678947" y="1817579"/>
              <a:chExt cx="949031" cy="1005889"/>
            </a:xfrm>
          </p:grpSpPr>
          <p:sp>
            <p:nvSpPr>
              <p:cNvPr id="380" name="Google Shape;380;p36"/>
              <p:cNvSpPr/>
              <p:nvPr/>
            </p:nvSpPr>
            <p:spPr>
              <a:xfrm>
                <a:off x="10678947" y="2123933"/>
                <a:ext cx="614396" cy="699535"/>
              </a:xfrm>
              <a:custGeom>
                <a:avLst/>
                <a:gdLst/>
                <a:ahLst/>
                <a:cxnLst/>
                <a:rect l="l" t="t" r="r" b="b"/>
                <a:pathLst>
                  <a:path w="614396" h="699535" extrusionOk="0">
                    <a:moveTo>
                      <a:pt x="12260" y="542464"/>
                    </a:moveTo>
                    <a:lnTo>
                      <a:pt x="534230" y="57"/>
                    </a:lnTo>
                    <a:cubicBezTo>
                      <a:pt x="534230" y="57"/>
                      <a:pt x="647577" y="-4700"/>
                      <a:pt x="604715" y="72378"/>
                    </a:cubicBezTo>
                    <a:cubicBezTo>
                      <a:pt x="561852" y="148506"/>
                      <a:pt x="225620" y="655703"/>
                      <a:pt x="225620" y="655703"/>
                    </a:cubicBezTo>
                    <a:cubicBezTo>
                      <a:pt x="225620" y="655703"/>
                      <a:pt x="-62035" y="808909"/>
                      <a:pt x="12260" y="542464"/>
                    </a:cubicBezTo>
                    <a:close/>
                  </a:path>
                </a:pathLst>
              </a:custGeom>
              <a:solidFill>
                <a:srgbClr val="D3957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81" name="Google Shape;381;p36"/>
              <p:cNvSpPr/>
              <p:nvPr/>
            </p:nvSpPr>
            <p:spPr>
              <a:xfrm>
                <a:off x="11212087" y="1817579"/>
                <a:ext cx="415891" cy="427263"/>
              </a:xfrm>
              <a:custGeom>
                <a:avLst/>
                <a:gdLst/>
                <a:ahLst/>
                <a:cxnLst/>
                <a:rect l="l" t="t" r="r" b="b"/>
                <a:pathLst>
                  <a:path w="415891" h="427263" extrusionOk="0">
                    <a:moveTo>
                      <a:pt x="8710" y="427264"/>
                    </a:moveTo>
                    <a:cubicBezTo>
                      <a:pt x="8710" y="427264"/>
                      <a:pt x="119200" y="365411"/>
                      <a:pt x="175398" y="336863"/>
                    </a:cubicBezTo>
                    <a:cubicBezTo>
                      <a:pt x="231595" y="309267"/>
                      <a:pt x="375423" y="205544"/>
                      <a:pt x="392568" y="174141"/>
                    </a:cubicBezTo>
                    <a:cubicBezTo>
                      <a:pt x="409713" y="143690"/>
                      <a:pt x="409713" y="143690"/>
                      <a:pt x="409713" y="143690"/>
                    </a:cubicBezTo>
                    <a:lnTo>
                      <a:pt x="269695" y="226479"/>
                    </a:lnTo>
                    <a:lnTo>
                      <a:pt x="310653" y="166528"/>
                    </a:lnTo>
                    <a:cubicBezTo>
                      <a:pt x="310653" y="166528"/>
                      <a:pt x="393520" y="117997"/>
                      <a:pt x="403045" y="106578"/>
                    </a:cubicBezTo>
                    <a:cubicBezTo>
                      <a:pt x="412570" y="94207"/>
                      <a:pt x="414476" y="78030"/>
                      <a:pt x="414476" y="78030"/>
                    </a:cubicBezTo>
                    <a:cubicBezTo>
                      <a:pt x="421143" y="43773"/>
                      <a:pt x="402093" y="42822"/>
                      <a:pt x="402093" y="42822"/>
                    </a:cubicBezTo>
                    <a:lnTo>
                      <a:pt x="295413" y="94207"/>
                    </a:lnTo>
                    <a:lnTo>
                      <a:pt x="221118" y="149400"/>
                    </a:lnTo>
                    <a:lnTo>
                      <a:pt x="257313" y="80885"/>
                    </a:lnTo>
                    <a:cubicBezTo>
                      <a:pt x="257313" y="80885"/>
                      <a:pt x="348753" y="42822"/>
                      <a:pt x="355420" y="31403"/>
                    </a:cubicBezTo>
                    <a:cubicBezTo>
                      <a:pt x="362088" y="19983"/>
                      <a:pt x="350658" y="0"/>
                      <a:pt x="350658" y="0"/>
                    </a:cubicBezTo>
                    <a:lnTo>
                      <a:pt x="223023" y="57095"/>
                    </a:lnTo>
                    <a:lnTo>
                      <a:pt x="122058" y="177947"/>
                    </a:lnTo>
                    <a:cubicBezTo>
                      <a:pt x="122058" y="177947"/>
                      <a:pt x="108723" y="161770"/>
                      <a:pt x="129678" y="134174"/>
                    </a:cubicBezTo>
                    <a:cubicBezTo>
                      <a:pt x="150633" y="105627"/>
                      <a:pt x="157300" y="81837"/>
                      <a:pt x="152538" y="66611"/>
                    </a:cubicBezTo>
                    <a:cubicBezTo>
                      <a:pt x="148728" y="51386"/>
                      <a:pt x="86815" y="129416"/>
                      <a:pt x="79195" y="148448"/>
                    </a:cubicBezTo>
                    <a:cubicBezTo>
                      <a:pt x="71575" y="166528"/>
                      <a:pt x="3948" y="211253"/>
                      <a:pt x="1090" y="283574"/>
                    </a:cubicBezTo>
                    <a:cubicBezTo>
                      <a:pt x="-3672" y="355895"/>
                      <a:pt x="8710" y="427264"/>
                      <a:pt x="8710" y="427264"/>
                    </a:cubicBezTo>
                    <a:close/>
                  </a:path>
                </a:pathLst>
              </a:custGeom>
              <a:solidFill>
                <a:srgbClr val="D3957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382" name="Google Shape;382;p36"/>
            <p:cNvSpPr/>
            <p:nvPr/>
          </p:nvSpPr>
          <p:spPr>
            <a:xfrm>
              <a:off x="8951591" y="6377119"/>
              <a:ext cx="409925" cy="279296"/>
            </a:xfrm>
            <a:custGeom>
              <a:avLst/>
              <a:gdLst/>
              <a:ahLst/>
              <a:cxnLst/>
              <a:rect l="l" t="t" r="r" b="b"/>
              <a:pathLst>
                <a:path w="409925" h="279296" extrusionOk="0">
                  <a:moveTo>
                    <a:pt x="355633" y="39496"/>
                  </a:moveTo>
                  <a:cubicBezTo>
                    <a:pt x="355633" y="39496"/>
                    <a:pt x="347061" y="119430"/>
                    <a:pt x="347061" y="144171"/>
                  </a:cubicBezTo>
                  <a:cubicBezTo>
                    <a:pt x="347061" y="168912"/>
                    <a:pt x="401353" y="238378"/>
                    <a:pt x="406116" y="258361"/>
                  </a:cubicBezTo>
                  <a:cubicBezTo>
                    <a:pt x="409926" y="279297"/>
                    <a:pt x="409926" y="279297"/>
                    <a:pt x="409926" y="279297"/>
                  </a:cubicBezTo>
                  <a:lnTo>
                    <a:pt x="351" y="279297"/>
                  </a:lnTo>
                  <a:cubicBezTo>
                    <a:pt x="351" y="279297"/>
                    <a:pt x="-8222" y="238378"/>
                    <a:pt x="59406" y="185089"/>
                  </a:cubicBezTo>
                  <a:cubicBezTo>
                    <a:pt x="126081" y="131800"/>
                    <a:pt x="147036" y="94688"/>
                    <a:pt x="155608" y="27125"/>
                  </a:cubicBezTo>
                  <a:cubicBezTo>
                    <a:pt x="163228" y="-40438"/>
                    <a:pt x="355633" y="39496"/>
                    <a:pt x="355633" y="39496"/>
                  </a:cubicBezTo>
                  <a:close/>
                </a:path>
              </a:pathLst>
            </a:custGeom>
            <a:solidFill>
              <a:srgbClr val="3487C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3" name="Google Shape;383;p36"/>
            <p:cNvSpPr/>
            <p:nvPr/>
          </p:nvSpPr>
          <p:spPr>
            <a:xfrm>
              <a:off x="9964449" y="6384098"/>
              <a:ext cx="640112" cy="262801"/>
            </a:xfrm>
            <a:custGeom>
              <a:avLst/>
              <a:gdLst/>
              <a:ahLst/>
              <a:cxnLst/>
              <a:rect l="l" t="t" r="r" b="b"/>
              <a:pathLst>
                <a:path w="640112" h="262801" extrusionOk="0">
                  <a:moveTo>
                    <a:pt x="41910" y="42032"/>
                  </a:moveTo>
                  <a:lnTo>
                    <a:pt x="0" y="262801"/>
                  </a:lnTo>
                  <a:lnTo>
                    <a:pt x="640080" y="262801"/>
                  </a:lnTo>
                  <a:cubicBezTo>
                    <a:pt x="640080" y="262801"/>
                    <a:pt x="643890" y="193335"/>
                    <a:pt x="568643" y="172400"/>
                  </a:cubicBezTo>
                  <a:cubicBezTo>
                    <a:pt x="493395" y="151465"/>
                    <a:pt x="288608" y="90564"/>
                    <a:pt x="234315" y="24904"/>
                  </a:cubicBezTo>
                  <a:cubicBezTo>
                    <a:pt x="180023" y="-39804"/>
                    <a:pt x="41910" y="42032"/>
                    <a:pt x="41910" y="42032"/>
                  </a:cubicBezTo>
                  <a:close/>
                </a:path>
              </a:pathLst>
            </a:custGeom>
            <a:solidFill>
              <a:srgbClr val="3487C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4" name="Google Shape;384;p36"/>
            <p:cNvSpPr/>
            <p:nvPr/>
          </p:nvSpPr>
          <p:spPr>
            <a:xfrm>
              <a:off x="9984493" y="2037032"/>
              <a:ext cx="345989" cy="304825"/>
            </a:xfrm>
            <a:custGeom>
              <a:avLst/>
              <a:gdLst/>
              <a:ahLst/>
              <a:cxnLst/>
              <a:rect l="l" t="t" r="r" b="b"/>
              <a:pathLst>
                <a:path w="345989" h="304825" extrusionOk="0">
                  <a:moveTo>
                    <a:pt x="299044" y="92668"/>
                  </a:moveTo>
                  <a:cubicBezTo>
                    <a:pt x="251419" y="57460"/>
                    <a:pt x="160931" y="-5345"/>
                    <a:pt x="39011" y="364"/>
                  </a:cubicBezTo>
                  <a:cubicBezTo>
                    <a:pt x="-82909" y="6074"/>
                    <a:pt x="111401" y="200198"/>
                    <a:pt x="205699" y="261100"/>
                  </a:cubicBezTo>
                  <a:cubicBezTo>
                    <a:pt x="299996" y="322953"/>
                    <a:pt x="343811" y="301067"/>
                    <a:pt x="343811" y="301067"/>
                  </a:cubicBezTo>
                  <a:cubicBezTo>
                    <a:pt x="343811" y="301067"/>
                    <a:pt x="360956" y="138345"/>
                    <a:pt x="299044" y="92668"/>
                  </a:cubicBezTo>
                  <a:close/>
                </a:path>
              </a:pathLst>
            </a:custGeom>
            <a:solidFill>
              <a:srgbClr val="284E9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5" name="Google Shape;385;p36"/>
            <p:cNvSpPr/>
            <p:nvPr/>
          </p:nvSpPr>
          <p:spPr>
            <a:xfrm>
              <a:off x="9903261" y="3198899"/>
              <a:ext cx="555436" cy="3249071"/>
            </a:xfrm>
            <a:custGeom>
              <a:avLst/>
              <a:gdLst/>
              <a:ahLst/>
              <a:cxnLst/>
              <a:rect l="l" t="t" r="r" b="b"/>
              <a:pathLst>
                <a:path w="555436" h="3249071" extrusionOk="0">
                  <a:moveTo>
                    <a:pt x="483147" y="13711"/>
                  </a:moveTo>
                  <a:cubicBezTo>
                    <a:pt x="483147" y="13711"/>
                    <a:pt x="665074" y="595133"/>
                    <a:pt x="451714" y="1663768"/>
                  </a:cubicBezTo>
                  <a:cubicBezTo>
                    <a:pt x="405994" y="1891198"/>
                    <a:pt x="421234" y="1924504"/>
                    <a:pt x="395517" y="2118628"/>
                  </a:cubicBezTo>
                  <a:cubicBezTo>
                    <a:pt x="316459" y="2719082"/>
                    <a:pt x="355512" y="3236747"/>
                    <a:pt x="329794" y="3241505"/>
                  </a:cubicBezTo>
                  <a:cubicBezTo>
                    <a:pt x="236449" y="3258633"/>
                    <a:pt x="147867" y="3243408"/>
                    <a:pt x="103099" y="3228183"/>
                  </a:cubicBezTo>
                  <a:cubicBezTo>
                    <a:pt x="84049" y="3222473"/>
                    <a:pt x="38329" y="2321317"/>
                    <a:pt x="57379" y="2168111"/>
                  </a:cubicBezTo>
                  <a:cubicBezTo>
                    <a:pt x="85001" y="1945439"/>
                    <a:pt x="125006" y="1899763"/>
                    <a:pt x="125959" y="1744653"/>
                  </a:cubicBezTo>
                  <a:cubicBezTo>
                    <a:pt x="127864" y="1521981"/>
                    <a:pt x="-35013" y="1211763"/>
                    <a:pt x="6896" y="960543"/>
                  </a:cubicBezTo>
                  <a:cubicBezTo>
                    <a:pt x="50712" y="695049"/>
                    <a:pt x="433617" y="-114754"/>
                    <a:pt x="483147" y="13711"/>
                  </a:cubicBezTo>
                  <a:close/>
                </a:path>
              </a:pathLst>
            </a:custGeom>
            <a:solidFill>
              <a:srgbClr val="2447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6" name="Google Shape;386;p36"/>
            <p:cNvSpPr/>
            <p:nvPr/>
          </p:nvSpPr>
          <p:spPr>
            <a:xfrm>
              <a:off x="9106247" y="3223078"/>
              <a:ext cx="1280160" cy="3193536"/>
            </a:xfrm>
            <a:custGeom>
              <a:avLst/>
              <a:gdLst/>
              <a:ahLst/>
              <a:cxnLst/>
              <a:rect l="l" t="t" r="r" b="b"/>
              <a:pathLst>
                <a:path w="1280160" h="3193536" extrusionOk="0">
                  <a:moveTo>
                    <a:pt x="501968" y="0"/>
                  </a:moveTo>
                  <a:cubicBezTo>
                    <a:pt x="501968" y="0"/>
                    <a:pt x="325755" y="374927"/>
                    <a:pt x="307657" y="546213"/>
                  </a:cubicBezTo>
                  <a:cubicBezTo>
                    <a:pt x="289560" y="710838"/>
                    <a:pt x="276225" y="1694782"/>
                    <a:pt x="276225" y="1694782"/>
                  </a:cubicBezTo>
                  <a:cubicBezTo>
                    <a:pt x="276225" y="1694782"/>
                    <a:pt x="131445" y="2026887"/>
                    <a:pt x="87630" y="2185803"/>
                  </a:cubicBezTo>
                  <a:cubicBezTo>
                    <a:pt x="43815" y="2345670"/>
                    <a:pt x="0" y="3181166"/>
                    <a:pt x="0" y="3181166"/>
                  </a:cubicBezTo>
                  <a:lnTo>
                    <a:pt x="200977" y="3193537"/>
                  </a:lnTo>
                  <a:lnTo>
                    <a:pt x="841057" y="896398"/>
                  </a:lnTo>
                  <a:lnTo>
                    <a:pt x="1280160" y="26644"/>
                  </a:lnTo>
                  <a:lnTo>
                    <a:pt x="501968" y="0"/>
                  </a:lnTo>
                  <a:close/>
                </a:path>
              </a:pathLst>
            </a:custGeom>
            <a:solidFill>
              <a:srgbClr val="284E9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7" name="Google Shape;387;p36"/>
            <p:cNvSpPr/>
            <p:nvPr/>
          </p:nvSpPr>
          <p:spPr>
            <a:xfrm>
              <a:off x="9512220" y="2022749"/>
              <a:ext cx="921345" cy="1490764"/>
            </a:xfrm>
            <a:custGeom>
              <a:avLst/>
              <a:gdLst/>
              <a:ahLst/>
              <a:cxnLst/>
              <a:rect l="l" t="t" r="r" b="b"/>
              <a:pathLst>
                <a:path w="921345" h="1490764" extrusionOk="0">
                  <a:moveTo>
                    <a:pt x="130284" y="24163"/>
                  </a:moveTo>
                  <a:cubicBezTo>
                    <a:pt x="130284" y="24163"/>
                    <a:pt x="-17353" y="164998"/>
                    <a:pt x="1697" y="300124"/>
                  </a:cubicBezTo>
                  <a:cubicBezTo>
                    <a:pt x="20747" y="435250"/>
                    <a:pt x="91232" y="493297"/>
                    <a:pt x="116949" y="665535"/>
                  </a:cubicBezTo>
                  <a:cubicBezTo>
                    <a:pt x="141714" y="837773"/>
                    <a:pt x="188387" y="1122298"/>
                    <a:pt x="99804" y="1189861"/>
                  </a:cubicBezTo>
                  <a:cubicBezTo>
                    <a:pt x="12174" y="1257424"/>
                    <a:pt x="227439" y="1585723"/>
                    <a:pt x="917049" y="1463919"/>
                  </a:cubicBezTo>
                  <a:cubicBezTo>
                    <a:pt x="950387" y="1458210"/>
                    <a:pt x="776079" y="777823"/>
                    <a:pt x="861804" y="584650"/>
                  </a:cubicBezTo>
                  <a:cubicBezTo>
                    <a:pt x="894189" y="511377"/>
                    <a:pt x="883712" y="343897"/>
                    <a:pt x="783699" y="282996"/>
                  </a:cubicBezTo>
                  <a:cubicBezTo>
                    <a:pt x="683687" y="221142"/>
                    <a:pt x="536049" y="12744"/>
                    <a:pt x="536049" y="12744"/>
                  </a:cubicBezTo>
                  <a:cubicBezTo>
                    <a:pt x="536049" y="12744"/>
                    <a:pt x="221724" y="-22465"/>
                    <a:pt x="130284" y="24163"/>
                  </a:cubicBezTo>
                  <a:close/>
                </a:path>
              </a:pathLst>
            </a:custGeom>
            <a:solidFill>
              <a:srgbClr val="A7BF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8" name="Google Shape;388;p36"/>
            <p:cNvSpPr/>
            <p:nvPr/>
          </p:nvSpPr>
          <p:spPr>
            <a:xfrm>
              <a:off x="9259599" y="2046912"/>
              <a:ext cx="397112" cy="1052458"/>
            </a:xfrm>
            <a:custGeom>
              <a:avLst/>
              <a:gdLst/>
              <a:ahLst/>
              <a:cxnLst/>
              <a:rect l="l" t="t" r="r" b="b"/>
              <a:pathLst>
                <a:path w="397112" h="1052458" extrusionOk="0">
                  <a:moveTo>
                    <a:pt x="382905" y="0"/>
                  </a:moveTo>
                  <a:cubicBezTo>
                    <a:pt x="382905" y="0"/>
                    <a:pt x="235267" y="12371"/>
                    <a:pt x="181928" y="125610"/>
                  </a:cubicBezTo>
                  <a:cubicBezTo>
                    <a:pt x="128588" y="238849"/>
                    <a:pt x="0" y="746047"/>
                    <a:pt x="0" y="871657"/>
                  </a:cubicBezTo>
                  <a:cubicBezTo>
                    <a:pt x="0" y="997267"/>
                    <a:pt x="15240" y="1052459"/>
                    <a:pt x="15240" y="1052459"/>
                  </a:cubicBezTo>
                  <a:lnTo>
                    <a:pt x="351473" y="877366"/>
                  </a:lnTo>
                  <a:cubicBezTo>
                    <a:pt x="352425" y="878318"/>
                    <a:pt x="427673" y="11419"/>
                    <a:pt x="382905" y="0"/>
                  </a:cubicBezTo>
                  <a:close/>
                </a:path>
              </a:pathLst>
            </a:custGeom>
            <a:solidFill>
              <a:srgbClr val="284E9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9" name="Google Shape;389;p36"/>
            <p:cNvSpPr/>
            <p:nvPr/>
          </p:nvSpPr>
          <p:spPr>
            <a:xfrm>
              <a:off x="9275792" y="2637430"/>
              <a:ext cx="1038021" cy="580889"/>
            </a:xfrm>
            <a:custGeom>
              <a:avLst/>
              <a:gdLst/>
              <a:ahLst/>
              <a:cxnLst/>
              <a:rect l="l" t="t" r="r" b="b"/>
              <a:pathLst>
                <a:path w="1038021" h="580889" extrusionOk="0">
                  <a:moveTo>
                    <a:pt x="0" y="461941"/>
                  </a:moveTo>
                  <a:cubicBezTo>
                    <a:pt x="0" y="461941"/>
                    <a:pt x="6667" y="532358"/>
                    <a:pt x="6667" y="547584"/>
                  </a:cubicBezTo>
                  <a:cubicBezTo>
                    <a:pt x="6667" y="562809"/>
                    <a:pt x="75248" y="580889"/>
                    <a:pt x="147637" y="580889"/>
                  </a:cubicBezTo>
                  <a:cubicBezTo>
                    <a:pt x="220027" y="580889"/>
                    <a:pt x="753428" y="280187"/>
                    <a:pt x="803910" y="258300"/>
                  </a:cubicBezTo>
                  <a:cubicBezTo>
                    <a:pt x="854393" y="236414"/>
                    <a:pt x="970598" y="205963"/>
                    <a:pt x="998220" y="203108"/>
                  </a:cubicBezTo>
                  <a:cubicBezTo>
                    <a:pt x="1026795" y="200253"/>
                    <a:pt x="1048703" y="123174"/>
                    <a:pt x="1032510" y="73692"/>
                  </a:cubicBezTo>
                  <a:cubicBezTo>
                    <a:pt x="1022032" y="41338"/>
                    <a:pt x="1011555" y="12790"/>
                    <a:pt x="996315" y="3274"/>
                  </a:cubicBezTo>
                  <a:cubicBezTo>
                    <a:pt x="987743" y="-1484"/>
                    <a:pt x="979170" y="-1484"/>
                    <a:pt x="966787" y="6129"/>
                  </a:cubicBezTo>
                  <a:cubicBezTo>
                    <a:pt x="932498" y="28015"/>
                    <a:pt x="794385" y="144109"/>
                    <a:pt x="794385" y="144109"/>
                  </a:cubicBezTo>
                  <a:cubicBezTo>
                    <a:pt x="794385" y="144109"/>
                    <a:pt x="471487" y="202156"/>
                    <a:pt x="342900" y="257349"/>
                  </a:cubicBezTo>
                  <a:cubicBezTo>
                    <a:pt x="213360" y="315396"/>
                    <a:pt x="62865" y="382958"/>
                    <a:pt x="0" y="461941"/>
                  </a:cubicBezTo>
                  <a:close/>
                </a:path>
              </a:pathLst>
            </a:custGeom>
            <a:solidFill>
              <a:srgbClr val="DDA38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0" name="Google Shape;390;p36"/>
            <p:cNvSpPr/>
            <p:nvPr/>
          </p:nvSpPr>
          <p:spPr>
            <a:xfrm>
              <a:off x="10271154" y="2642607"/>
              <a:ext cx="174317" cy="193172"/>
            </a:xfrm>
            <a:custGeom>
              <a:avLst/>
              <a:gdLst/>
              <a:ahLst/>
              <a:cxnLst/>
              <a:rect l="l" t="t" r="r" b="b"/>
              <a:pathLst>
                <a:path w="174317" h="193172" extrusionOk="0">
                  <a:moveTo>
                    <a:pt x="165735" y="20935"/>
                  </a:moveTo>
                  <a:lnTo>
                    <a:pt x="0" y="0"/>
                  </a:lnTo>
                  <a:lnTo>
                    <a:pt x="36195" y="70418"/>
                  </a:lnTo>
                  <a:lnTo>
                    <a:pt x="14288" y="177947"/>
                  </a:lnTo>
                  <a:lnTo>
                    <a:pt x="105728" y="193173"/>
                  </a:lnTo>
                  <a:cubicBezTo>
                    <a:pt x="105728" y="193173"/>
                    <a:pt x="118110" y="177947"/>
                    <a:pt x="102870" y="171286"/>
                  </a:cubicBezTo>
                  <a:cubicBezTo>
                    <a:pt x="87630" y="165577"/>
                    <a:pt x="64770" y="156061"/>
                    <a:pt x="64770" y="156061"/>
                  </a:cubicBezTo>
                  <a:cubicBezTo>
                    <a:pt x="64770" y="156061"/>
                    <a:pt x="108585" y="150351"/>
                    <a:pt x="127635" y="146545"/>
                  </a:cubicBezTo>
                  <a:cubicBezTo>
                    <a:pt x="146685" y="143690"/>
                    <a:pt x="149543" y="137029"/>
                    <a:pt x="149543" y="128465"/>
                  </a:cubicBezTo>
                  <a:cubicBezTo>
                    <a:pt x="149543" y="118949"/>
                    <a:pt x="130493" y="113239"/>
                    <a:pt x="130493" y="113239"/>
                  </a:cubicBezTo>
                  <a:cubicBezTo>
                    <a:pt x="130493" y="113239"/>
                    <a:pt x="164783" y="100869"/>
                    <a:pt x="168593" y="91353"/>
                  </a:cubicBezTo>
                  <a:cubicBezTo>
                    <a:pt x="171450" y="81837"/>
                    <a:pt x="178118" y="69466"/>
                    <a:pt x="171450" y="60902"/>
                  </a:cubicBezTo>
                  <a:cubicBezTo>
                    <a:pt x="165735" y="51386"/>
                    <a:pt x="175260" y="27596"/>
                    <a:pt x="165735" y="20935"/>
                  </a:cubicBezTo>
                  <a:close/>
                </a:path>
              </a:pathLst>
            </a:custGeom>
            <a:solidFill>
              <a:srgbClr val="D3957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391" name="Google Shape;391;p36"/>
            <p:cNvGrpSpPr/>
            <p:nvPr/>
          </p:nvGrpSpPr>
          <p:grpSpPr>
            <a:xfrm>
              <a:off x="9738051" y="1316091"/>
              <a:ext cx="454708" cy="811854"/>
              <a:chOff x="9738051" y="1316091"/>
              <a:chExt cx="454708" cy="811854"/>
            </a:xfrm>
          </p:grpSpPr>
          <p:sp>
            <p:nvSpPr>
              <p:cNvPr id="392" name="Google Shape;392;p36"/>
              <p:cNvSpPr/>
              <p:nvPr/>
            </p:nvSpPr>
            <p:spPr>
              <a:xfrm>
                <a:off x="9762191" y="1770644"/>
                <a:ext cx="318463" cy="357301"/>
              </a:xfrm>
              <a:custGeom>
                <a:avLst/>
                <a:gdLst/>
                <a:ahLst/>
                <a:cxnLst/>
                <a:rect l="l" t="t" r="r" b="b"/>
                <a:pathLst>
                  <a:path w="318463" h="357301" extrusionOk="0">
                    <a:moveTo>
                      <a:pt x="47001" y="28855"/>
                    </a:moveTo>
                    <a:cubicBezTo>
                      <a:pt x="47001" y="28855"/>
                      <a:pt x="58431" y="118304"/>
                      <a:pt x="50811" y="186819"/>
                    </a:cubicBezTo>
                    <a:cubicBezTo>
                      <a:pt x="43191" y="259140"/>
                      <a:pt x="-57774" y="251527"/>
                      <a:pt x="47954" y="321944"/>
                    </a:cubicBezTo>
                    <a:cubicBezTo>
                      <a:pt x="183209" y="411394"/>
                      <a:pt x="318464" y="302913"/>
                      <a:pt x="318464" y="302913"/>
                    </a:cubicBezTo>
                    <a:cubicBezTo>
                      <a:pt x="318464" y="302913"/>
                      <a:pt x="259409" y="234398"/>
                      <a:pt x="259409" y="148755"/>
                    </a:cubicBezTo>
                    <a:cubicBezTo>
                      <a:pt x="259409" y="59306"/>
                      <a:pt x="330846" y="-2548"/>
                      <a:pt x="224166" y="9823"/>
                    </a:cubicBezTo>
                    <a:cubicBezTo>
                      <a:pt x="117486" y="23145"/>
                      <a:pt x="41286" y="-31096"/>
                      <a:pt x="47001" y="28855"/>
                    </a:cubicBezTo>
                    <a:close/>
                  </a:path>
                </a:pathLst>
              </a:custGeom>
              <a:solidFill>
                <a:srgbClr val="DDA38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93" name="Google Shape;393;p36"/>
              <p:cNvSpPr/>
              <p:nvPr/>
            </p:nvSpPr>
            <p:spPr>
              <a:xfrm>
                <a:off x="9809743" y="1771395"/>
                <a:ext cx="237176" cy="212429"/>
              </a:xfrm>
              <a:custGeom>
                <a:avLst/>
                <a:gdLst/>
                <a:ahLst/>
                <a:cxnLst/>
                <a:rect l="l" t="t" r="r" b="b"/>
                <a:pathLst>
                  <a:path w="237176" h="212429" extrusionOk="0">
                    <a:moveTo>
                      <a:pt x="79459" y="208906"/>
                    </a:moveTo>
                    <a:cubicBezTo>
                      <a:pt x="63266" y="206051"/>
                      <a:pt x="401" y="29055"/>
                      <a:pt x="401" y="29055"/>
                    </a:cubicBezTo>
                    <a:cubicBezTo>
                      <a:pt x="-6266" y="-30895"/>
                      <a:pt x="70886" y="22394"/>
                      <a:pt x="178519" y="10975"/>
                    </a:cubicBezTo>
                    <a:cubicBezTo>
                      <a:pt x="285199" y="-1396"/>
                      <a:pt x="213761" y="60458"/>
                      <a:pt x="213761" y="149907"/>
                    </a:cubicBezTo>
                    <a:cubicBezTo>
                      <a:pt x="213761" y="150859"/>
                      <a:pt x="213761" y="151810"/>
                      <a:pt x="213761" y="152762"/>
                    </a:cubicBezTo>
                    <a:cubicBezTo>
                      <a:pt x="196616" y="196535"/>
                      <a:pt x="147086" y="222228"/>
                      <a:pt x="79459" y="208906"/>
                    </a:cubicBezTo>
                    <a:close/>
                  </a:path>
                </a:pathLst>
              </a:custGeom>
              <a:solidFill>
                <a:srgbClr val="D3957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94" name="Google Shape;394;p36"/>
              <p:cNvSpPr/>
              <p:nvPr/>
            </p:nvSpPr>
            <p:spPr>
              <a:xfrm>
                <a:off x="9738051" y="1316091"/>
                <a:ext cx="454708" cy="580017"/>
              </a:xfrm>
              <a:custGeom>
                <a:avLst/>
                <a:gdLst/>
                <a:ahLst/>
                <a:cxnLst/>
                <a:rect l="l" t="t" r="r" b="b"/>
                <a:pathLst>
                  <a:path w="454708" h="580017" extrusionOk="0">
                    <a:moveTo>
                      <a:pt x="24468" y="0"/>
                    </a:moveTo>
                    <a:cubicBezTo>
                      <a:pt x="24468" y="0"/>
                      <a:pt x="-33635" y="324492"/>
                      <a:pt x="29231" y="414893"/>
                    </a:cubicBezTo>
                    <a:cubicBezTo>
                      <a:pt x="152103" y="591889"/>
                      <a:pt x="174963" y="594744"/>
                      <a:pt x="268308" y="567148"/>
                    </a:cubicBezTo>
                    <a:cubicBezTo>
                      <a:pt x="361653" y="539552"/>
                      <a:pt x="440711" y="379684"/>
                      <a:pt x="453093" y="230285"/>
                    </a:cubicBezTo>
                    <a:cubicBezTo>
                      <a:pt x="465476" y="87546"/>
                      <a:pt x="406421" y="117997"/>
                      <a:pt x="284501" y="97062"/>
                    </a:cubicBezTo>
                    <a:cubicBezTo>
                      <a:pt x="152103" y="75176"/>
                      <a:pt x="127338" y="41870"/>
                      <a:pt x="127338" y="41870"/>
                    </a:cubicBezTo>
                    <a:cubicBezTo>
                      <a:pt x="127338" y="41870"/>
                      <a:pt x="143531" y="101820"/>
                      <a:pt x="230208" y="123707"/>
                    </a:cubicBezTo>
                    <a:cubicBezTo>
                      <a:pt x="235923" y="125610"/>
                      <a:pt x="93048" y="224575"/>
                      <a:pt x="24468" y="0"/>
                    </a:cubicBezTo>
                    <a:close/>
                  </a:path>
                </a:pathLst>
              </a:custGeom>
              <a:solidFill>
                <a:srgbClr val="DDA38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7"/>
          <p:cNvSpPr/>
          <p:nvPr/>
        </p:nvSpPr>
        <p:spPr>
          <a:xfrm>
            <a:off x="6318320" y="3466301"/>
            <a:ext cx="1638438" cy="836714"/>
          </a:xfrm>
          <a:custGeom>
            <a:avLst/>
            <a:gdLst/>
            <a:ahLst/>
            <a:cxnLst/>
            <a:rect l="l" t="t" r="r" b="b"/>
            <a:pathLst>
              <a:path w="2765297" h="1412176" extrusionOk="0">
                <a:moveTo>
                  <a:pt x="2762536" y="0"/>
                </a:moveTo>
                <a:lnTo>
                  <a:pt x="2765298" y="734282"/>
                </a:lnTo>
                <a:lnTo>
                  <a:pt x="2762" y="1412177"/>
                </a:lnTo>
                <a:lnTo>
                  <a:pt x="0" y="67789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37"/>
          <p:cNvSpPr/>
          <p:nvPr/>
        </p:nvSpPr>
        <p:spPr>
          <a:xfrm>
            <a:off x="4654040" y="3484153"/>
            <a:ext cx="1664230" cy="818881"/>
          </a:xfrm>
          <a:custGeom>
            <a:avLst/>
            <a:gdLst/>
            <a:ahLst/>
            <a:cxnLst/>
            <a:rect l="l" t="t" r="r" b="b"/>
            <a:pathLst>
              <a:path w="2808827" h="1382077" extrusionOk="0">
                <a:moveTo>
                  <a:pt x="2806065" y="647795"/>
                </a:moveTo>
                <a:lnTo>
                  <a:pt x="2808827" y="1382078"/>
                </a:lnTo>
                <a:lnTo>
                  <a:pt x="2762" y="734282"/>
                </a:lnTo>
                <a:lnTo>
                  <a:pt x="0" y="0"/>
                </a:lnTo>
                <a:close/>
              </a:path>
            </a:pathLst>
          </a:custGeom>
          <a:solidFill>
            <a:srgbClr val="D75F0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37"/>
          <p:cNvSpPr/>
          <p:nvPr/>
        </p:nvSpPr>
        <p:spPr>
          <a:xfrm>
            <a:off x="4654040" y="3082093"/>
            <a:ext cx="3299396" cy="785471"/>
          </a:xfrm>
          <a:custGeom>
            <a:avLst/>
            <a:gdLst/>
            <a:ahLst/>
            <a:cxnLst/>
            <a:rect l="l" t="t" r="r" b="b"/>
            <a:pathLst>
              <a:path w="5568600" h="1325689" extrusionOk="0">
                <a:moveTo>
                  <a:pt x="5568601" y="647795"/>
                </a:moveTo>
                <a:lnTo>
                  <a:pt x="2806065" y="1325690"/>
                </a:lnTo>
                <a:lnTo>
                  <a:pt x="0" y="677894"/>
                </a:lnTo>
                <a:lnTo>
                  <a:pt x="2762536" y="0"/>
                </a:lnTo>
                <a:close/>
              </a:path>
            </a:pathLst>
          </a:custGeom>
          <a:solidFill>
            <a:srgbClr val="FCB47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37"/>
          <p:cNvSpPr/>
          <p:nvPr/>
        </p:nvSpPr>
        <p:spPr>
          <a:xfrm>
            <a:off x="6318320" y="2711558"/>
            <a:ext cx="1638438" cy="836714"/>
          </a:xfrm>
          <a:custGeom>
            <a:avLst/>
            <a:gdLst/>
            <a:ahLst/>
            <a:cxnLst/>
            <a:rect l="l" t="t" r="r" b="b"/>
            <a:pathLst>
              <a:path w="2765297" h="1412176" extrusionOk="0">
                <a:moveTo>
                  <a:pt x="2762536" y="0"/>
                </a:moveTo>
                <a:lnTo>
                  <a:pt x="2765298" y="734282"/>
                </a:lnTo>
                <a:lnTo>
                  <a:pt x="2762" y="1412177"/>
                </a:lnTo>
                <a:lnTo>
                  <a:pt x="0" y="677894"/>
                </a:lnTo>
                <a:close/>
              </a:path>
            </a:pathLst>
          </a:custGeom>
          <a:solidFill>
            <a:srgbClr val="66AD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37"/>
          <p:cNvSpPr/>
          <p:nvPr/>
        </p:nvSpPr>
        <p:spPr>
          <a:xfrm>
            <a:off x="4654040" y="2729410"/>
            <a:ext cx="1664230" cy="818881"/>
          </a:xfrm>
          <a:custGeom>
            <a:avLst/>
            <a:gdLst/>
            <a:ahLst/>
            <a:cxnLst/>
            <a:rect l="l" t="t" r="r" b="b"/>
            <a:pathLst>
              <a:path w="2808827" h="1382077" extrusionOk="0">
                <a:moveTo>
                  <a:pt x="2806065" y="647795"/>
                </a:moveTo>
                <a:lnTo>
                  <a:pt x="2808827" y="1382078"/>
                </a:lnTo>
                <a:lnTo>
                  <a:pt x="2762" y="734282"/>
                </a:lnTo>
                <a:lnTo>
                  <a:pt x="0" y="0"/>
                </a:lnTo>
                <a:close/>
              </a:path>
            </a:pathLst>
          </a:custGeom>
          <a:solidFill>
            <a:srgbClr val="0059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37"/>
          <p:cNvSpPr/>
          <p:nvPr/>
        </p:nvSpPr>
        <p:spPr>
          <a:xfrm>
            <a:off x="4654040" y="2327350"/>
            <a:ext cx="3299396" cy="785471"/>
          </a:xfrm>
          <a:custGeom>
            <a:avLst/>
            <a:gdLst/>
            <a:ahLst/>
            <a:cxnLst/>
            <a:rect l="l" t="t" r="r" b="b"/>
            <a:pathLst>
              <a:path w="5568600" h="1325689" extrusionOk="0">
                <a:moveTo>
                  <a:pt x="5568601" y="647795"/>
                </a:moveTo>
                <a:lnTo>
                  <a:pt x="2806065" y="1325690"/>
                </a:lnTo>
                <a:lnTo>
                  <a:pt x="0" y="677894"/>
                </a:lnTo>
                <a:lnTo>
                  <a:pt x="2762536" y="0"/>
                </a:lnTo>
                <a:close/>
              </a:path>
            </a:pathLst>
          </a:custGeom>
          <a:solidFill>
            <a:srgbClr val="99C8F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37"/>
          <p:cNvSpPr/>
          <p:nvPr/>
        </p:nvSpPr>
        <p:spPr>
          <a:xfrm>
            <a:off x="6318320" y="1993101"/>
            <a:ext cx="1638438" cy="836714"/>
          </a:xfrm>
          <a:custGeom>
            <a:avLst/>
            <a:gdLst/>
            <a:ahLst/>
            <a:cxnLst/>
            <a:rect l="l" t="t" r="r" b="b"/>
            <a:pathLst>
              <a:path w="2765297" h="1412176" extrusionOk="0">
                <a:moveTo>
                  <a:pt x="2762536" y="0"/>
                </a:moveTo>
                <a:lnTo>
                  <a:pt x="2765298" y="734282"/>
                </a:lnTo>
                <a:lnTo>
                  <a:pt x="2762" y="1412177"/>
                </a:lnTo>
                <a:lnTo>
                  <a:pt x="0" y="677894"/>
                </a:lnTo>
                <a:close/>
              </a:path>
            </a:pathLst>
          </a:custGeom>
          <a:solidFill>
            <a:srgbClr val="28AD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37"/>
          <p:cNvSpPr/>
          <p:nvPr/>
        </p:nvSpPr>
        <p:spPr>
          <a:xfrm>
            <a:off x="4654040" y="2010953"/>
            <a:ext cx="1664230" cy="818881"/>
          </a:xfrm>
          <a:custGeom>
            <a:avLst/>
            <a:gdLst/>
            <a:ahLst/>
            <a:cxnLst/>
            <a:rect l="l" t="t" r="r" b="b"/>
            <a:pathLst>
              <a:path w="2808827" h="1382077" extrusionOk="0">
                <a:moveTo>
                  <a:pt x="2806065" y="647795"/>
                </a:moveTo>
                <a:lnTo>
                  <a:pt x="2808827" y="1382078"/>
                </a:lnTo>
                <a:lnTo>
                  <a:pt x="2762" y="734282"/>
                </a:lnTo>
                <a:lnTo>
                  <a:pt x="0" y="0"/>
                </a:lnTo>
                <a:close/>
              </a:path>
            </a:pathLst>
          </a:custGeom>
          <a:solidFill>
            <a:srgbClr val="19749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37"/>
          <p:cNvSpPr/>
          <p:nvPr/>
        </p:nvSpPr>
        <p:spPr>
          <a:xfrm>
            <a:off x="4654040" y="1608893"/>
            <a:ext cx="3299396" cy="785471"/>
          </a:xfrm>
          <a:custGeom>
            <a:avLst/>
            <a:gdLst/>
            <a:ahLst/>
            <a:cxnLst/>
            <a:rect l="l" t="t" r="r" b="b"/>
            <a:pathLst>
              <a:path w="5568600" h="1325689" extrusionOk="0">
                <a:moveTo>
                  <a:pt x="5568601" y="647795"/>
                </a:moveTo>
                <a:lnTo>
                  <a:pt x="2806065" y="1325690"/>
                </a:lnTo>
                <a:lnTo>
                  <a:pt x="0" y="677894"/>
                </a:lnTo>
                <a:lnTo>
                  <a:pt x="276253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37"/>
          <p:cNvSpPr/>
          <p:nvPr/>
        </p:nvSpPr>
        <p:spPr>
          <a:xfrm>
            <a:off x="6318320" y="1223844"/>
            <a:ext cx="1638438" cy="836714"/>
          </a:xfrm>
          <a:custGeom>
            <a:avLst/>
            <a:gdLst/>
            <a:ahLst/>
            <a:cxnLst/>
            <a:rect l="l" t="t" r="r" b="b"/>
            <a:pathLst>
              <a:path w="2765297" h="1412176" extrusionOk="0">
                <a:moveTo>
                  <a:pt x="2762536" y="0"/>
                </a:moveTo>
                <a:lnTo>
                  <a:pt x="2765298" y="734282"/>
                </a:lnTo>
                <a:lnTo>
                  <a:pt x="2762" y="1412177"/>
                </a:lnTo>
                <a:lnTo>
                  <a:pt x="0" y="677894"/>
                </a:lnTo>
                <a:close/>
              </a:path>
            </a:pathLst>
          </a:custGeom>
          <a:solidFill>
            <a:srgbClr val="1CA9E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37"/>
          <p:cNvSpPr/>
          <p:nvPr/>
        </p:nvSpPr>
        <p:spPr>
          <a:xfrm>
            <a:off x="4654040" y="1241696"/>
            <a:ext cx="1664230" cy="818881"/>
          </a:xfrm>
          <a:custGeom>
            <a:avLst/>
            <a:gdLst/>
            <a:ahLst/>
            <a:cxnLst/>
            <a:rect l="l" t="t" r="r" b="b"/>
            <a:pathLst>
              <a:path w="2808827" h="1382077" extrusionOk="0">
                <a:moveTo>
                  <a:pt x="2806065" y="647795"/>
                </a:moveTo>
                <a:lnTo>
                  <a:pt x="2808827" y="1382078"/>
                </a:lnTo>
                <a:lnTo>
                  <a:pt x="2762" y="734282"/>
                </a:lnTo>
                <a:lnTo>
                  <a:pt x="0" y="0"/>
                </a:lnTo>
                <a:close/>
              </a:path>
            </a:pathLst>
          </a:custGeom>
          <a:solidFill>
            <a:srgbClr val="0E72A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37"/>
          <p:cNvSpPr/>
          <p:nvPr/>
        </p:nvSpPr>
        <p:spPr>
          <a:xfrm>
            <a:off x="4654040" y="839636"/>
            <a:ext cx="3299396" cy="785471"/>
          </a:xfrm>
          <a:custGeom>
            <a:avLst/>
            <a:gdLst/>
            <a:ahLst/>
            <a:cxnLst/>
            <a:rect l="l" t="t" r="r" b="b"/>
            <a:pathLst>
              <a:path w="5568600" h="1325689" extrusionOk="0">
                <a:moveTo>
                  <a:pt x="5568601" y="647795"/>
                </a:moveTo>
                <a:lnTo>
                  <a:pt x="2806065" y="1325690"/>
                </a:lnTo>
                <a:lnTo>
                  <a:pt x="0" y="677894"/>
                </a:lnTo>
                <a:lnTo>
                  <a:pt x="276253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37"/>
          <p:cNvSpPr txBox="1"/>
          <p:nvPr/>
        </p:nvSpPr>
        <p:spPr>
          <a:xfrm rot="-754978">
            <a:off x="7435520" y="1262573"/>
            <a:ext cx="654111" cy="461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i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01</a:t>
            </a:r>
            <a:endParaRPr/>
          </a:p>
        </p:txBody>
      </p:sp>
      <p:sp>
        <p:nvSpPr>
          <p:cNvPr id="413" name="Google Shape;413;p37"/>
          <p:cNvSpPr txBox="1"/>
          <p:nvPr/>
        </p:nvSpPr>
        <p:spPr>
          <a:xfrm rot="-837586">
            <a:off x="7397578" y="2053802"/>
            <a:ext cx="654119" cy="461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i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02</a:t>
            </a:r>
            <a:endParaRPr/>
          </a:p>
        </p:txBody>
      </p:sp>
      <p:sp>
        <p:nvSpPr>
          <p:cNvPr id="414" name="Google Shape;414;p37"/>
          <p:cNvSpPr txBox="1"/>
          <p:nvPr/>
        </p:nvSpPr>
        <p:spPr>
          <a:xfrm rot="-777550">
            <a:off x="7390772" y="2781269"/>
            <a:ext cx="654161" cy="461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i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03</a:t>
            </a:r>
            <a:endParaRPr/>
          </a:p>
        </p:txBody>
      </p:sp>
      <p:sp>
        <p:nvSpPr>
          <p:cNvPr id="415" name="Google Shape;415;p37"/>
          <p:cNvSpPr txBox="1"/>
          <p:nvPr/>
        </p:nvSpPr>
        <p:spPr>
          <a:xfrm rot="-754978">
            <a:off x="7403747" y="3516371"/>
            <a:ext cx="654111" cy="461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i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04</a:t>
            </a:r>
            <a:endParaRPr/>
          </a:p>
        </p:txBody>
      </p:sp>
      <p:sp>
        <p:nvSpPr>
          <p:cNvPr id="416" name="Google Shape;416;p37"/>
          <p:cNvSpPr txBox="1"/>
          <p:nvPr/>
        </p:nvSpPr>
        <p:spPr>
          <a:xfrm>
            <a:off x="610975" y="2961113"/>
            <a:ext cx="30000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02122"/>
                </a:solidFill>
                <a:highlight>
                  <a:srgbClr val="FFFFFF"/>
                </a:highlight>
              </a:rPr>
              <a:t>PyTorch​ es una biblioteca de aprendizaje automático​ de código abierto basada en la biblioteca de Torch, utilizado para aplicaciones como visión artificial y procesamiento de lenguajes naturales, principalmente desarrollado por el Laboratorio de Investigación de Inteligencia Artificial​ de Facebook (FAIR).</a:t>
            </a:r>
            <a:endParaRPr>
              <a:solidFill>
                <a:srgbClr val="3F3F3F"/>
              </a:solidFill>
            </a:endParaRPr>
          </a:p>
        </p:txBody>
      </p:sp>
      <p:pic>
        <p:nvPicPr>
          <p:cNvPr id="417" name="Google Shape;41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25" y="567087"/>
            <a:ext cx="4336200" cy="216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8"/>
          <p:cNvSpPr/>
          <p:nvPr/>
        </p:nvSpPr>
        <p:spPr>
          <a:xfrm>
            <a:off x="0" y="0"/>
            <a:ext cx="2410800" cy="5143500"/>
          </a:xfrm>
          <a:prstGeom prst="rect">
            <a:avLst/>
          </a:prstGeom>
          <a:gradFill>
            <a:gsLst>
              <a:gs pos="0">
                <a:srgbClr val="0F4861"/>
              </a:gs>
              <a:gs pos="10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424" name="Google Shape;424;p38"/>
          <p:cNvGrpSpPr/>
          <p:nvPr/>
        </p:nvGrpSpPr>
        <p:grpSpPr>
          <a:xfrm>
            <a:off x="0" y="0"/>
            <a:ext cx="2449035" cy="2249350"/>
            <a:chOff x="0" y="0"/>
            <a:chExt cx="3264509" cy="2999133"/>
          </a:xfrm>
        </p:grpSpPr>
        <p:sp>
          <p:nvSpPr>
            <p:cNvPr id="425" name="Google Shape;425;p38"/>
            <p:cNvSpPr/>
            <p:nvPr/>
          </p:nvSpPr>
          <p:spPr>
            <a:xfrm>
              <a:off x="0" y="0"/>
              <a:ext cx="3256202" cy="2999133"/>
            </a:xfrm>
            <a:custGeom>
              <a:avLst/>
              <a:gdLst/>
              <a:ahLst/>
              <a:cxnLst/>
              <a:rect l="l" t="t" r="r" b="b"/>
              <a:pathLst>
                <a:path w="2736304" h="2520280" extrusionOk="0">
                  <a:moveTo>
                    <a:pt x="0" y="0"/>
                  </a:moveTo>
                  <a:lnTo>
                    <a:pt x="2736304" y="0"/>
                  </a:lnTo>
                  <a:lnTo>
                    <a:pt x="0" y="25202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6" name="Google Shape;426;p38"/>
            <p:cNvSpPr/>
            <p:nvPr/>
          </p:nvSpPr>
          <p:spPr>
            <a:xfrm>
              <a:off x="112420" y="112192"/>
              <a:ext cx="2637264" cy="2429060"/>
            </a:xfrm>
            <a:custGeom>
              <a:avLst/>
              <a:gdLst/>
              <a:ahLst/>
              <a:cxnLst/>
              <a:rect l="l" t="t" r="r" b="b"/>
              <a:pathLst>
                <a:path w="3255882" h="2998839" extrusionOk="0">
                  <a:moveTo>
                    <a:pt x="2429972" y="0"/>
                  </a:moveTo>
                  <a:lnTo>
                    <a:pt x="3255882" y="0"/>
                  </a:lnTo>
                  <a:lnTo>
                    <a:pt x="0" y="2998839"/>
                  </a:lnTo>
                  <a:lnTo>
                    <a:pt x="0" y="2238132"/>
                  </a:lnTo>
                  <a:lnTo>
                    <a:pt x="2429972" y="0"/>
                  </a:lnTo>
                  <a:close/>
                </a:path>
              </a:pathLst>
            </a:custGeom>
            <a:solidFill>
              <a:srgbClr val="0A304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7" name="Google Shape;427;p38"/>
            <p:cNvSpPr/>
            <p:nvPr/>
          </p:nvSpPr>
          <p:spPr>
            <a:xfrm>
              <a:off x="0" y="0"/>
              <a:ext cx="3255882" cy="2998839"/>
            </a:xfrm>
            <a:custGeom>
              <a:avLst/>
              <a:gdLst/>
              <a:ahLst/>
              <a:cxnLst/>
              <a:rect l="l" t="t" r="r" b="b"/>
              <a:pathLst>
                <a:path w="3255882" h="2998839" extrusionOk="0">
                  <a:moveTo>
                    <a:pt x="2429972" y="0"/>
                  </a:moveTo>
                  <a:lnTo>
                    <a:pt x="3255882" y="0"/>
                  </a:lnTo>
                  <a:lnTo>
                    <a:pt x="0" y="2998839"/>
                  </a:lnTo>
                  <a:lnTo>
                    <a:pt x="0" y="2238132"/>
                  </a:lnTo>
                  <a:lnTo>
                    <a:pt x="24299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8" name="Google Shape;428;p38"/>
            <p:cNvSpPr/>
            <p:nvPr/>
          </p:nvSpPr>
          <p:spPr>
            <a:xfrm>
              <a:off x="1217448" y="0"/>
              <a:ext cx="2047061" cy="1124744"/>
            </a:xfrm>
            <a:custGeom>
              <a:avLst/>
              <a:gdLst/>
              <a:ahLst/>
              <a:cxnLst/>
              <a:rect l="l" t="t" r="r" b="b"/>
              <a:pathLst>
                <a:path w="2047061" h="1124744" extrusionOk="0">
                  <a:moveTo>
                    <a:pt x="1221151" y="0"/>
                  </a:moveTo>
                  <a:lnTo>
                    <a:pt x="2047061" y="0"/>
                  </a:lnTo>
                  <a:lnTo>
                    <a:pt x="825911" y="1124744"/>
                  </a:lnTo>
                  <a:lnTo>
                    <a:pt x="0" y="1124744"/>
                  </a:lnTo>
                  <a:lnTo>
                    <a:pt x="12211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cxnSp>
        <p:nvCxnSpPr>
          <p:cNvPr id="430" name="Google Shape;430;p38"/>
          <p:cNvCxnSpPr/>
          <p:nvPr/>
        </p:nvCxnSpPr>
        <p:spPr>
          <a:xfrm>
            <a:off x="193496" y="4802899"/>
            <a:ext cx="2106900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1" name="Google Shape;431;p38"/>
          <p:cNvSpPr txBox="1"/>
          <p:nvPr/>
        </p:nvSpPr>
        <p:spPr>
          <a:xfrm>
            <a:off x="74705" y="95806"/>
            <a:ext cx="2261400" cy="76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Arquitectura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dirty="0">
                <a:solidFill>
                  <a:schemeClr val="lt1"/>
                </a:solidFill>
                <a:latin typeface="Quattrocento Sans"/>
                <a:sym typeface="Quattrocento Sans"/>
              </a:rPr>
              <a:t>CNN</a:t>
            </a:r>
            <a:endParaRPr sz="1100" dirty="0">
              <a:solidFill>
                <a:schemeClr val="lt1"/>
              </a:solidFill>
            </a:endParaRPr>
          </a:p>
        </p:txBody>
      </p:sp>
      <p:cxnSp>
        <p:nvCxnSpPr>
          <p:cNvPr id="433" name="Google Shape;433;p38"/>
          <p:cNvCxnSpPr/>
          <p:nvPr/>
        </p:nvCxnSpPr>
        <p:spPr>
          <a:xfrm flipH="1">
            <a:off x="8494947" y="1458180"/>
            <a:ext cx="103500" cy="348900"/>
          </a:xfrm>
          <a:prstGeom prst="straightConnector1">
            <a:avLst/>
          </a:prstGeom>
          <a:noFill/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4" name="Google Shape;434;p38"/>
          <p:cNvSpPr/>
          <p:nvPr/>
        </p:nvSpPr>
        <p:spPr>
          <a:xfrm>
            <a:off x="2606142" y="72512"/>
            <a:ext cx="6378097" cy="2311894"/>
          </a:xfrm>
          <a:prstGeom prst="roundRect">
            <a:avLst>
              <a:gd name="adj" fmla="val 11520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s-AR" sz="1100" b="1" dirty="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Transformaciones aplicadas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•"/>
            </a:pPr>
            <a:r>
              <a:rPr lang="es-AR" sz="1100" dirty="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Redimensionamiento de las imágenes a 64x64.</a:t>
            </a:r>
          </a:p>
          <a:p>
            <a:pPr lvl="6">
              <a:buSzPts val="1100"/>
            </a:pPr>
            <a:r>
              <a:rPr lang="es-AR" sz="1100" dirty="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	</a:t>
            </a:r>
            <a:r>
              <a:rPr lang="es-AR" sz="900" dirty="0" err="1">
                <a:solidFill>
                  <a:srgbClr val="3F3F3F"/>
                </a:solidFill>
                <a:latin typeface="Courier New" panose="02070309020205020404" pitchFamily="49" charset="0"/>
                <a:ea typeface="Quattrocento Sans"/>
                <a:cs typeface="Courier New" panose="02070309020205020404" pitchFamily="49" charset="0"/>
                <a:sym typeface="Quattrocento Sans"/>
              </a:rPr>
              <a:t>transforms.Resize</a:t>
            </a:r>
            <a:r>
              <a:rPr lang="es-AR" sz="900" dirty="0">
                <a:solidFill>
                  <a:srgbClr val="3F3F3F"/>
                </a:solidFill>
                <a:latin typeface="Courier New" panose="02070309020205020404" pitchFamily="49" charset="0"/>
                <a:ea typeface="Quattrocento Sans"/>
                <a:cs typeface="Courier New" panose="02070309020205020404" pitchFamily="49" charset="0"/>
                <a:sym typeface="Quattrocento Sans"/>
              </a:rPr>
              <a:t>(</a:t>
            </a:r>
            <a:r>
              <a:rPr lang="es-AR" sz="900" dirty="0" err="1">
                <a:solidFill>
                  <a:srgbClr val="3F3F3F"/>
                </a:solidFill>
                <a:latin typeface="Courier New" panose="02070309020205020404" pitchFamily="49" charset="0"/>
                <a:ea typeface="Quattrocento Sans"/>
                <a:cs typeface="Courier New" panose="02070309020205020404" pitchFamily="49" charset="0"/>
                <a:sym typeface="Quattrocento Sans"/>
              </a:rPr>
              <a:t>size</a:t>
            </a:r>
            <a:r>
              <a:rPr lang="es-AR" sz="900" dirty="0">
                <a:solidFill>
                  <a:srgbClr val="3F3F3F"/>
                </a:solidFill>
                <a:latin typeface="Courier New" panose="02070309020205020404" pitchFamily="49" charset="0"/>
                <a:ea typeface="Quattrocento Sans"/>
                <a:cs typeface="Courier New" panose="02070309020205020404" pitchFamily="49" charset="0"/>
                <a:sym typeface="Quattrocento Sans"/>
              </a:rPr>
              <a:t>=(ANCHO_IMAGENES, ALTO_IMAGENES))</a:t>
            </a:r>
            <a:endParaRPr lang="es-AR" sz="1100" dirty="0">
              <a:solidFill>
                <a:srgbClr val="3F3F3F"/>
              </a:solidFill>
              <a:latin typeface="Courier New" panose="02070309020205020404" pitchFamily="49" charset="0"/>
              <a:ea typeface="Quattrocento Sans"/>
              <a:cs typeface="Courier New" panose="02070309020205020404" pitchFamily="49" charset="0"/>
              <a:sym typeface="Quattrocento Sans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•"/>
            </a:pPr>
            <a:r>
              <a:rPr lang="es-AR" sz="1100" dirty="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Inversión de las imágenes, tanto en horizontal como vertical.</a:t>
            </a:r>
          </a:p>
          <a:p>
            <a:pPr lvl="8">
              <a:buSzPts val="1100"/>
            </a:pPr>
            <a:r>
              <a:rPr lang="es-AR" sz="1100" dirty="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	</a:t>
            </a:r>
            <a:r>
              <a:rPr lang="es-AR" sz="900" dirty="0" err="1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Quattrocento Sans"/>
              </a:rPr>
              <a:t>transforms.RandomHorizontalFlip</a:t>
            </a:r>
            <a:r>
              <a:rPr lang="es-AR" sz="900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Quattrocento Sans"/>
              </a:rPr>
              <a:t>()</a:t>
            </a:r>
          </a:p>
          <a:p>
            <a:pPr lvl="8">
              <a:buSzPts val="1100"/>
            </a:pPr>
            <a:r>
              <a:rPr lang="es-AR" sz="900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Quattrocento Sans"/>
              </a:rPr>
              <a:t>	</a:t>
            </a:r>
            <a:r>
              <a:rPr lang="es-AR" sz="900" dirty="0" err="1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Quattrocento Sans"/>
              </a:rPr>
              <a:t>transforms.RandomVerticalFlip</a:t>
            </a:r>
            <a:r>
              <a:rPr lang="es-AR" sz="900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Quattrocento Sans"/>
              </a:rPr>
              <a:t>()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•"/>
            </a:pPr>
            <a:r>
              <a:rPr lang="es-AR" sz="1100" dirty="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Rotación de imágenes en X grados.</a:t>
            </a:r>
          </a:p>
          <a:p>
            <a:pPr marL="0" lvl="8" indent="0">
              <a:buSzPts val="1100"/>
              <a:buFont typeface="Arial"/>
              <a:buNone/>
            </a:pPr>
            <a:r>
              <a:rPr lang="es-AR" sz="1100" dirty="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	</a:t>
            </a:r>
            <a:r>
              <a:rPr lang="es-AR" sz="900" dirty="0" err="1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Quattrocento Sans"/>
              </a:rPr>
              <a:t>transforms.RandomRotation</a:t>
            </a:r>
            <a:r>
              <a:rPr lang="es-AR" sz="900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Quattrocento Sans"/>
              </a:rPr>
              <a:t>(</a:t>
            </a:r>
            <a:r>
              <a:rPr lang="es-AR" sz="900" dirty="0" err="1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Quattrocento Sans"/>
              </a:rPr>
              <a:t>degrees</a:t>
            </a:r>
            <a:r>
              <a:rPr lang="es-AR" sz="900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Quattrocento Sans"/>
              </a:rPr>
              <a:t>=20)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•"/>
            </a:pPr>
            <a:r>
              <a:rPr lang="es-AR" sz="1100" dirty="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Recortar una porción (entre 40% y 70%) aleatoria de la imagen y redimensionarla al tamaño de entrenamiento.</a:t>
            </a:r>
          </a:p>
          <a:p>
            <a:pPr lvl="8">
              <a:buSzPts val="1100"/>
            </a:pPr>
            <a:r>
              <a:rPr lang="es-AR" sz="1100" dirty="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	</a:t>
            </a:r>
            <a:r>
              <a:rPr lang="es-AR" sz="900" dirty="0" err="1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Quattrocento Sans"/>
              </a:rPr>
              <a:t>transforms.RandomResizedCrop</a:t>
            </a:r>
            <a:r>
              <a:rPr lang="es-AR" sz="900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Quattrocento Sans"/>
              </a:rPr>
              <a:t>(</a:t>
            </a:r>
            <a:r>
              <a:rPr lang="es-AR" sz="900" dirty="0" err="1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Quattrocento Sans"/>
              </a:rPr>
              <a:t>size</a:t>
            </a:r>
            <a:r>
              <a:rPr lang="es-AR" sz="900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Quattrocento Sans"/>
              </a:rPr>
              <a:t>=(64, 64), </a:t>
            </a:r>
            <a:r>
              <a:rPr lang="es-AR" sz="900" dirty="0" err="1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Quattrocento Sans"/>
              </a:rPr>
              <a:t>scale</a:t>
            </a:r>
            <a:r>
              <a:rPr lang="es-AR" sz="900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Quattrocento Sans"/>
              </a:rPr>
              <a:t>=(0.4, 0.7))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•"/>
            </a:pPr>
            <a:r>
              <a:rPr lang="es-AR" sz="1100" dirty="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Convertir un 50% de la imágenes a tonos grises.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1100" dirty="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	</a:t>
            </a:r>
            <a:r>
              <a:rPr lang="es-AR" sz="900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Quattrocento Sans"/>
              </a:rPr>
              <a:t>transforms.RandomGrayscale(0.5)</a:t>
            </a:r>
            <a:endParaRPr sz="900" dirty="0">
              <a:solidFill>
                <a:srgbClr val="3F3F3F"/>
              </a:solidFill>
              <a:latin typeface="Courier New" panose="02070309020205020404" pitchFamily="49" charset="0"/>
              <a:cs typeface="Courier New" panose="02070309020205020404" pitchFamily="49" charset="0"/>
              <a:sym typeface="Quattrocento Sans"/>
            </a:endParaRPr>
          </a:p>
        </p:txBody>
      </p:sp>
      <p:sp>
        <p:nvSpPr>
          <p:cNvPr id="435" name="Google Shape;435;p38"/>
          <p:cNvSpPr txBox="1"/>
          <p:nvPr/>
        </p:nvSpPr>
        <p:spPr>
          <a:xfrm>
            <a:off x="107859" y="1037533"/>
            <a:ext cx="2106900" cy="1826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0000"/>
              </a:lnSpc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</a:defRPr>
            </a:lvl1pPr>
          </a:lstStyle>
          <a:p>
            <a:r>
              <a:rPr lang="es-MX" dirty="0"/>
              <a:t>Se experimentaron con tamaños de imágenes de 64x64 y 256x256 (tamaño original), y con distintos tamaños de dataset.</a:t>
            </a:r>
          </a:p>
          <a:p>
            <a:r>
              <a:rPr lang="es-MX" dirty="0"/>
              <a:t>Además se entrenó con y sin Data Augmentation, aplicado solo al dataset de "entrenamiento".</a:t>
            </a:r>
          </a:p>
          <a:p>
            <a:endParaRPr lang="es-MX" dirty="0">
              <a:sym typeface="Quattrocento Sans"/>
            </a:endParaRPr>
          </a:p>
        </p:txBody>
      </p:sp>
      <p:cxnSp>
        <p:nvCxnSpPr>
          <p:cNvPr id="436" name="Google Shape;436;p38"/>
          <p:cNvCxnSpPr/>
          <p:nvPr/>
        </p:nvCxnSpPr>
        <p:spPr>
          <a:xfrm>
            <a:off x="64122" y="930708"/>
            <a:ext cx="2106900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Google Shape;435;p38">
            <a:extLst>
              <a:ext uri="{FF2B5EF4-FFF2-40B4-BE49-F238E27FC236}">
                <a16:creationId xmlns:a16="http://schemas.microsoft.com/office/drawing/2014/main" id="{654D2E84-57D7-D05B-0D8A-D9A9D34C784F}"/>
              </a:ext>
            </a:extLst>
          </p:cNvPr>
          <p:cNvSpPr txBox="1"/>
          <p:nvPr/>
        </p:nvSpPr>
        <p:spPr>
          <a:xfrm>
            <a:off x="96424" y="2795456"/>
            <a:ext cx="2106900" cy="1826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0000"/>
              </a:lnSpc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</a:defRPr>
            </a:lvl1pPr>
          </a:lstStyle>
          <a:p>
            <a:r>
              <a:rPr lang="es-MX" dirty="0"/>
              <a:t>Tamaño de los dataset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dirty="0"/>
              <a:t>80%   Train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dirty="0"/>
              <a:t>10%   </a:t>
            </a:r>
            <a:r>
              <a:rPr lang="es-MX" dirty="0" err="1"/>
              <a:t>Valid</a:t>
            </a:r>
            <a:endParaRPr lang="es-MX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dirty="0"/>
              <a:t>10%   Test</a:t>
            </a:r>
          </a:p>
          <a:p>
            <a:endParaRPr lang="es-MX" dirty="0">
              <a:sym typeface="Quattrocento San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E90695A-AB9E-7FCE-29A1-FF9DE1A4C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857" y="2422810"/>
            <a:ext cx="5749382" cy="272069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226BC80-D5DA-D6E8-CE72-1897E103470A}"/>
              </a:ext>
            </a:extLst>
          </p:cNvPr>
          <p:cNvSpPr txBox="1"/>
          <p:nvPr/>
        </p:nvSpPr>
        <p:spPr>
          <a:xfrm>
            <a:off x="2362502" y="3123289"/>
            <a:ext cx="872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con D.A.</a:t>
            </a:r>
            <a:endParaRPr lang="es-AR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E1E98D8-BFFB-4DB6-4C50-95B4AD74B86D}"/>
              </a:ext>
            </a:extLst>
          </p:cNvPr>
          <p:cNvSpPr txBox="1"/>
          <p:nvPr/>
        </p:nvSpPr>
        <p:spPr>
          <a:xfrm>
            <a:off x="2362502" y="4495122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sin D.A.</a:t>
            </a:r>
            <a:endParaRPr lang="es-A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4045</Words>
  <Application>Microsoft Office PowerPoint</Application>
  <PresentationFormat>Presentación en pantalla (16:9)</PresentationFormat>
  <Paragraphs>703</Paragraphs>
  <Slides>44</Slides>
  <Notes>44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44</vt:i4>
      </vt:variant>
    </vt:vector>
  </HeadingPairs>
  <TitlesOfParts>
    <vt:vector size="46" baseType="lpstr">
      <vt:lpstr>Luxe</vt:lpstr>
      <vt:lpstr>Office Theme</vt:lpstr>
      <vt:lpstr>Presentación de PowerPoint</vt:lpstr>
      <vt:lpstr>Introducción</vt:lpstr>
      <vt:lpstr>Introducción</vt:lpstr>
      <vt:lpstr>Análisis exploratorio</vt:lpstr>
      <vt:lpstr>Distribución porcentual de los datos</vt:lpstr>
      <vt:lpstr>Ejemplos por clase</vt:lpstr>
      <vt:lpstr>Histograma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Resumen de entrenamientos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Accuraccy</vt:lpstr>
      <vt:lpstr>Precision</vt:lpstr>
      <vt:lpstr>Precision</vt:lpstr>
      <vt:lpstr>Precision</vt:lpstr>
      <vt:lpstr>Precision</vt:lpstr>
      <vt:lpstr>Precision</vt:lpstr>
      <vt:lpstr>Recall</vt:lpstr>
      <vt:lpstr>Recall</vt:lpstr>
      <vt:lpstr>Recall</vt:lpstr>
      <vt:lpstr>Recall</vt:lpstr>
      <vt:lpstr>Recall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Daniel Herrera</cp:lastModifiedBy>
  <cp:revision>170</cp:revision>
  <dcterms:modified xsi:type="dcterms:W3CDTF">2024-12-05T23:57:04Z</dcterms:modified>
</cp:coreProperties>
</file>