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8" r:id="rId2"/>
    <p:sldId id="262" r:id="rId3"/>
    <p:sldId id="266" r:id="rId4"/>
    <p:sldId id="279" r:id="rId5"/>
    <p:sldId id="275" r:id="rId6"/>
    <p:sldId id="283" r:id="rId7"/>
    <p:sldId id="284" r:id="rId8"/>
    <p:sldId id="285" r:id="rId9"/>
    <p:sldId id="286" r:id="rId10"/>
    <p:sldId id="280" r:id="rId11"/>
    <p:sldId id="281" r:id="rId12"/>
    <p:sldId id="274" r:id="rId13"/>
    <p:sldId id="282" r:id="rId14"/>
    <p:sldId id="287" r:id="rId15"/>
    <p:sldId id="267" r:id="rId16"/>
    <p:sldId id="268" r:id="rId17"/>
    <p:sldId id="269" r:id="rId18"/>
    <p:sldId id="270" r:id="rId19"/>
    <p:sldId id="271"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0863" autoAdjust="0"/>
  </p:normalViewPr>
  <p:slideViewPr>
    <p:cSldViewPr>
      <p:cViewPr>
        <p:scale>
          <a:sx n="70" d="100"/>
          <a:sy n="70" d="100"/>
        </p:scale>
        <p:origin x="-1560" y="-5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F34F45-BCD0-4A1D-A937-96EB334F0CDA}" type="datetimeFigureOut">
              <a:rPr lang="en-US" smtClean="0"/>
              <a:pPr/>
              <a:t>12/19/2017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F5ED5F-9029-4273-801E-49DCCC6B9E9A}" type="slidenum">
              <a:rPr lang="en-US" smtClean="0"/>
              <a:pPr/>
              <a:t>‹#›</a:t>
            </a:fld>
            <a:endParaRPr lang="en-US"/>
          </a:p>
        </p:txBody>
      </p:sp>
    </p:spTree>
    <p:extLst>
      <p:ext uri="{BB962C8B-B14F-4D97-AF65-F5344CB8AC3E}">
        <p14:creationId xmlns:p14="http://schemas.microsoft.com/office/powerpoint/2010/main" val="380462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43007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230736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Esta</a:t>
            </a:r>
            <a:r>
              <a:rPr lang="en-US" dirty="0"/>
              <a:t> </a:t>
            </a:r>
            <a:r>
              <a:rPr lang="en-US" dirty="0" err="1"/>
              <a:t>imagem</a:t>
            </a:r>
            <a:r>
              <a:rPr lang="en-US" dirty="0"/>
              <a:t> </a:t>
            </a:r>
            <a:r>
              <a:rPr lang="en-US" dirty="0" err="1"/>
              <a:t>nao</a:t>
            </a:r>
            <a:r>
              <a:rPr lang="en-US" dirty="0"/>
              <a:t> </a:t>
            </a:r>
            <a:r>
              <a:rPr lang="en-US" dirty="0" err="1"/>
              <a:t>funciona</a:t>
            </a:r>
            <a:r>
              <a:rPr lang="en-US" dirty="0"/>
              <a:t>;  </a:t>
            </a:r>
            <a:r>
              <a:rPr lang="en-US" dirty="0" err="1"/>
              <a:t>Espada</a:t>
            </a:r>
            <a:r>
              <a:rPr lang="en-US" dirty="0"/>
              <a:t> </a:t>
            </a:r>
            <a:r>
              <a:rPr lang="en-US" dirty="0" err="1"/>
              <a:t>em</a:t>
            </a:r>
            <a:r>
              <a:rPr lang="en-US" dirty="0"/>
              <a:t> </a:t>
            </a:r>
            <a:r>
              <a:rPr lang="en-US" dirty="0" err="1"/>
              <a:t>cor</a:t>
            </a:r>
            <a:r>
              <a:rPr lang="en-US" dirty="0"/>
              <a:t>, </a:t>
            </a:r>
            <a:r>
              <a:rPr lang="en-US" dirty="0" err="1"/>
              <a:t>nunca</a:t>
            </a:r>
            <a:r>
              <a:rPr lang="en-US" dirty="0"/>
              <a:t> </a:t>
            </a:r>
            <a:r>
              <a:rPr lang="en-US" dirty="0" err="1"/>
              <a:t>branco</a:t>
            </a:r>
            <a:r>
              <a:rPr lang="en-US" dirty="0"/>
              <a:t>? </a:t>
            </a:r>
            <a:r>
              <a:rPr lang="en-US" dirty="0" err="1"/>
              <a:t>Usar</a:t>
            </a:r>
            <a:r>
              <a:rPr lang="en-US" dirty="0"/>
              <a:t> a forma de </a:t>
            </a:r>
            <a:r>
              <a:rPr lang="en-US" dirty="0" err="1"/>
              <a:t>duas</a:t>
            </a:r>
            <a:r>
              <a:rPr lang="en-US" dirty="0"/>
              <a:t> cores </a:t>
            </a:r>
            <a:r>
              <a:rPr lang="en-US" dirty="0" err="1"/>
              <a:t>como</a:t>
            </a:r>
            <a:r>
              <a:rPr lang="en-US" dirty="0"/>
              <a:t> </a:t>
            </a:r>
            <a:r>
              <a:rPr lang="en-US" dirty="0" err="1"/>
              <a:t>os</a:t>
            </a:r>
            <a:r>
              <a:rPr lang="en-US" dirty="0"/>
              <a:t> </a:t>
            </a:r>
            <a:r>
              <a:rPr lang="en-US" dirty="0" err="1"/>
              <a:t>exemplos</a:t>
            </a:r>
            <a:r>
              <a:rPr lang="en-US" dirty="0"/>
              <a:t> </a:t>
            </a:r>
            <a:r>
              <a:rPr lang="en-US" dirty="0" err="1"/>
              <a:t>aqui</a:t>
            </a:r>
            <a:r>
              <a:rPr lang="en-US" dirty="0"/>
              <a:t> </a:t>
            </a:r>
            <a:r>
              <a:rPr lang="en-US" dirty="0" err="1"/>
              <a:t>em</a:t>
            </a:r>
            <a:r>
              <a:rPr lang="en-US" dirty="0"/>
              <a:t> </a:t>
            </a:r>
            <a:r>
              <a:rPr lang="en-US" dirty="0" err="1"/>
              <a:t>anexo</a:t>
            </a:r>
            <a:r>
              <a:rPr lang="en-US" dirty="0"/>
              <a:t>.</a:t>
            </a: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03018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1030184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29.sv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image" Target="../media/image1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688924-11B7-4819-89D9-602EF7C470CC}"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EE87-170B-4899-89DC-63896B9C1C43}" type="slidenum">
              <a:rPr lang="en-US" smtClean="0"/>
              <a:pPr/>
              <a:t>‹#›</a:t>
            </a:fld>
            <a:endParaRPr lang="en-US"/>
          </a:p>
        </p:txBody>
      </p:sp>
    </p:spTree>
    <p:extLst>
      <p:ext uri="{BB962C8B-B14F-4D97-AF65-F5344CB8AC3E}">
        <p14:creationId xmlns:p14="http://schemas.microsoft.com/office/powerpoint/2010/main" val="187685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88924-11B7-4819-89D9-602EF7C470CC}"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EE87-170B-4899-89DC-63896B9C1C43}" type="slidenum">
              <a:rPr lang="en-US" smtClean="0"/>
              <a:pPr/>
              <a:t>‹#›</a:t>
            </a:fld>
            <a:endParaRPr lang="en-US"/>
          </a:p>
        </p:txBody>
      </p:sp>
    </p:spTree>
    <p:extLst>
      <p:ext uri="{BB962C8B-B14F-4D97-AF65-F5344CB8AC3E}">
        <p14:creationId xmlns:p14="http://schemas.microsoft.com/office/powerpoint/2010/main" val="7939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88924-11B7-4819-89D9-602EF7C470CC}"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EE87-170B-4899-89DC-63896B9C1C43}" type="slidenum">
              <a:rPr lang="en-US" smtClean="0"/>
              <a:pPr/>
              <a:t>‹#›</a:t>
            </a:fld>
            <a:endParaRPr lang="en-US"/>
          </a:p>
        </p:txBody>
      </p:sp>
    </p:spTree>
    <p:extLst>
      <p:ext uri="{BB962C8B-B14F-4D97-AF65-F5344CB8AC3E}">
        <p14:creationId xmlns:p14="http://schemas.microsoft.com/office/powerpoint/2010/main" val="1475929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4817324"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6056709" y="1268413"/>
            <a:ext cx="27813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6056709" y="1927538"/>
            <a:ext cx="27813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6056709" y="2586663"/>
            <a:ext cx="27813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6056709" y="3245788"/>
            <a:ext cx="27813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6056709" y="3904913"/>
            <a:ext cx="27813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6056709" y="4564038"/>
            <a:ext cx="27813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6056709" y="5223163"/>
            <a:ext cx="27813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6056709" y="5882286"/>
            <a:ext cx="27813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5620941"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8713297" y="6555758"/>
            <a:ext cx="306494"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Presentation Title | Author | Date</a:t>
            </a:r>
            <a:endParaRPr lang="en-US" sz="800" kern="0" dirty="0">
              <a:solidFill>
                <a:srgbClr val="00458D"/>
              </a:solidFill>
              <a:latin typeface="+mj-lt"/>
              <a:cs typeface="Arial" panose="020B0604020202020204" pitchFamily="34" charset="0"/>
            </a:endParaRP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663283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xmlns="" id="{17B390E6-46A0-4BED-B3E2-3051836E071A}"/>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2300851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 and highlights (two-color)">
    <p:spTree>
      <p:nvGrpSpPr>
        <p:cNvPr id="1" name=""/>
        <p:cNvGrpSpPr/>
        <p:nvPr/>
      </p:nvGrpSpPr>
      <p:grpSpPr>
        <a:xfrm>
          <a:off x="0" y="0"/>
          <a:ext cx="0" cy="0"/>
          <a:chOff x="0" y="0"/>
          <a:chExt cx="0" cy="0"/>
        </a:xfrm>
      </p:grpSpPr>
      <p:sp>
        <p:nvSpPr>
          <p:cNvPr id="10" name="Picture Placeholder 17">
            <a:extLst>
              <a:ext uri="{FF2B5EF4-FFF2-40B4-BE49-F238E27FC236}">
                <a16:creationId xmlns="" xmlns:a16="http://schemas.microsoft.com/office/drawing/2014/main" id="{A11CE6B2-56EB-4C86-B1D0-B791937A346D}"/>
              </a:ext>
            </a:extLst>
          </p:cNvPr>
          <p:cNvSpPr>
            <a:spLocks noGrp="1"/>
          </p:cNvSpPr>
          <p:nvPr>
            <p:ph type="pic" sz="quarter" idx="10"/>
          </p:nvPr>
        </p:nvSpPr>
        <p:spPr>
          <a:xfrm>
            <a:off x="3624943" y="-1"/>
            <a:ext cx="5519057" cy="6857998"/>
          </a:xfrm>
          <a:prstGeom prst="rect">
            <a:avLst/>
          </a:prstGeom>
          <a:noFill/>
        </p:spPr>
        <p:txBody>
          <a:bodyPr anchor="ctr"/>
          <a:lstStyle>
            <a:lvl1pPr algn="ctr">
              <a:defRPr/>
            </a:lvl1pPr>
          </a:lstStyle>
          <a:p>
            <a:endParaRPr lang="pt-PT" dirty="0"/>
          </a:p>
        </p:txBody>
      </p:sp>
      <p:sp>
        <p:nvSpPr>
          <p:cNvPr id="8" name="Title Placeholder 1">
            <a:extLst>
              <a:ext uri="{FF2B5EF4-FFF2-40B4-BE49-F238E27FC236}">
                <a16:creationId xmlns="" xmlns:a16="http://schemas.microsoft.com/office/drawing/2014/main" id="{111A5EED-2BC2-465F-9194-B07443C0A9F3}"/>
              </a:ext>
            </a:extLst>
          </p:cNvPr>
          <p:cNvSpPr>
            <a:spLocks noGrp="1"/>
          </p:cNvSpPr>
          <p:nvPr>
            <p:ph type="title" hasCustomPrompt="1"/>
          </p:nvPr>
        </p:nvSpPr>
        <p:spPr>
          <a:xfrm>
            <a:off x="704849" y="707444"/>
            <a:ext cx="2171577" cy="1830078"/>
          </a:xfrm>
          <a:prstGeom prst="rect">
            <a:avLst/>
          </a:prstGeom>
        </p:spPr>
        <p:txBody>
          <a:bodyPr vert="horz" lIns="91440" tIns="45720" rIns="91440" bIns="45720" rtlCol="0" anchor="b">
            <a:normAutofit/>
          </a:bodyPr>
          <a:lstStyle>
            <a:lvl1pPr algn="l">
              <a:defRPr sz="4800">
                <a:solidFill>
                  <a:srgbClr val="95E616"/>
                </a:solidFill>
              </a:defRPr>
            </a:lvl1pPr>
          </a:lstStyle>
          <a:p>
            <a:r>
              <a:rPr lang="en-US" dirty="0"/>
              <a:t>Click to add title</a:t>
            </a:r>
            <a:endParaRPr lang="pt-PT" dirty="0"/>
          </a:p>
        </p:txBody>
      </p:sp>
      <p:sp>
        <p:nvSpPr>
          <p:cNvPr id="9" name="Text Placeholder 7">
            <a:extLst>
              <a:ext uri="{FF2B5EF4-FFF2-40B4-BE49-F238E27FC236}">
                <a16:creationId xmlns="" xmlns:a16="http://schemas.microsoft.com/office/drawing/2014/main" id="{D4BFADA0-A20F-45DD-B818-E0C58FC73DCB}"/>
              </a:ext>
            </a:extLst>
          </p:cNvPr>
          <p:cNvSpPr>
            <a:spLocks noGrp="1"/>
          </p:cNvSpPr>
          <p:nvPr>
            <p:ph type="body" sz="quarter" idx="32" hasCustomPrompt="1"/>
          </p:nvPr>
        </p:nvSpPr>
        <p:spPr>
          <a:xfrm>
            <a:off x="704850" y="2564905"/>
            <a:ext cx="2171576" cy="3589775"/>
          </a:xfrm>
          <a:prstGeom prst="rect">
            <a:avLst/>
          </a:prstGeom>
        </p:spPr>
        <p:txBody>
          <a:bodyPr>
            <a:noAutofit/>
          </a:bodyPr>
          <a:lstStyle>
            <a:lvl1pPr algn="l">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5" name="Rectangle 4">
            <a:extLst>
              <a:ext uri="{FF2B5EF4-FFF2-40B4-BE49-F238E27FC236}">
                <a16:creationId xmlns="" xmlns:a16="http://schemas.microsoft.com/office/drawing/2014/main" id="{0B9B7D6C-D884-4362-AF1D-3A8B442DE315}"/>
              </a:ext>
            </a:extLst>
          </p:cNvPr>
          <p:cNvSpPr/>
          <p:nvPr userDrawn="1"/>
        </p:nvSpPr>
        <p:spPr>
          <a:xfrm>
            <a:off x="0" y="0"/>
            <a:ext cx="2300288" cy="6858000"/>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 name="Group 5">
            <a:extLst>
              <a:ext uri="{FF2B5EF4-FFF2-40B4-BE49-F238E27FC236}">
                <a16:creationId xmlns="" xmlns:a16="http://schemas.microsoft.com/office/drawing/2014/main" id="{91BF642E-618C-4DD9-AF43-29DF366CC373}"/>
              </a:ext>
            </a:extLst>
          </p:cNvPr>
          <p:cNvGrpSpPr/>
          <p:nvPr userDrawn="1"/>
        </p:nvGrpSpPr>
        <p:grpSpPr>
          <a:xfrm flipH="1">
            <a:off x="-1" y="-1828800"/>
            <a:ext cx="5633085" cy="10800950"/>
            <a:chOff x="4503427" y="-841109"/>
            <a:chExt cx="6774184" cy="9741675"/>
          </a:xfrm>
        </p:grpSpPr>
        <p:sp>
          <p:nvSpPr>
            <p:cNvPr id="7" name="Rectangle 6">
              <a:extLst>
                <a:ext uri="{FF2B5EF4-FFF2-40B4-BE49-F238E27FC236}">
                  <a16:creationId xmlns="" xmlns:a16="http://schemas.microsoft.com/office/drawing/2014/main" id="{05F159C5-9D2B-4D41-B049-265FEAC7A16A}"/>
                </a:ext>
              </a:extLst>
            </p:cNvPr>
            <p:cNvSpPr/>
            <p:nvPr/>
          </p:nvSpPr>
          <p:spPr>
            <a:xfrm>
              <a:off x="10312400" y="5969000"/>
              <a:ext cx="533400" cy="8001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1" name="Group 10">
              <a:extLst>
                <a:ext uri="{FF2B5EF4-FFF2-40B4-BE49-F238E27FC236}">
                  <a16:creationId xmlns="" xmlns:a16="http://schemas.microsoft.com/office/drawing/2014/main" id="{A7CCBDA4-ECAE-40B4-AFC3-26E23560D77A}"/>
                </a:ext>
              </a:extLst>
            </p:cNvPr>
            <p:cNvGrpSpPr/>
            <p:nvPr/>
          </p:nvGrpSpPr>
          <p:grpSpPr>
            <a:xfrm>
              <a:off x="4503427" y="-841109"/>
              <a:ext cx="6774184" cy="9741675"/>
              <a:chOff x="6466897" y="122642"/>
              <a:chExt cx="5044220" cy="7253890"/>
            </a:xfrm>
          </p:grpSpPr>
          <p:pic>
            <p:nvPicPr>
              <p:cNvPr id="12" name="Graphic 11">
                <a:extLst>
                  <a:ext uri="{FF2B5EF4-FFF2-40B4-BE49-F238E27FC236}">
                    <a16:creationId xmlns="" xmlns:a16="http://schemas.microsoft.com/office/drawing/2014/main" id="{7CE27168-F6DA-4810-BB03-F13300055E35}"/>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24648" t="31387" r="33798" b="8441"/>
              <a:stretch/>
            </p:blipFill>
            <p:spPr>
              <a:xfrm>
                <a:off x="7684232" y="122642"/>
                <a:ext cx="3826885" cy="6735359"/>
              </a:xfrm>
              <a:prstGeom prst="rect">
                <a:avLst/>
              </a:prstGeom>
            </p:spPr>
          </p:pic>
          <p:pic>
            <p:nvPicPr>
              <p:cNvPr id="13" name="Graphic 12">
                <a:extLst>
                  <a:ext uri="{FF2B5EF4-FFF2-40B4-BE49-F238E27FC236}">
                    <a16:creationId xmlns="" xmlns:a16="http://schemas.microsoft.com/office/drawing/2014/main" id="{B2FD07E9-FD44-4F4D-B48A-CB2D72E628F2}"/>
                  </a:ext>
                </a:extLst>
              </p:cNvPr>
              <p:cNvPicPr>
                <a:picLocks noChangeAspect="1"/>
              </p:cNvPicPr>
              <p:nvPr/>
            </p:nvPicPr>
            <p:blipFill rotWithShape="1">
              <a:blip r:embed="rId4">
                <a:extLst>
                  <a:ext uri="{96DAC541-7B7A-43D3-8B79-37D633B846F1}">
                    <asvg:svgBlip xmlns="" xmlns:asvg="http://schemas.microsoft.com/office/drawing/2016/SVG/main" r:embed="rId5"/>
                  </a:ext>
                </a:extLst>
              </a:blip>
              <a:srcRect l="23644" t="23056" r="6670" b="9419"/>
              <a:stretch/>
            </p:blipFill>
            <p:spPr>
              <a:xfrm>
                <a:off x="6466897" y="900452"/>
                <a:ext cx="5044218" cy="6476080"/>
              </a:xfrm>
              <a:prstGeom prst="rect">
                <a:avLst/>
              </a:prstGeom>
            </p:spPr>
          </p:pic>
        </p:grpSp>
      </p:grpSp>
      <p:sp>
        <p:nvSpPr>
          <p:cNvPr id="14" name="Retângulo 43">
            <a:extLst>
              <a:ext uri="{FF2B5EF4-FFF2-40B4-BE49-F238E27FC236}">
                <a16:creationId xmlns="" xmlns:a16="http://schemas.microsoft.com/office/drawing/2014/main" id="{25FC8637-25BD-4C09-AF25-56B4243DAB3D}"/>
              </a:ext>
            </a:extLst>
          </p:cNvPr>
          <p:cNvSpPr/>
          <p:nvPr userDrawn="1"/>
        </p:nvSpPr>
        <p:spPr>
          <a:xfrm>
            <a:off x="8713297" y="6555758"/>
            <a:ext cx="306494"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5"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ctangle 27">
            <a:hlinkClick r:id="rId6"/>
            <a:extLst>
              <a:ext uri="{FF2B5EF4-FFF2-40B4-BE49-F238E27FC236}">
                <a16:creationId xmlns=""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chemeClr val="bg1"/>
                </a:solidFill>
                <a:latin typeface="+mj-lt"/>
                <a:cs typeface="Arial" panose="020B0604020202020204" pitchFamily="34" charset="0"/>
              </a:rPr>
              <a:t>Presentation Title | Author | Date</a:t>
            </a:r>
            <a:endParaRPr lang="en-US" sz="800" kern="0" dirty="0">
              <a:solidFill>
                <a:schemeClr val="bg1"/>
              </a:solidFill>
              <a:latin typeface="+mj-lt"/>
              <a:cs typeface="Arial" panose="020B0604020202020204" pitchFamily="34" charset="0"/>
            </a:endParaRPr>
          </a:p>
        </p:txBody>
      </p:sp>
      <p:sp>
        <p:nvSpPr>
          <p:cNvPr id="17"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047911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305991" y="2010607"/>
            <a:ext cx="4157663"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4680349" y="2010606"/>
            <a:ext cx="4137333"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305991" y="1420990"/>
            <a:ext cx="4157663"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4680349" y="1420990"/>
            <a:ext cx="4137333"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305991" y="404813"/>
            <a:ext cx="8208447"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8713297" y="6555758"/>
            <a:ext cx="306494"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Presentation Title | Author | Date</a:t>
            </a:r>
            <a:endParaRPr lang="en-US" sz="800" kern="0" dirty="0">
              <a:solidFill>
                <a:srgbClr val="00458D"/>
              </a:solidFill>
              <a:latin typeface="+mj-lt"/>
              <a:cs typeface="Arial" panose="020B0604020202020204" pitchFamily="34" charset="0"/>
            </a:endParaRP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0058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xmlns=""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xmlns="" r:embed="rId4"/>
              </a:ext>
            </a:extLst>
          </a:blip>
          <a:srcRect t="1" b="46599"/>
          <a:stretch/>
        </p:blipFill>
        <p:spPr>
          <a:xfrm flipH="1">
            <a:off x="2830285" y="1844825"/>
            <a:ext cx="6313715" cy="5013176"/>
          </a:xfrm>
          <a:prstGeom prst="rect">
            <a:avLst/>
          </a:prstGeom>
        </p:spPr>
      </p:pic>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305991" y="404814"/>
            <a:ext cx="1714500" cy="510013"/>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4788024" y="4157668"/>
            <a:ext cx="4049986"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4787004" y="5381481"/>
            <a:ext cx="4051006"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408916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88924-11B7-4819-89D9-602EF7C470CC}"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EE87-170B-4899-89DC-63896B9C1C43}" type="slidenum">
              <a:rPr lang="en-US" smtClean="0"/>
              <a:pPr/>
              <a:t>‹#›</a:t>
            </a:fld>
            <a:endParaRPr lang="en-US"/>
          </a:p>
        </p:txBody>
      </p:sp>
    </p:spTree>
    <p:extLst>
      <p:ext uri="{BB962C8B-B14F-4D97-AF65-F5344CB8AC3E}">
        <p14:creationId xmlns:p14="http://schemas.microsoft.com/office/powerpoint/2010/main" val="657593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88924-11B7-4819-89D9-602EF7C470CC}"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EE87-170B-4899-89DC-63896B9C1C43}" type="slidenum">
              <a:rPr lang="en-US" smtClean="0"/>
              <a:pPr/>
              <a:t>‹#›</a:t>
            </a:fld>
            <a:endParaRPr lang="en-US"/>
          </a:p>
        </p:txBody>
      </p:sp>
    </p:spTree>
    <p:extLst>
      <p:ext uri="{BB962C8B-B14F-4D97-AF65-F5344CB8AC3E}">
        <p14:creationId xmlns:p14="http://schemas.microsoft.com/office/powerpoint/2010/main" val="202224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688924-11B7-4819-89D9-602EF7C470CC}"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EE87-170B-4899-89DC-63896B9C1C43}" type="slidenum">
              <a:rPr lang="en-US" smtClean="0"/>
              <a:pPr/>
              <a:t>‹#›</a:t>
            </a:fld>
            <a:endParaRPr lang="en-US"/>
          </a:p>
        </p:txBody>
      </p:sp>
    </p:spTree>
    <p:extLst>
      <p:ext uri="{BB962C8B-B14F-4D97-AF65-F5344CB8AC3E}">
        <p14:creationId xmlns:p14="http://schemas.microsoft.com/office/powerpoint/2010/main" val="84348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688924-11B7-4819-89D9-602EF7C470CC}" type="datetimeFigureOut">
              <a:rPr lang="en-US" smtClean="0"/>
              <a:pPr/>
              <a:t>12/19/2017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0EE87-170B-4899-89DC-63896B9C1C43}" type="slidenum">
              <a:rPr lang="en-US" smtClean="0"/>
              <a:pPr/>
              <a:t>‹#›</a:t>
            </a:fld>
            <a:endParaRPr lang="en-US"/>
          </a:p>
        </p:txBody>
      </p:sp>
    </p:spTree>
    <p:extLst>
      <p:ext uri="{BB962C8B-B14F-4D97-AF65-F5344CB8AC3E}">
        <p14:creationId xmlns:p14="http://schemas.microsoft.com/office/powerpoint/2010/main" val="84754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688924-11B7-4819-89D9-602EF7C470CC}" type="datetimeFigureOut">
              <a:rPr lang="en-US" smtClean="0"/>
              <a:pPr/>
              <a:t>12/19/2017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0EE87-170B-4899-89DC-63896B9C1C43}" type="slidenum">
              <a:rPr lang="en-US" smtClean="0"/>
              <a:pPr/>
              <a:t>‹#›</a:t>
            </a:fld>
            <a:endParaRPr lang="en-US"/>
          </a:p>
        </p:txBody>
      </p:sp>
    </p:spTree>
    <p:extLst>
      <p:ext uri="{BB962C8B-B14F-4D97-AF65-F5344CB8AC3E}">
        <p14:creationId xmlns:p14="http://schemas.microsoft.com/office/powerpoint/2010/main" val="210558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88924-11B7-4819-89D9-602EF7C470CC}" type="datetimeFigureOut">
              <a:rPr lang="en-US" smtClean="0"/>
              <a:pPr/>
              <a:t>12/19/2017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0EE87-170B-4899-89DC-63896B9C1C43}" type="slidenum">
              <a:rPr lang="en-US" smtClean="0"/>
              <a:pPr/>
              <a:t>‹#›</a:t>
            </a:fld>
            <a:endParaRPr lang="en-US"/>
          </a:p>
        </p:txBody>
      </p:sp>
    </p:spTree>
    <p:extLst>
      <p:ext uri="{BB962C8B-B14F-4D97-AF65-F5344CB8AC3E}">
        <p14:creationId xmlns:p14="http://schemas.microsoft.com/office/powerpoint/2010/main" val="239283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88924-11B7-4819-89D9-602EF7C470CC}"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EE87-170B-4899-89DC-63896B9C1C43}" type="slidenum">
              <a:rPr lang="en-US" smtClean="0"/>
              <a:pPr/>
              <a:t>‹#›</a:t>
            </a:fld>
            <a:endParaRPr lang="en-US"/>
          </a:p>
        </p:txBody>
      </p:sp>
    </p:spTree>
    <p:extLst>
      <p:ext uri="{BB962C8B-B14F-4D97-AF65-F5344CB8AC3E}">
        <p14:creationId xmlns:p14="http://schemas.microsoft.com/office/powerpoint/2010/main" val="343102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88924-11B7-4819-89D9-602EF7C470CC}"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EE87-170B-4899-89DC-63896B9C1C43}" type="slidenum">
              <a:rPr lang="en-US" smtClean="0"/>
              <a:pPr/>
              <a:t>‹#›</a:t>
            </a:fld>
            <a:endParaRPr lang="en-US"/>
          </a:p>
        </p:txBody>
      </p:sp>
    </p:spTree>
    <p:extLst>
      <p:ext uri="{BB962C8B-B14F-4D97-AF65-F5344CB8AC3E}">
        <p14:creationId xmlns:p14="http://schemas.microsoft.com/office/powerpoint/2010/main" val="347981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88924-11B7-4819-89D9-602EF7C470CC}" type="datetimeFigureOut">
              <a:rPr lang="en-US" smtClean="0"/>
              <a:pPr/>
              <a:t>12/19/2017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0EE87-170B-4899-89DC-63896B9C1C43}" type="slidenum">
              <a:rPr lang="en-US" smtClean="0"/>
              <a:pPr/>
              <a:t>‹#›</a:t>
            </a:fld>
            <a:endParaRPr lang="en-US"/>
          </a:p>
        </p:txBody>
      </p:sp>
    </p:spTree>
    <p:extLst>
      <p:ext uri="{BB962C8B-B14F-4D97-AF65-F5344CB8AC3E}">
        <p14:creationId xmlns:p14="http://schemas.microsoft.com/office/powerpoint/2010/main" val="2203851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7" r:id="rId13"/>
    <p:sldLayoutId id="2147483668" r:id="rId14"/>
    <p:sldLayoutId id="2147483669" r:id="rId15"/>
    <p:sldLayoutId id="2147483670"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CDAD4CD6-0D42-4B53-A553-167F9F359564}"/>
              </a:ext>
            </a:extLst>
          </p:cNvPr>
          <p:cNvSpPr>
            <a:spLocks noGrp="1"/>
          </p:cNvSpPr>
          <p:nvPr>
            <p:ph type="body" sz="quarter" idx="10"/>
          </p:nvPr>
        </p:nvSpPr>
        <p:spPr>
          <a:xfrm>
            <a:off x="685800" y="4157668"/>
            <a:ext cx="8152210" cy="1079500"/>
          </a:xfrm>
        </p:spPr>
        <p:txBody>
          <a:bodyPr>
            <a:normAutofit/>
          </a:bodyPr>
          <a:lstStyle/>
          <a:p>
            <a:pPr marL="0" indent="0">
              <a:buNone/>
            </a:pPr>
            <a:r>
              <a:rPr lang="en-US" sz="3200" dirty="0">
                <a:latin typeface="Verdana" panose="020B0604030504040204" pitchFamily="34" charset="0"/>
                <a:ea typeface="Verdana" panose="020B0604030504040204" pitchFamily="34" charset="0"/>
                <a:cs typeface="Verdana" panose="020B0604030504040204" pitchFamily="34" charset="0"/>
              </a:rPr>
              <a:t>Robotic Process Automation</a:t>
            </a:r>
          </a:p>
        </p:txBody>
      </p:sp>
      <p:sp>
        <p:nvSpPr>
          <p:cNvPr id="6" name="Text Placeholder 5">
            <a:extLst>
              <a:ext uri="{FF2B5EF4-FFF2-40B4-BE49-F238E27FC236}">
                <a16:creationId xmlns:a16="http://schemas.microsoft.com/office/drawing/2014/main" xmlns="" id="{89B4E149-2582-4289-A77E-932BC6D661BF}"/>
              </a:ext>
            </a:extLst>
          </p:cNvPr>
          <p:cNvSpPr>
            <a:spLocks noGrp="1"/>
          </p:cNvSpPr>
          <p:nvPr>
            <p:ph type="body" sz="quarter" idx="11"/>
          </p:nvPr>
        </p:nvSpPr>
        <p:spPr/>
        <p:txBody>
          <a:bodyPr>
            <a:normAutofit/>
          </a:bodyPr>
          <a:lstStyle/>
          <a:p>
            <a:pPr lvl="0" indent="0">
              <a:buNone/>
            </a:pPr>
            <a:r>
              <a:rPr lang="en-US" sz="1600" dirty="0">
                <a:latin typeface="Verdana" panose="020B0604030504040204" pitchFamily="34" charset="0"/>
                <a:ea typeface="Verdana" panose="020B0604030504040204" pitchFamily="34" charset="0"/>
                <a:cs typeface="Verdana" panose="020B0604030504040204" pitchFamily="34" charset="0"/>
              </a:rPr>
              <a:t>Using </a:t>
            </a:r>
            <a:r>
              <a:rPr lang="en-US" sz="1600" dirty="0" err="1">
                <a:latin typeface="Verdana" panose="020B0604030504040204" pitchFamily="34" charset="0"/>
                <a:ea typeface="Verdana" panose="020B0604030504040204" pitchFamily="34" charset="0"/>
                <a:cs typeface="Verdana" panose="020B0604030504040204" pitchFamily="34" charset="0"/>
              </a:rPr>
              <a:t>UIPath</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3462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00" y="2533650"/>
            <a:ext cx="6324600" cy="1754326"/>
          </a:xfrm>
          <a:prstGeom prst="rect">
            <a:avLst/>
          </a:prstGeom>
          <a:noFill/>
        </p:spPr>
        <p:txBody>
          <a:bodyPr wrap="square" rtlCol="0">
            <a:spAutoFit/>
          </a:bodyPr>
          <a:lstStyle/>
          <a:p>
            <a:pPr algn="ctr"/>
            <a:r>
              <a:rPr lang="en-US" sz="5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Introduction to </a:t>
            </a:r>
            <a:r>
              <a:rPr lang="en-US" sz="5400"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UIPath</a:t>
            </a:r>
            <a:endParaRPr lang="en-US" sz="54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Footer Placeholder 5"/>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2288820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914400"/>
            <a:ext cx="8686800" cy="5262979"/>
          </a:xfrm>
          <a:prstGeom prst="rect">
            <a:avLst/>
          </a:prstGeom>
          <a:noFill/>
        </p:spPr>
        <p:txBody>
          <a:bodyPr wrap="square" rtlCol="0">
            <a:spAutoFit/>
          </a:bodyPr>
          <a:lstStyle/>
          <a:p>
            <a:pPr algn="just"/>
            <a:r>
              <a:rPr lang="en-US" sz="2400" b="1" dirty="0" err="1" smtClean="0">
                <a:solidFill>
                  <a:schemeClr val="tx2"/>
                </a:solidFill>
                <a:latin typeface="Verdana" pitchFamily="34" charset="0"/>
                <a:ea typeface="Verdana" pitchFamily="34" charset="0"/>
                <a:cs typeface="Verdana" pitchFamily="34" charset="0"/>
              </a:rPr>
              <a:t>UiPath</a:t>
            </a:r>
            <a:r>
              <a:rPr lang="en-US" sz="2400" b="1" dirty="0" smtClean="0">
                <a:solidFill>
                  <a:schemeClr val="tx2"/>
                </a:solidFill>
                <a:latin typeface="Verdana" pitchFamily="34" charset="0"/>
                <a:ea typeface="Verdana" pitchFamily="34" charset="0"/>
                <a:cs typeface="Verdana" pitchFamily="34" charset="0"/>
              </a:rPr>
              <a:t> Studio</a:t>
            </a:r>
            <a:r>
              <a:rPr lang="en-US" sz="2400" dirty="0" smtClean="0">
                <a:solidFill>
                  <a:schemeClr val="tx2"/>
                </a:solidFill>
                <a:latin typeface="Verdana" pitchFamily="34" charset="0"/>
                <a:ea typeface="Verdana" pitchFamily="34" charset="0"/>
                <a:cs typeface="Verdana" pitchFamily="34" charset="0"/>
              </a:rPr>
              <a:t> - an advanced tool that enables you to design automation processes in a visual manner, through diagrams.</a:t>
            </a:r>
          </a:p>
          <a:p>
            <a:pPr algn="just"/>
            <a:endParaRPr lang="en-US" sz="2400" dirty="0" smtClean="0">
              <a:solidFill>
                <a:schemeClr val="tx2"/>
              </a:solidFill>
              <a:latin typeface="Verdana" pitchFamily="34" charset="0"/>
              <a:ea typeface="Verdana" pitchFamily="34" charset="0"/>
              <a:cs typeface="Verdana" pitchFamily="34" charset="0"/>
            </a:endParaRPr>
          </a:p>
          <a:p>
            <a:pPr algn="just"/>
            <a:r>
              <a:rPr lang="en-US" sz="2400" b="1" dirty="0" err="1" smtClean="0">
                <a:solidFill>
                  <a:schemeClr val="tx2"/>
                </a:solidFill>
                <a:latin typeface="Verdana" pitchFamily="34" charset="0"/>
                <a:ea typeface="Verdana" pitchFamily="34" charset="0"/>
                <a:cs typeface="Verdana" pitchFamily="34" charset="0"/>
              </a:rPr>
              <a:t>UiPath</a:t>
            </a:r>
            <a:r>
              <a:rPr lang="en-US" sz="2400" b="1" dirty="0" smtClean="0">
                <a:solidFill>
                  <a:schemeClr val="tx2"/>
                </a:solidFill>
                <a:latin typeface="Verdana" pitchFamily="34" charset="0"/>
                <a:ea typeface="Verdana" pitchFamily="34" charset="0"/>
                <a:cs typeface="Verdana" pitchFamily="34" charset="0"/>
              </a:rPr>
              <a:t> Robot</a:t>
            </a:r>
            <a:r>
              <a:rPr lang="en-US" sz="2400" dirty="0" smtClean="0">
                <a:solidFill>
                  <a:schemeClr val="tx2"/>
                </a:solidFill>
                <a:latin typeface="Verdana" pitchFamily="34" charset="0"/>
                <a:ea typeface="Verdana" pitchFamily="34" charset="0"/>
                <a:cs typeface="Verdana" pitchFamily="34" charset="0"/>
              </a:rPr>
              <a:t> - executes the processes built in Studio, as a human would. Robots can work </a:t>
            </a:r>
            <a:r>
              <a:rPr lang="en-US" sz="2400" b="1" dirty="0" smtClean="0">
                <a:solidFill>
                  <a:schemeClr val="tx2"/>
                </a:solidFill>
                <a:latin typeface="Verdana" pitchFamily="34" charset="0"/>
                <a:ea typeface="Verdana" pitchFamily="34" charset="0"/>
                <a:cs typeface="Verdana" pitchFamily="34" charset="0"/>
              </a:rPr>
              <a:t>unattended</a:t>
            </a:r>
            <a:r>
              <a:rPr lang="en-US" sz="2400" dirty="0" smtClean="0">
                <a:solidFill>
                  <a:schemeClr val="tx2"/>
                </a:solidFill>
                <a:latin typeface="Verdana" pitchFamily="34" charset="0"/>
                <a:ea typeface="Verdana" pitchFamily="34" charset="0"/>
                <a:cs typeface="Verdana" pitchFamily="34" charset="0"/>
              </a:rPr>
              <a:t> (run without human supervision in any environment, be it virtual or not) or as </a:t>
            </a:r>
            <a:r>
              <a:rPr lang="en-US" sz="2400" b="1" dirty="0" smtClean="0">
                <a:solidFill>
                  <a:schemeClr val="tx2"/>
                </a:solidFill>
                <a:latin typeface="Verdana" pitchFamily="34" charset="0"/>
                <a:ea typeface="Verdana" pitchFamily="34" charset="0"/>
                <a:cs typeface="Verdana" pitchFamily="34" charset="0"/>
              </a:rPr>
              <a:t>assistants</a:t>
            </a:r>
            <a:r>
              <a:rPr lang="en-US" sz="2400" dirty="0" smtClean="0">
                <a:solidFill>
                  <a:schemeClr val="tx2"/>
                </a:solidFill>
                <a:latin typeface="Verdana" pitchFamily="34" charset="0"/>
                <a:ea typeface="Verdana" pitchFamily="34" charset="0"/>
                <a:cs typeface="Verdana" pitchFamily="34" charset="0"/>
              </a:rPr>
              <a:t> (a human triggers the process).</a:t>
            </a:r>
          </a:p>
          <a:p>
            <a:pPr algn="just"/>
            <a:endParaRPr lang="en-US" sz="2400" dirty="0" smtClean="0">
              <a:solidFill>
                <a:schemeClr val="tx2"/>
              </a:solidFill>
              <a:latin typeface="Verdana" pitchFamily="34" charset="0"/>
              <a:ea typeface="Verdana" pitchFamily="34" charset="0"/>
              <a:cs typeface="Verdana" pitchFamily="34" charset="0"/>
            </a:endParaRPr>
          </a:p>
          <a:p>
            <a:pPr algn="just"/>
            <a:r>
              <a:rPr lang="en-US" sz="2400" b="1" dirty="0" err="1" smtClean="0">
                <a:solidFill>
                  <a:schemeClr val="tx2"/>
                </a:solidFill>
                <a:latin typeface="Verdana" pitchFamily="34" charset="0"/>
                <a:ea typeface="Verdana" pitchFamily="34" charset="0"/>
                <a:cs typeface="Verdana" pitchFamily="34" charset="0"/>
              </a:rPr>
              <a:t>UiPath</a:t>
            </a:r>
            <a:r>
              <a:rPr lang="en-US" sz="2400" b="1" dirty="0" smtClean="0">
                <a:solidFill>
                  <a:schemeClr val="tx2"/>
                </a:solidFill>
                <a:latin typeface="Verdana" pitchFamily="34" charset="0"/>
                <a:ea typeface="Verdana" pitchFamily="34" charset="0"/>
                <a:cs typeface="Verdana" pitchFamily="34" charset="0"/>
              </a:rPr>
              <a:t> Orchestrator</a:t>
            </a:r>
            <a:r>
              <a:rPr lang="en-US" sz="2400" dirty="0" smtClean="0">
                <a:solidFill>
                  <a:schemeClr val="tx2"/>
                </a:solidFill>
                <a:latin typeface="Verdana" pitchFamily="34" charset="0"/>
                <a:ea typeface="Verdana" pitchFamily="34" charset="0"/>
                <a:cs typeface="Verdana" pitchFamily="34" charset="0"/>
              </a:rPr>
              <a:t> - a web application that enables you to deploy, schedule, monitor and manage Robots and processes, while business exception handling is available through centralized work queues.</a:t>
            </a:r>
            <a:endParaRPr lang="en-US" sz="2400" dirty="0">
              <a:solidFill>
                <a:schemeClr val="tx2"/>
              </a:solidFill>
              <a:latin typeface="Verdana" pitchFamily="34" charset="0"/>
              <a:ea typeface="Verdana" pitchFamily="34" charset="0"/>
              <a:cs typeface="Verdana" pitchFamily="34" charset="0"/>
            </a:endParaRPr>
          </a:p>
        </p:txBody>
      </p:sp>
      <p:sp>
        <p:nvSpPr>
          <p:cNvPr id="6" name="Footer Placeholder 5"/>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2288820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404813"/>
            <a:ext cx="8628456" cy="738187"/>
          </a:xfrm>
        </p:spPr>
        <p:txBody>
          <a:bodyPr>
            <a:normAutofit fontScale="90000"/>
          </a:bodyPr>
          <a:lstStyle/>
          <a:p>
            <a:r>
              <a:rPr lang="en-US" dirty="0" smtClean="0"/>
              <a:t>The User Interface Of </a:t>
            </a:r>
            <a:r>
              <a:rPr lang="en-US" dirty="0" err="1" smtClean="0"/>
              <a:t>UIPath</a:t>
            </a:r>
            <a:r>
              <a:rPr lang="en-US" dirty="0" smtClean="0"/>
              <a:t/>
            </a:r>
            <a:br>
              <a:rPr lang="en-US" dirty="0" smtClean="0"/>
            </a:br>
            <a:r>
              <a:rPr lang="en-US" dirty="0"/>
              <a:t/>
            </a:r>
            <a:br>
              <a:rPr lang="en-US" dirty="0"/>
            </a:br>
            <a:endParaRPr lang="en-US" dirty="0"/>
          </a:p>
        </p:txBody>
      </p:sp>
      <p:sp>
        <p:nvSpPr>
          <p:cNvPr id="5" name="TextBox 4"/>
          <p:cNvSpPr txBox="1"/>
          <p:nvPr/>
        </p:nvSpPr>
        <p:spPr>
          <a:xfrm>
            <a:off x="0" y="1447800"/>
            <a:ext cx="9144000" cy="3323987"/>
          </a:xfrm>
          <a:prstGeom prst="rect">
            <a:avLst/>
          </a:prstGeom>
          <a:noFill/>
        </p:spPr>
        <p:txBody>
          <a:bodyPr wrap="square" rtlCol="0">
            <a:spAutoFit/>
          </a:bodyPr>
          <a:lstStyle/>
          <a:p>
            <a:pPr algn="just"/>
            <a:r>
              <a:rPr lang="en-US" sz="2400" dirty="0" smtClean="0">
                <a:solidFill>
                  <a:schemeClr val="tx2"/>
                </a:solidFill>
                <a:latin typeface="Verdana" pitchFamily="34" charset="0"/>
                <a:ea typeface="Verdana" pitchFamily="34" charset="0"/>
                <a:cs typeface="Verdana" pitchFamily="34" charset="0"/>
              </a:rPr>
              <a:t>The Ribbon -</a:t>
            </a:r>
            <a:r>
              <a:rPr lang="en-US" sz="2400" dirty="0" smtClean="0">
                <a:solidFill>
                  <a:schemeClr val="accent1"/>
                </a:solidFill>
                <a:latin typeface="Verdana" pitchFamily="34" charset="0"/>
                <a:ea typeface="Verdana" pitchFamily="34" charset="0"/>
                <a:cs typeface="Verdana" pitchFamily="34" charset="0"/>
              </a:rPr>
              <a:t> </a:t>
            </a:r>
            <a:r>
              <a:rPr lang="en-US" sz="2400" dirty="0" smtClean="0">
                <a:solidFill>
                  <a:schemeClr val="accent1"/>
                </a:solidFill>
              </a:rPr>
              <a:t>The ribbon is straightforward and can be minimized or expanded by clicking the </a:t>
            </a:r>
            <a:r>
              <a:rPr lang="en-US" sz="2400" b="1" dirty="0" smtClean="0">
                <a:solidFill>
                  <a:schemeClr val="accent1"/>
                </a:solidFill>
              </a:rPr>
              <a:t>Minimize / Expand</a:t>
            </a:r>
            <a:r>
              <a:rPr lang="en-US" sz="2400" dirty="0" smtClean="0">
                <a:solidFill>
                  <a:schemeClr val="accent1"/>
                </a:solidFill>
              </a:rPr>
              <a:t> button . It consists of the following four tabs:</a:t>
            </a:r>
          </a:p>
          <a:p>
            <a:pPr algn="just"/>
            <a:endParaRPr lang="en-US" sz="2400" dirty="0" smtClean="0">
              <a:solidFill>
                <a:schemeClr val="tx2"/>
              </a:solidFill>
              <a:latin typeface="Verdana" pitchFamily="34" charset="0"/>
              <a:ea typeface="Verdana" pitchFamily="34" charset="0"/>
              <a:cs typeface="Verdana" pitchFamily="34" charset="0"/>
            </a:endParaRPr>
          </a:p>
          <a:p>
            <a:pPr algn="just">
              <a:buFont typeface="Arial" pitchFamily="34" charset="0"/>
              <a:buChar char="•"/>
            </a:pPr>
            <a:r>
              <a:rPr lang="en-US" sz="2400" dirty="0" smtClean="0">
                <a:solidFill>
                  <a:schemeClr val="tx2"/>
                </a:solidFill>
                <a:latin typeface="Verdana" pitchFamily="34" charset="0"/>
                <a:ea typeface="Verdana" pitchFamily="34" charset="0"/>
                <a:cs typeface="Verdana" pitchFamily="34" charset="0"/>
              </a:rPr>
              <a:t> Start</a:t>
            </a:r>
          </a:p>
          <a:p>
            <a:pPr algn="just"/>
            <a:endParaRPr lang="en-US" sz="2400" dirty="0" smtClean="0">
              <a:solidFill>
                <a:schemeClr val="tx2"/>
              </a:solidFill>
              <a:latin typeface="Verdana" pitchFamily="34" charset="0"/>
              <a:ea typeface="Verdana" pitchFamily="34" charset="0"/>
              <a:cs typeface="Verdana" pitchFamily="34" charset="0"/>
            </a:endParaRPr>
          </a:p>
          <a:p>
            <a:pPr algn="just"/>
            <a:endParaRPr lang="en-US" sz="2400" dirty="0" smtClean="0">
              <a:solidFill>
                <a:schemeClr val="tx2"/>
              </a:solidFill>
              <a:latin typeface="Verdana" pitchFamily="34" charset="0"/>
              <a:ea typeface="Verdana" pitchFamily="34" charset="0"/>
              <a:cs typeface="Verdana" pitchFamily="34" charset="0"/>
            </a:endParaRPr>
          </a:p>
          <a:p>
            <a:pPr algn="just">
              <a:buFont typeface="Arial" pitchFamily="34" charset="0"/>
              <a:buChar char="•"/>
            </a:pPr>
            <a:endParaRPr lang="en-US" sz="2400" dirty="0" smtClean="0">
              <a:solidFill>
                <a:schemeClr val="tx2"/>
              </a:solidFill>
              <a:latin typeface="Verdana" pitchFamily="34" charset="0"/>
              <a:ea typeface="Verdana" pitchFamily="34" charset="0"/>
              <a:cs typeface="Verdana" pitchFamily="34" charset="0"/>
            </a:endParaRPr>
          </a:p>
          <a:p>
            <a:endParaRPr lang="en-US" dirty="0"/>
          </a:p>
        </p:txBody>
      </p:sp>
      <p:pic>
        <p:nvPicPr>
          <p:cNvPr id="6" name="Picture 5" descr="4d00cde-image_0.png"/>
          <p:cNvPicPr>
            <a:picLocks noChangeAspect="1"/>
          </p:cNvPicPr>
          <p:nvPr/>
        </p:nvPicPr>
        <p:blipFill>
          <a:blip r:embed="rId2"/>
          <a:stretch>
            <a:fillRect/>
          </a:stretch>
        </p:blipFill>
        <p:spPr>
          <a:xfrm>
            <a:off x="1447800" y="3048000"/>
            <a:ext cx="7019925" cy="2924175"/>
          </a:xfrm>
          <a:prstGeom prst="rect">
            <a:avLst/>
          </a:prstGeom>
        </p:spPr>
      </p:pic>
    </p:spTree>
    <p:extLst>
      <p:ext uri="{BB962C8B-B14F-4D97-AF65-F5344CB8AC3E}">
        <p14:creationId xmlns:p14="http://schemas.microsoft.com/office/powerpoint/2010/main" val="608648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4955203"/>
          </a:xfrm>
          <a:prstGeom prst="rect">
            <a:avLst/>
          </a:prstGeom>
          <a:noFill/>
        </p:spPr>
        <p:txBody>
          <a:bodyPr wrap="square" rtlCol="0">
            <a:spAutoFit/>
          </a:bodyPr>
          <a:lstStyle/>
          <a:p>
            <a:pPr algn="just"/>
            <a:endParaRPr lang="en-US" sz="2400" dirty="0" smtClean="0">
              <a:solidFill>
                <a:schemeClr val="tx2"/>
              </a:solidFill>
              <a:latin typeface="Verdana" pitchFamily="34" charset="0"/>
              <a:ea typeface="Verdana" pitchFamily="34" charset="0"/>
              <a:cs typeface="Verdana" pitchFamily="34" charset="0"/>
            </a:endParaRPr>
          </a:p>
          <a:p>
            <a:pPr algn="just">
              <a:buFont typeface="Arial" pitchFamily="34" charset="0"/>
              <a:buChar char="•"/>
            </a:pPr>
            <a:r>
              <a:rPr lang="en-US" sz="2400" dirty="0" smtClean="0">
                <a:solidFill>
                  <a:schemeClr val="tx2"/>
                </a:solidFill>
                <a:latin typeface="Verdana" pitchFamily="34" charset="0"/>
                <a:ea typeface="Verdana" pitchFamily="34" charset="0"/>
                <a:cs typeface="Verdana" pitchFamily="34" charset="0"/>
              </a:rPr>
              <a:t> Design</a:t>
            </a:r>
          </a:p>
          <a:p>
            <a:pPr algn="just"/>
            <a:endParaRPr lang="en-US" sz="2400" dirty="0" smtClean="0">
              <a:solidFill>
                <a:schemeClr val="tx2"/>
              </a:solidFill>
              <a:latin typeface="Verdana" pitchFamily="34" charset="0"/>
              <a:ea typeface="Verdana" pitchFamily="34" charset="0"/>
              <a:cs typeface="Verdana" pitchFamily="34" charset="0"/>
            </a:endParaRPr>
          </a:p>
          <a:p>
            <a:pPr algn="just"/>
            <a:endParaRPr lang="en-US" sz="2400" dirty="0" smtClean="0">
              <a:solidFill>
                <a:schemeClr val="tx2"/>
              </a:solidFill>
              <a:latin typeface="Verdana" pitchFamily="34" charset="0"/>
              <a:ea typeface="Verdana" pitchFamily="34" charset="0"/>
              <a:cs typeface="Verdana" pitchFamily="34" charset="0"/>
            </a:endParaRPr>
          </a:p>
          <a:p>
            <a:pPr algn="just"/>
            <a:endParaRPr lang="en-US" sz="2400" dirty="0" smtClean="0">
              <a:solidFill>
                <a:schemeClr val="tx2"/>
              </a:solidFill>
              <a:latin typeface="Verdana" pitchFamily="34" charset="0"/>
              <a:ea typeface="Verdana" pitchFamily="34" charset="0"/>
              <a:cs typeface="Verdana" pitchFamily="34" charset="0"/>
            </a:endParaRPr>
          </a:p>
          <a:p>
            <a:pPr algn="just"/>
            <a:endParaRPr lang="en-US" sz="2400" dirty="0" smtClean="0">
              <a:solidFill>
                <a:schemeClr val="tx2"/>
              </a:solidFill>
              <a:latin typeface="Verdana" pitchFamily="34" charset="0"/>
              <a:ea typeface="Verdana" pitchFamily="34" charset="0"/>
              <a:cs typeface="Verdana" pitchFamily="34" charset="0"/>
            </a:endParaRPr>
          </a:p>
          <a:p>
            <a:pPr algn="just">
              <a:buFont typeface="Arial" pitchFamily="34" charset="0"/>
              <a:buChar char="•"/>
            </a:pPr>
            <a:r>
              <a:rPr lang="en-US" sz="2400" b="1" dirty="0" smtClean="0"/>
              <a:t>  </a:t>
            </a:r>
            <a:r>
              <a:rPr lang="en-US" sz="2400" dirty="0" smtClean="0">
                <a:solidFill>
                  <a:schemeClr val="tx2"/>
                </a:solidFill>
                <a:latin typeface="Verdana" pitchFamily="34" charset="0"/>
                <a:ea typeface="Verdana" pitchFamily="34" charset="0"/>
                <a:cs typeface="Verdana" pitchFamily="34" charset="0"/>
              </a:rPr>
              <a:t>Execute</a:t>
            </a:r>
          </a:p>
          <a:p>
            <a:pPr algn="just"/>
            <a:endParaRPr lang="en-US" sz="2400" dirty="0" smtClean="0">
              <a:solidFill>
                <a:schemeClr val="tx2"/>
              </a:solidFill>
              <a:latin typeface="Verdana" pitchFamily="34" charset="0"/>
              <a:ea typeface="Verdana" pitchFamily="34" charset="0"/>
              <a:cs typeface="Verdana" pitchFamily="34" charset="0"/>
            </a:endParaRPr>
          </a:p>
          <a:p>
            <a:pPr algn="just">
              <a:buFont typeface="Arial" pitchFamily="34" charset="0"/>
              <a:buChar char="•"/>
            </a:pPr>
            <a:endParaRPr lang="en-US" sz="2400" dirty="0" smtClean="0">
              <a:solidFill>
                <a:schemeClr val="tx2"/>
              </a:solidFill>
              <a:latin typeface="Verdana" pitchFamily="34" charset="0"/>
              <a:ea typeface="Verdana" pitchFamily="34" charset="0"/>
              <a:cs typeface="Verdana" pitchFamily="34" charset="0"/>
            </a:endParaRPr>
          </a:p>
          <a:p>
            <a:endParaRPr lang="en-US" dirty="0" smtClean="0"/>
          </a:p>
          <a:p>
            <a:endParaRPr lang="en-US" dirty="0" smtClean="0"/>
          </a:p>
          <a:p>
            <a:endParaRPr lang="en-US" dirty="0" smtClean="0"/>
          </a:p>
          <a:p>
            <a:endParaRPr lang="en-US" dirty="0" smtClean="0"/>
          </a:p>
          <a:p>
            <a:pPr>
              <a:buFont typeface="Arial" pitchFamily="34" charset="0"/>
              <a:buChar char="•"/>
            </a:pPr>
            <a:r>
              <a:rPr lang="en-US" dirty="0" smtClean="0"/>
              <a:t>  </a:t>
            </a:r>
            <a:r>
              <a:rPr lang="en-US" sz="2400" dirty="0" smtClean="0">
                <a:solidFill>
                  <a:schemeClr val="tx2"/>
                </a:solidFill>
                <a:latin typeface="Verdana" pitchFamily="34" charset="0"/>
                <a:ea typeface="Verdana" pitchFamily="34" charset="0"/>
                <a:cs typeface="Verdana" pitchFamily="34" charset="0"/>
              </a:rPr>
              <a:t>Setup</a:t>
            </a:r>
            <a:endParaRPr lang="en-US" sz="2400" dirty="0">
              <a:solidFill>
                <a:schemeClr val="tx2"/>
              </a:solidFill>
              <a:latin typeface="Verdana" pitchFamily="34" charset="0"/>
              <a:ea typeface="Verdana" pitchFamily="34" charset="0"/>
              <a:cs typeface="Verdana" pitchFamily="34" charset="0"/>
            </a:endParaRPr>
          </a:p>
        </p:txBody>
      </p:sp>
      <p:pic>
        <p:nvPicPr>
          <p:cNvPr id="7" name="Picture 6" descr="b9e28fe-1.png"/>
          <p:cNvPicPr>
            <a:picLocks noChangeAspect="1"/>
          </p:cNvPicPr>
          <p:nvPr/>
        </p:nvPicPr>
        <p:blipFill>
          <a:blip r:embed="rId2"/>
          <a:stretch>
            <a:fillRect/>
          </a:stretch>
        </p:blipFill>
        <p:spPr>
          <a:xfrm>
            <a:off x="2133600" y="381000"/>
            <a:ext cx="6705600" cy="1505160"/>
          </a:xfrm>
          <a:prstGeom prst="rect">
            <a:avLst/>
          </a:prstGeom>
        </p:spPr>
      </p:pic>
      <p:pic>
        <p:nvPicPr>
          <p:cNvPr id="9" name="Picture 8" descr="39adf74-2.png"/>
          <p:cNvPicPr>
            <a:picLocks noChangeAspect="1"/>
          </p:cNvPicPr>
          <p:nvPr/>
        </p:nvPicPr>
        <p:blipFill>
          <a:blip r:embed="rId3"/>
          <a:stretch>
            <a:fillRect/>
          </a:stretch>
        </p:blipFill>
        <p:spPr>
          <a:xfrm>
            <a:off x="2057400" y="2286000"/>
            <a:ext cx="6781800" cy="1486108"/>
          </a:xfrm>
          <a:prstGeom prst="rect">
            <a:avLst/>
          </a:prstGeom>
        </p:spPr>
      </p:pic>
      <p:pic>
        <p:nvPicPr>
          <p:cNvPr id="10" name="Picture 9" descr="04a86a2-3.png"/>
          <p:cNvPicPr>
            <a:picLocks noChangeAspect="1"/>
          </p:cNvPicPr>
          <p:nvPr/>
        </p:nvPicPr>
        <p:blipFill>
          <a:blip r:embed="rId4"/>
          <a:stretch>
            <a:fillRect/>
          </a:stretch>
        </p:blipFill>
        <p:spPr>
          <a:xfrm>
            <a:off x="2057400" y="4572000"/>
            <a:ext cx="4191000" cy="1162212"/>
          </a:xfrm>
          <a:prstGeom prst="rect">
            <a:avLst/>
          </a:prstGeom>
        </p:spPr>
      </p:pic>
    </p:spTree>
    <p:extLst>
      <p:ext uri="{BB962C8B-B14F-4D97-AF65-F5344CB8AC3E}">
        <p14:creationId xmlns:p14="http://schemas.microsoft.com/office/powerpoint/2010/main" val="608648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Espace réservé du texte 16"/>
          <p:cNvSpPr txBox="1">
            <a:spLocks/>
          </p:cNvSpPr>
          <p:nvPr/>
        </p:nvSpPr>
        <p:spPr bwMode="auto">
          <a:xfrm>
            <a:off x="5722601" y="963103"/>
            <a:ext cx="2647033" cy="1807957"/>
          </a:xfrm>
          <a:prstGeom prst="roundRect">
            <a:avLst>
              <a:gd name="adj" fmla="val 5332"/>
            </a:avLst>
          </a:prstGeom>
          <a:solidFill>
            <a:schemeClr val="bg1">
              <a:lumMod val="95000"/>
            </a:schemeClr>
          </a:solidFill>
          <a:ln w="9525">
            <a:solidFill>
              <a:schemeClr val="tx2"/>
            </a:solidFill>
            <a:miter lim="800000"/>
            <a:headEnd/>
            <a:tailEnd/>
          </a:ln>
        </p:spPr>
        <p:txBody>
          <a:bodyPr vert="horz" wrap="square" lIns="91440" tIns="548640" rIns="91440" bIns="91440" numCol="1" anchor="t" anchorCtr="0" compatLnSpc="1">
            <a:prstTxWarp prst="textNoShape">
              <a:avLst/>
            </a:prstTxWarp>
            <a:noAutofit/>
          </a:bodyPr>
          <a:lstStyle/>
          <a:p>
            <a:pPr lvl="0" defTabSz="714375" eaLnBrk="0" hangingPunct="0">
              <a:spcBef>
                <a:spcPct val="20000"/>
              </a:spcBef>
              <a:buClr>
                <a:schemeClr val="accent3"/>
              </a:buClr>
              <a:defRPr/>
            </a:pPr>
            <a:r>
              <a:rPr lang="en-GB" sz="1100" dirty="0">
                <a:solidFill>
                  <a:schemeClr val="tx2"/>
                </a:solidFill>
                <a:latin typeface="Verdana" panose="020B0604030504040204" pitchFamily="34" charset="0"/>
                <a:ea typeface="Verdana" panose="020B0604030504040204" pitchFamily="34" charset="0"/>
                <a:cs typeface="Verdana" panose="020B0604030504040204" pitchFamily="34" charset="0"/>
              </a:rPr>
              <a:t>This area uses technology to take action. We are used to the concept of Robots working on an assembly line and now they are moving into the office.  Examples include resetting a password and placing a customer order.  </a:t>
            </a:r>
          </a:p>
          <a:p>
            <a:pPr defTabSz="714375" eaLnBrk="0" hangingPunct="0">
              <a:spcBef>
                <a:spcPct val="20000"/>
              </a:spcBef>
              <a:buClr>
                <a:schemeClr val="accent3"/>
              </a:buClr>
              <a:defRPr/>
            </a:pPr>
            <a:endParaRPr lang="en-GB" sz="1300" dirty="0">
              <a:ea typeface="Times New Roman" panose="02020603050405020304" pitchFamily="18" charset="0"/>
            </a:endParaRPr>
          </a:p>
        </p:txBody>
      </p:sp>
      <p:sp>
        <p:nvSpPr>
          <p:cNvPr id="158" name="Espace réservé du texte 16"/>
          <p:cNvSpPr txBox="1">
            <a:spLocks/>
          </p:cNvSpPr>
          <p:nvPr/>
        </p:nvSpPr>
        <p:spPr bwMode="auto">
          <a:xfrm>
            <a:off x="6271046" y="2864588"/>
            <a:ext cx="2268685" cy="1592882"/>
          </a:xfrm>
          <a:prstGeom prst="roundRect">
            <a:avLst>
              <a:gd name="adj" fmla="val 5332"/>
            </a:avLst>
          </a:prstGeom>
          <a:solidFill>
            <a:schemeClr val="bg1">
              <a:lumMod val="95000"/>
            </a:schemeClr>
          </a:solidFill>
          <a:ln w="9525">
            <a:solidFill>
              <a:schemeClr val="tx2"/>
            </a:solidFill>
            <a:miter lim="800000"/>
            <a:headEnd/>
            <a:tailEnd/>
          </a:ln>
        </p:spPr>
        <p:txBody>
          <a:bodyPr vert="horz" wrap="square" lIns="91440" tIns="548640" rIns="91440" bIns="91440" numCol="1" anchor="t" anchorCtr="0" compatLnSpc="1">
            <a:prstTxWarp prst="textNoShape">
              <a:avLst/>
            </a:prstTxWarp>
            <a:noAutofit/>
          </a:bodyPr>
          <a:lstStyle/>
          <a:p>
            <a:pPr lvl="0" defTabSz="714375" eaLnBrk="0" hangingPunct="0">
              <a:spcBef>
                <a:spcPct val="20000"/>
              </a:spcBef>
              <a:buClr>
                <a:schemeClr val="accent3"/>
              </a:buClr>
              <a:defRPr/>
            </a:pPr>
            <a:r>
              <a:rPr lang="en-GB" sz="105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This </a:t>
            </a:r>
            <a:r>
              <a:rPr lang="en-GB" sz="1050" dirty="0">
                <a:solidFill>
                  <a:schemeClr val="tx2"/>
                </a:solidFill>
                <a:latin typeface="Verdana" panose="020B0604030504040204" pitchFamily="34" charset="0"/>
                <a:ea typeface="Verdana" panose="020B0604030504040204" pitchFamily="34" charset="0"/>
                <a:cs typeface="Verdana" panose="020B0604030504040204" pitchFamily="34" charset="0"/>
              </a:rPr>
              <a:t>the ability to detect patterns and recognise trends.  It applies algorithms to knowledge to determine appropriate action or predict future consequences.</a:t>
            </a:r>
          </a:p>
          <a:p>
            <a:pPr defTabSz="714375" eaLnBrk="0" hangingPunct="0">
              <a:spcBef>
                <a:spcPct val="20000"/>
              </a:spcBef>
              <a:buClr>
                <a:schemeClr val="accent3"/>
              </a:buClr>
              <a:defRPr/>
            </a:pPr>
            <a:endParaRPr lang="en-GB" sz="1300" dirty="0">
              <a:ea typeface="Times New Roman" panose="02020603050405020304" pitchFamily="18" charset="0"/>
            </a:endParaRPr>
          </a:p>
        </p:txBody>
      </p:sp>
      <p:sp>
        <p:nvSpPr>
          <p:cNvPr id="164" name="Espace réservé du texte 16"/>
          <p:cNvSpPr txBox="1">
            <a:spLocks/>
          </p:cNvSpPr>
          <p:nvPr/>
        </p:nvSpPr>
        <p:spPr bwMode="auto">
          <a:xfrm>
            <a:off x="5703803" y="4532764"/>
            <a:ext cx="2874864" cy="2182531"/>
          </a:xfrm>
          <a:prstGeom prst="roundRect">
            <a:avLst>
              <a:gd name="adj" fmla="val 5332"/>
            </a:avLst>
          </a:prstGeom>
          <a:solidFill>
            <a:schemeClr val="bg1">
              <a:lumMod val="95000"/>
            </a:schemeClr>
          </a:solidFill>
          <a:ln w="9525">
            <a:solidFill>
              <a:schemeClr val="tx2"/>
            </a:solidFill>
            <a:miter lim="800000"/>
            <a:headEnd/>
            <a:tailEnd/>
          </a:ln>
        </p:spPr>
        <p:txBody>
          <a:bodyPr vert="horz" wrap="square" lIns="91440" tIns="548640" rIns="91440" bIns="91440" numCol="1" anchor="t" anchorCtr="0" compatLnSpc="1">
            <a:prstTxWarp prst="textNoShape">
              <a:avLst/>
            </a:prstTxWarp>
            <a:noAutofit/>
          </a:bodyPr>
          <a:lstStyle/>
          <a:p>
            <a:pPr lvl="0" defTabSz="714375" eaLnBrk="0" hangingPunct="0">
              <a:spcBef>
                <a:spcPct val="20000"/>
              </a:spcBef>
              <a:buClr>
                <a:schemeClr val="accent3"/>
              </a:buClr>
              <a:defRPr/>
            </a:pPr>
            <a:r>
              <a:rPr lang="en-GB" sz="1200" dirty="0">
                <a:solidFill>
                  <a:schemeClr val="tx2"/>
                </a:solidFill>
                <a:latin typeface="Verdana" panose="020B0604030504040204" pitchFamily="34" charset="0"/>
                <a:ea typeface="Verdana" panose="020B0604030504040204" pitchFamily="34" charset="0"/>
                <a:cs typeface="Verdana" panose="020B0604030504040204" pitchFamily="34" charset="0"/>
              </a:rPr>
              <a:t>This is about being able to store and find information effectively using components like databases and search engines. This is probably the least developed area within corporations, but examples include Wikipedia and employee’s hard drives. </a:t>
            </a:r>
          </a:p>
          <a:p>
            <a:pPr defTabSz="714375" eaLnBrk="0" hangingPunct="0">
              <a:spcBef>
                <a:spcPct val="20000"/>
              </a:spcBef>
              <a:buClr>
                <a:schemeClr val="accent3"/>
              </a:buClr>
              <a:defRPr/>
            </a:pPr>
            <a:endParaRPr lang="en-GB" sz="1300" dirty="0">
              <a:ea typeface="Times New Roman" panose="02020603050405020304" pitchFamily="18" charset="0"/>
            </a:endParaRPr>
          </a:p>
        </p:txBody>
      </p:sp>
      <p:sp>
        <p:nvSpPr>
          <p:cNvPr id="162" name="Espace réservé du texte 16"/>
          <p:cNvSpPr txBox="1">
            <a:spLocks/>
          </p:cNvSpPr>
          <p:nvPr/>
        </p:nvSpPr>
        <p:spPr bwMode="auto">
          <a:xfrm>
            <a:off x="519075" y="4553478"/>
            <a:ext cx="2197556" cy="1691106"/>
          </a:xfrm>
          <a:prstGeom prst="roundRect">
            <a:avLst>
              <a:gd name="adj" fmla="val 5332"/>
            </a:avLst>
          </a:prstGeom>
          <a:solidFill>
            <a:schemeClr val="bg1">
              <a:lumMod val="95000"/>
            </a:schemeClr>
          </a:solidFill>
          <a:ln w="9525">
            <a:solidFill>
              <a:schemeClr val="tx2"/>
            </a:solidFill>
            <a:miter lim="800000"/>
            <a:headEnd/>
            <a:tailEnd/>
          </a:ln>
        </p:spPr>
        <p:txBody>
          <a:bodyPr vert="horz" wrap="square" lIns="91440" tIns="548640" rIns="91440" bIns="91440" numCol="1" anchor="t" anchorCtr="0" compatLnSpc="1">
            <a:prstTxWarp prst="textNoShape">
              <a:avLst/>
            </a:prstTxWarp>
            <a:noAutofit/>
          </a:bodyPr>
          <a:lstStyle/>
          <a:p>
            <a:pPr lvl="0">
              <a:spcAft>
                <a:spcPts val="0"/>
              </a:spcAft>
            </a:pPr>
            <a:r>
              <a:rPr lang="en-GB" sz="1050" dirty="0">
                <a:solidFill>
                  <a:schemeClr val="tx2"/>
                </a:solidFill>
                <a:latin typeface="Verdana" panose="020B0604030504040204" pitchFamily="34" charset="0"/>
                <a:ea typeface="Verdana" panose="020B0604030504040204" pitchFamily="34" charset="0"/>
                <a:cs typeface="Verdana" panose="020B0604030504040204" pitchFamily="34" charset="0"/>
              </a:rPr>
              <a:t>Here technology is used to watch and record key business data. It is used to create knowledge. This would include CCTV and IoT sensors.</a:t>
            </a:r>
          </a:p>
        </p:txBody>
      </p:sp>
      <p:sp>
        <p:nvSpPr>
          <p:cNvPr id="156" name="Espace réservé du texte 16"/>
          <p:cNvSpPr txBox="1">
            <a:spLocks/>
          </p:cNvSpPr>
          <p:nvPr/>
        </p:nvSpPr>
        <p:spPr bwMode="auto">
          <a:xfrm>
            <a:off x="457200" y="1677957"/>
            <a:ext cx="2088308" cy="2273577"/>
          </a:xfrm>
          <a:prstGeom prst="roundRect">
            <a:avLst>
              <a:gd name="adj" fmla="val 5332"/>
            </a:avLst>
          </a:prstGeom>
          <a:solidFill>
            <a:schemeClr val="bg1">
              <a:lumMod val="95000"/>
            </a:schemeClr>
          </a:solidFill>
          <a:ln w="9525">
            <a:solidFill>
              <a:schemeClr val="accent1"/>
            </a:solidFill>
            <a:miter lim="800000"/>
            <a:headEnd/>
            <a:tailEnd/>
          </a:ln>
        </p:spPr>
        <p:txBody>
          <a:bodyPr vert="horz" wrap="square" lIns="91440" tIns="548640" rIns="91440" bIns="91440" numCol="1" anchor="t" anchorCtr="0" compatLnSpc="1">
            <a:prstTxWarp prst="textNoShape">
              <a:avLst/>
            </a:prstTxWarp>
            <a:noAutofit/>
          </a:bodyPr>
          <a:lstStyle/>
          <a:p>
            <a:pPr algn="just" defTabSz="714375" eaLnBrk="0" hangingPunct="0">
              <a:spcBef>
                <a:spcPct val="20000"/>
              </a:spcBef>
              <a:buClr>
                <a:schemeClr val="accent3"/>
              </a:buClr>
              <a:defRPr/>
            </a:pPr>
            <a:r>
              <a:rPr lang="en-GB" sz="1050" dirty="0">
                <a:solidFill>
                  <a:schemeClr val="tx2"/>
                </a:solidFill>
                <a:latin typeface="Verdana" panose="020B0604030504040204" pitchFamily="34" charset="0"/>
                <a:ea typeface="Verdana" panose="020B0604030504040204" pitchFamily="34" charset="0"/>
                <a:cs typeface="Verdana" panose="020B0604030504040204" pitchFamily="34" charset="0"/>
              </a:rPr>
              <a:t>The ability to listen, read, talk, write and respond to users of the IA solution. The aim here is for technology to ensure that the interaction feels intuitive and the customer is happy.  Examples in this space include chatbots and voicebots.</a:t>
            </a:r>
          </a:p>
        </p:txBody>
      </p:sp>
      <p:grpSp>
        <p:nvGrpSpPr>
          <p:cNvPr id="42" name="Group 41"/>
          <p:cNvGrpSpPr/>
          <p:nvPr/>
        </p:nvGrpSpPr>
        <p:grpSpPr>
          <a:xfrm>
            <a:off x="2854737" y="1795408"/>
            <a:ext cx="3343556" cy="3903482"/>
            <a:chOff x="3871949" y="1536473"/>
            <a:chExt cx="4444927" cy="3903482"/>
          </a:xfrm>
        </p:grpSpPr>
        <p:grpSp>
          <p:nvGrpSpPr>
            <p:cNvPr id="77" name="Group 76"/>
            <p:cNvGrpSpPr/>
            <p:nvPr/>
          </p:nvGrpSpPr>
          <p:grpSpPr>
            <a:xfrm>
              <a:off x="5662405" y="1536473"/>
              <a:ext cx="1020285" cy="1020285"/>
              <a:chOff x="5431802" y="1485731"/>
              <a:chExt cx="1371600" cy="1371600"/>
            </a:xfrm>
          </p:grpSpPr>
          <p:sp>
            <p:nvSpPr>
              <p:cNvPr id="148" name="Oval 147"/>
              <p:cNvSpPr/>
              <p:nvPr/>
            </p:nvSpPr>
            <p:spPr bwMode="auto">
              <a:xfrm>
                <a:off x="5431802" y="1485731"/>
                <a:ext cx="1371600" cy="1371600"/>
              </a:xfrm>
              <a:prstGeom prst="ellipse">
                <a:avLst/>
              </a:prstGeom>
              <a:gradFill>
                <a:gsLst>
                  <a:gs pos="35000">
                    <a:schemeClr val="accent3">
                      <a:lumMod val="75000"/>
                    </a:schemeClr>
                  </a:gs>
                  <a:gs pos="70000">
                    <a:schemeClr val="accent3"/>
                  </a:gs>
                  <a:gs pos="100000">
                    <a:srgbClr val="7030A0"/>
                  </a:gs>
                </a:gsLst>
                <a:lin ang="5400000" scaled="1"/>
              </a:gradFill>
              <a:ln w="12700" cap="flat" cmpd="sng" algn="ctr">
                <a:noFill/>
                <a:prstDash val="solid"/>
              </a:ln>
              <a:effectLst/>
            </p:spPr>
            <p:txBody>
              <a:bodyPr rtlCol="0" anchor="ctr"/>
              <a:lstStyle/>
              <a:p>
                <a:pPr algn="ctr" defTabSz="914400"/>
                <a:endParaRPr lang="en-US" sz="1800" kern="0" dirty="0">
                  <a:solidFill>
                    <a:sysClr val="window" lastClr="FFFFFF"/>
                  </a:solidFill>
                  <a:latin typeface="Calibri"/>
                </a:endParaRPr>
              </a:p>
            </p:txBody>
          </p:sp>
          <p:sp>
            <p:nvSpPr>
              <p:cNvPr id="149" name="Oval 148"/>
              <p:cNvSpPr/>
              <p:nvPr/>
            </p:nvSpPr>
            <p:spPr>
              <a:xfrm>
                <a:off x="5660403" y="1531056"/>
                <a:ext cx="914400" cy="687292"/>
              </a:xfrm>
              <a:prstGeom prst="ellipse">
                <a:avLst/>
              </a:prstGeom>
              <a:gradFill flip="none" rotWithShape="1">
                <a:gsLst>
                  <a:gs pos="67000">
                    <a:schemeClr val="bg1">
                      <a:lumMod val="85000"/>
                      <a:alpha val="0"/>
                    </a:schemeClr>
                  </a:gs>
                  <a:gs pos="0">
                    <a:schemeClr val="bg1">
                      <a:alpha val="78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78" name="Group 77"/>
            <p:cNvGrpSpPr/>
            <p:nvPr/>
          </p:nvGrpSpPr>
          <p:grpSpPr>
            <a:xfrm>
              <a:off x="7296591" y="2879634"/>
              <a:ext cx="1020285" cy="1020285"/>
              <a:chOff x="5431803" y="1485732"/>
              <a:chExt cx="1371600" cy="1371600"/>
            </a:xfrm>
          </p:grpSpPr>
          <p:sp>
            <p:nvSpPr>
              <p:cNvPr id="146" name="Oval 145"/>
              <p:cNvSpPr/>
              <p:nvPr/>
            </p:nvSpPr>
            <p:spPr bwMode="auto">
              <a:xfrm>
                <a:off x="5431803" y="1485732"/>
                <a:ext cx="1371600" cy="1371600"/>
              </a:xfrm>
              <a:prstGeom prst="ellipse">
                <a:avLst/>
              </a:prstGeom>
              <a:gradFill>
                <a:gsLst>
                  <a:gs pos="35000">
                    <a:schemeClr val="accent3">
                      <a:lumMod val="75000"/>
                    </a:schemeClr>
                  </a:gs>
                  <a:gs pos="70000">
                    <a:schemeClr val="accent3"/>
                  </a:gs>
                  <a:gs pos="100000">
                    <a:srgbClr val="7030A0"/>
                  </a:gs>
                </a:gsLst>
                <a:lin ang="5400000" scaled="1"/>
              </a:gradFill>
              <a:ln w="12700" cap="flat" cmpd="sng" algn="ctr">
                <a:noFill/>
                <a:prstDash val="solid"/>
              </a:ln>
              <a:effectLst/>
            </p:spPr>
            <p:txBody>
              <a:bodyPr rtlCol="0" anchor="ctr"/>
              <a:lstStyle/>
              <a:p>
                <a:pPr algn="ctr" defTabSz="914400"/>
                <a:endParaRPr lang="en-US" sz="1800" kern="0" dirty="0">
                  <a:solidFill>
                    <a:sysClr val="window" lastClr="FFFFFF"/>
                  </a:solidFill>
                  <a:latin typeface="Calibri"/>
                </a:endParaRPr>
              </a:p>
            </p:txBody>
          </p:sp>
          <p:sp>
            <p:nvSpPr>
              <p:cNvPr id="147" name="Oval 146"/>
              <p:cNvSpPr/>
              <p:nvPr/>
            </p:nvSpPr>
            <p:spPr>
              <a:xfrm>
                <a:off x="5660403" y="1531056"/>
                <a:ext cx="914400" cy="687292"/>
              </a:xfrm>
              <a:prstGeom prst="ellipse">
                <a:avLst/>
              </a:prstGeom>
              <a:gradFill flip="none" rotWithShape="1">
                <a:gsLst>
                  <a:gs pos="67000">
                    <a:schemeClr val="bg1">
                      <a:lumMod val="85000"/>
                      <a:alpha val="0"/>
                    </a:schemeClr>
                  </a:gs>
                  <a:gs pos="0">
                    <a:schemeClr val="bg1">
                      <a:alpha val="78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79" name="Group 78"/>
            <p:cNvGrpSpPr/>
            <p:nvPr/>
          </p:nvGrpSpPr>
          <p:grpSpPr>
            <a:xfrm>
              <a:off x="3871949" y="2404316"/>
              <a:ext cx="1020285" cy="1020285"/>
              <a:chOff x="5431803" y="1485732"/>
              <a:chExt cx="1371600" cy="1371600"/>
            </a:xfrm>
          </p:grpSpPr>
          <p:sp>
            <p:nvSpPr>
              <p:cNvPr id="144" name="Oval 143"/>
              <p:cNvSpPr/>
              <p:nvPr/>
            </p:nvSpPr>
            <p:spPr bwMode="auto">
              <a:xfrm>
                <a:off x="5431803" y="1485732"/>
                <a:ext cx="1371600" cy="1371600"/>
              </a:xfrm>
              <a:prstGeom prst="ellipse">
                <a:avLst/>
              </a:prstGeom>
              <a:gradFill>
                <a:gsLst>
                  <a:gs pos="35000">
                    <a:schemeClr val="accent3">
                      <a:lumMod val="75000"/>
                    </a:schemeClr>
                  </a:gs>
                  <a:gs pos="70000">
                    <a:schemeClr val="accent3"/>
                  </a:gs>
                  <a:gs pos="100000">
                    <a:srgbClr val="7030A0"/>
                  </a:gs>
                </a:gsLst>
                <a:lin ang="5400000" scaled="1"/>
              </a:gradFill>
              <a:ln w="12700" cap="flat" cmpd="sng" algn="ctr">
                <a:noFill/>
                <a:prstDash val="solid"/>
              </a:ln>
              <a:effectLst/>
            </p:spPr>
            <p:txBody>
              <a:bodyPr rtlCol="0" anchor="ctr"/>
              <a:lstStyle/>
              <a:p>
                <a:pPr algn="ctr" defTabSz="914400"/>
                <a:endParaRPr lang="en-US" sz="1800" kern="0" dirty="0">
                  <a:solidFill>
                    <a:sysClr val="window" lastClr="FFFFFF"/>
                  </a:solidFill>
                  <a:latin typeface="Calibri"/>
                </a:endParaRPr>
              </a:p>
            </p:txBody>
          </p:sp>
          <p:sp>
            <p:nvSpPr>
              <p:cNvPr id="145" name="Oval 144"/>
              <p:cNvSpPr/>
              <p:nvPr/>
            </p:nvSpPr>
            <p:spPr>
              <a:xfrm>
                <a:off x="5660403" y="1531056"/>
                <a:ext cx="914400" cy="687292"/>
              </a:xfrm>
              <a:prstGeom prst="ellipse">
                <a:avLst/>
              </a:prstGeom>
              <a:gradFill flip="none" rotWithShape="1">
                <a:gsLst>
                  <a:gs pos="67000">
                    <a:schemeClr val="bg1">
                      <a:lumMod val="85000"/>
                      <a:alpha val="0"/>
                    </a:schemeClr>
                  </a:gs>
                  <a:gs pos="0">
                    <a:schemeClr val="bg1">
                      <a:alpha val="78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80" name="Group 79"/>
            <p:cNvGrpSpPr/>
            <p:nvPr/>
          </p:nvGrpSpPr>
          <p:grpSpPr>
            <a:xfrm>
              <a:off x="4042411" y="4264076"/>
              <a:ext cx="1020285" cy="1020285"/>
              <a:chOff x="5431803" y="1485732"/>
              <a:chExt cx="1371600" cy="1371600"/>
            </a:xfrm>
          </p:grpSpPr>
          <p:sp>
            <p:nvSpPr>
              <p:cNvPr id="142" name="Oval 141"/>
              <p:cNvSpPr/>
              <p:nvPr/>
            </p:nvSpPr>
            <p:spPr bwMode="auto">
              <a:xfrm>
                <a:off x="5431803" y="1485732"/>
                <a:ext cx="1371600" cy="1371600"/>
              </a:xfrm>
              <a:prstGeom prst="ellipse">
                <a:avLst/>
              </a:prstGeom>
              <a:gradFill>
                <a:gsLst>
                  <a:gs pos="35000">
                    <a:schemeClr val="accent3">
                      <a:lumMod val="75000"/>
                    </a:schemeClr>
                  </a:gs>
                  <a:gs pos="70000">
                    <a:schemeClr val="accent3"/>
                  </a:gs>
                  <a:gs pos="100000">
                    <a:srgbClr val="7030A0"/>
                  </a:gs>
                </a:gsLst>
                <a:lin ang="5400000" scaled="1"/>
              </a:gradFill>
              <a:ln w="12700" cap="flat" cmpd="sng" algn="ctr">
                <a:noFill/>
                <a:prstDash val="solid"/>
              </a:ln>
              <a:effectLst/>
            </p:spPr>
            <p:txBody>
              <a:bodyPr rtlCol="0" anchor="ctr"/>
              <a:lstStyle/>
              <a:p>
                <a:pPr algn="ctr" defTabSz="914400"/>
                <a:endParaRPr lang="en-US" sz="1800" kern="0" dirty="0">
                  <a:solidFill>
                    <a:sysClr val="window" lastClr="FFFFFF"/>
                  </a:solidFill>
                  <a:latin typeface="Calibri"/>
                </a:endParaRPr>
              </a:p>
            </p:txBody>
          </p:sp>
          <p:sp>
            <p:nvSpPr>
              <p:cNvPr id="143" name="Oval 142"/>
              <p:cNvSpPr/>
              <p:nvPr/>
            </p:nvSpPr>
            <p:spPr>
              <a:xfrm>
                <a:off x="5660403" y="1531056"/>
                <a:ext cx="914400" cy="687292"/>
              </a:xfrm>
              <a:prstGeom prst="ellipse">
                <a:avLst/>
              </a:prstGeom>
              <a:gradFill flip="none" rotWithShape="1">
                <a:gsLst>
                  <a:gs pos="67000">
                    <a:schemeClr val="bg1">
                      <a:lumMod val="85000"/>
                      <a:alpha val="0"/>
                    </a:schemeClr>
                  </a:gs>
                  <a:gs pos="0">
                    <a:schemeClr val="bg1">
                      <a:alpha val="78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81" name="Group 80"/>
            <p:cNvGrpSpPr/>
            <p:nvPr/>
          </p:nvGrpSpPr>
          <p:grpSpPr>
            <a:xfrm>
              <a:off x="6178362" y="4419670"/>
              <a:ext cx="1020285" cy="1020285"/>
              <a:chOff x="5431803" y="1485732"/>
              <a:chExt cx="1371600" cy="1371600"/>
            </a:xfrm>
          </p:grpSpPr>
          <p:sp>
            <p:nvSpPr>
              <p:cNvPr id="140" name="Oval 139"/>
              <p:cNvSpPr/>
              <p:nvPr/>
            </p:nvSpPr>
            <p:spPr bwMode="auto">
              <a:xfrm>
                <a:off x="5431803" y="1485732"/>
                <a:ext cx="1371600" cy="1371600"/>
              </a:xfrm>
              <a:prstGeom prst="ellipse">
                <a:avLst/>
              </a:prstGeom>
              <a:gradFill>
                <a:gsLst>
                  <a:gs pos="35000">
                    <a:schemeClr val="accent3">
                      <a:lumMod val="75000"/>
                    </a:schemeClr>
                  </a:gs>
                  <a:gs pos="70000">
                    <a:schemeClr val="accent3"/>
                  </a:gs>
                  <a:gs pos="100000">
                    <a:srgbClr val="7030A0"/>
                  </a:gs>
                </a:gsLst>
                <a:lin ang="5400000" scaled="1"/>
              </a:gradFill>
              <a:ln w="12700" cap="flat" cmpd="sng" algn="ctr">
                <a:noFill/>
                <a:prstDash val="solid"/>
              </a:ln>
              <a:effectLst/>
            </p:spPr>
            <p:txBody>
              <a:bodyPr rtlCol="0" anchor="ctr"/>
              <a:lstStyle/>
              <a:p>
                <a:pPr algn="ctr" defTabSz="914400"/>
                <a:endParaRPr lang="en-US" sz="1800" kern="0" dirty="0">
                  <a:solidFill>
                    <a:sysClr val="window" lastClr="FFFFFF"/>
                  </a:solidFill>
                  <a:latin typeface="Calibri"/>
                </a:endParaRPr>
              </a:p>
            </p:txBody>
          </p:sp>
          <p:sp>
            <p:nvSpPr>
              <p:cNvPr id="141" name="Oval 140"/>
              <p:cNvSpPr/>
              <p:nvPr/>
            </p:nvSpPr>
            <p:spPr>
              <a:xfrm>
                <a:off x="5660403" y="1531056"/>
                <a:ext cx="914400" cy="687292"/>
              </a:xfrm>
              <a:prstGeom prst="ellipse">
                <a:avLst/>
              </a:prstGeom>
              <a:gradFill flip="none" rotWithShape="1">
                <a:gsLst>
                  <a:gs pos="67000">
                    <a:schemeClr val="bg1">
                      <a:lumMod val="85000"/>
                      <a:alpha val="0"/>
                    </a:schemeClr>
                  </a:gs>
                  <a:gs pos="0">
                    <a:schemeClr val="bg1">
                      <a:alpha val="78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82" name="Freeform 81"/>
            <p:cNvSpPr/>
            <p:nvPr/>
          </p:nvSpPr>
          <p:spPr bwMode="auto">
            <a:xfrm>
              <a:off x="6682690" y="2267161"/>
              <a:ext cx="959765" cy="586651"/>
            </a:xfrm>
            <a:custGeom>
              <a:avLst/>
              <a:gdLst>
                <a:gd name="connsiteX0" fmla="*/ 0 w 1135380"/>
                <a:gd name="connsiteY0" fmla="*/ 0 h 701040"/>
                <a:gd name="connsiteX1" fmla="*/ 144780 w 1135380"/>
                <a:gd name="connsiteY1" fmla="*/ 152400 h 701040"/>
                <a:gd name="connsiteX2" fmla="*/ 525780 w 1135380"/>
                <a:gd name="connsiteY2" fmla="*/ 129540 h 701040"/>
                <a:gd name="connsiteX3" fmla="*/ 1135380 w 1135380"/>
                <a:gd name="connsiteY3" fmla="*/ 701040 h 701040"/>
              </a:gdLst>
              <a:ahLst/>
              <a:cxnLst>
                <a:cxn ang="0">
                  <a:pos x="connsiteX0" y="connsiteY0"/>
                </a:cxn>
                <a:cxn ang="0">
                  <a:pos x="connsiteX1" y="connsiteY1"/>
                </a:cxn>
                <a:cxn ang="0">
                  <a:pos x="connsiteX2" y="connsiteY2"/>
                </a:cxn>
                <a:cxn ang="0">
                  <a:pos x="connsiteX3" y="connsiteY3"/>
                </a:cxn>
              </a:cxnLst>
              <a:rect l="l" t="t" r="r" b="b"/>
              <a:pathLst>
                <a:path w="1135380" h="701040">
                  <a:moveTo>
                    <a:pt x="0" y="0"/>
                  </a:moveTo>
                  <a:lnTo>
                    <a:pt x="144780" y="152400"/>
                  </a:lnTo>
                  <a:lnTo>
                    <a:pt x="525780" y="129540"/>
                  </a:lnTo>
                  <a:lnTo>
                    <a:pt x="1135380" y="701040"/>
                  </a:lnTo>
                </a:path>
              </a:pathLst>
            </a:custGeom>
            <a:noFill/>
            <a:ln w="12700" cap="flat" cmpd="sng" algn="ctr">
              <a:solidFill>
                <a:schemeClr val="accent3"/>
              </a:solidFill>
              <a:prstDash val="solid"/>
              <a:round/>
              <a:headEnd type="none" w="med" len="med"/>
              <a:tailEnd type="none" w="med" len="med"/>
            </a:ln>
            <a:effectLst/>
          </p:spPr>
          <p:txBody>
            <a:bodyPr rtlCol="0" anchor="ctr"/>
            <a:lstStyle/>
            <a:p>
              <a:pPr algn="ctr"/>
              <a:endParaRPr lang="en-US" dirty="0"/>
            </a:p>
          </p:txBody>
        </p:sp>
        <p:sp>
          <p:nvSpPr>
            <p:cNvPr id="83" name="Freeform 217"/>
            <p:cNvSpPr>
              <a:spLocks/>
            </p:cNvSpPr>
            <p:nvPr/>
          </p:nvSpPr>
          <p:spPr bwMode="auto">
            <a:xfrm>
              <a:off x="7642455" y="2842598"/>
              <a:ext cx="42035" cy="41917"/>
            </a:xfrm>
            <a:custGeom>
              <a:avLst/>
              <a:gdLst/>
              <a:ahLst/>
              <a:cxnLst>
                <a:cxn ang="0">
                  <a:pos x="151" y="75"/>
                </a:cxn>
                <a:cxn ang="0">
                  <a:pos x="76" y="151"/>
                </a:cxn>
                <a:cxn ang="0">
                  <a:pos x="0" y="75"/>
                </a:cxn>
                <a:cxn ang="0">
                  <a:pos x="76" y="0"/>
                </a:cxn>
                <a:cxn ang="0">
                  <a:pos x="151" y="75"/>
                </a:cxn>
              </a:cxnLst>
              <a:rect l="0" t="0" r="r" b="b"/>
              <a:pathLst>
                <a:path w="151" h="151">
                  <a:moveTo>
                    <a:pt x="151" y="75"/>
                  </a:moveTo>
                  <a:cubicBezTo>
                    <a:pt x="151" y="117"/>
                    <a:pt x="117" y="151"/>
                    <a:pt x="76" y="151"/>
                  </a:cubicBezTo>
                  <a:cubicBezTo>
                    <a:pt x="34" y="150"/>
                    <a:pt x="0" y="117"/>
                    <a:pt x="0" y="75"/>
                  </a:cubicBezTo>
                  <a:cubicBezTo>
                    <a:pt x="0" y="34"/>
                    <a:pt x="33" y="0"/>
                    <a:pt x="76" y="0"/>
                  </a:cubicBezTo>
                  <a:cubicBezTo>
                    <a:pt x="117" y="0"/>
                    <a:pt x="151" y="33"/>
                    <a:pt x="151" y="75"/>
                  </a:cubicBezTo>
                  <a:close/>
                </a:path>
              </a:pathLst>
            </a:custGeom>
            <a:solidFill>
              <a:srgbClr val="691E7C"/>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84" name="Oval 218"/>
            <p:cNvSpPr>
              <a:spLocks noChangeArrowheads="1"/>
            </p:cNvSpPr>
            <p:nvPr/>
          </p:nvSpPr>
          <p:spPr bwMode="auto">
            <a:xfrm>
              <a:off x="6656251" y="2233788"/>
              <a:ext cx="41681" cy="41917"/>
            </a:xfrm>
            <a:prstGeom prst="ellipse">
              <a:avLst/>
            </a:prstGeom>
            <a:solidFill>
              <a:schemeClr val="bg1">
                <a:alpha val="75000"/>
              </a:schemeClr>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85" name="Freeform 84"/>
            <p:cNvSpPr/>
            <p:nvPr/>
          </p:nvSpPr>
          <p:spPr bwMode="auto">
            <a:xfrm>
              <a:off x="7162571" y="3926532"/>
              <a:ext cx="496929" cy="804603"/>
            </a:xfrm>
            <a:custGeom>
              <a:avLst/>
              <a:gdLst>
                <a:gd name="connsiteX0" fmla="*/ 619125 w 628650"/>
                <a:gd name="connsiteY0" fmla="*/ 0 h 1003300"/>
                <a:gd name="connsiteX1" fmla="*/ 628650 w 628650"/>
                <a:gd name="connsiteY1" fmla="*/ 434975 h 1003300"/>
                <a:gd name="connsiteX2" fmla="*/ 0 w 628650"/>
                <a:gd name="connsiteY2" fmla="*/ 1003300 h 1003300"/>
              </a:gdLst>
              <a:ahLst/>
              <a:cxnLst>
                <a:cxn ang="0">
                  <a:pos x="connsiteX0" y="connsiteY0"/>
                </a:cxn>
                <a:cxn ang="0">
                  <a:pos x="connsiteX1" y="connsiteY1"/>
                </a:cxn>
                <a:cxn ang="0">
                  <a:pos x="connsiteX2" y="connsiteY2"/>
                </a:cxn>
              </a:cxnLst>
              <a:rect l="l" t="t" r="r" b="b"/>
              <a:pathLst>
                <a:path w="628650" h="1003300">
                  <a:moveTo>
                    <a:pt x="619125" y="0"/>
                  </a:moveTo>
                  <a:lnTo>
                    <a:pt x="628650" y="434975"/>
                  </a:lnTo>
                  <a:lnTo>
                    <a:pt x="0" y="1003300"/>
                  </a:lnTo>
                </a:path>
              </a:pathLst>
            </a:custGeom>
            <a:noFill/>
            <a:ln w="12700" cap="flat" cmpd="sng" algn="ctr">
              <a:solidFill>
                <a:schemeClr val="accent3"/>
              </a:solidFill>
              <a:prstDash val="solid"/>
              <a:round/>
              <a:headEnd type="none" w="med" len="med"/>
              <a:tailEnd type="none" w="med" len="med"/>
            </a:ln>
            <a:effectLst/>
          </p:spPr>
          <p:txBody>
            <a:bodyPr rtlCol="0" anchor="ctr"/>
            <a:lstStyle/>
            <a:p>
              <a:pPr algn="ctr"/>
              <a:endParaRPr lang="en-US" dirty="0"/>
            </a:p>
          </p:txBody>
        </p:sp>
        <p:sp>
          <p:nvSpPr>
            <p:cNvPr id="86" name="Freeform 85"/>
            <p:cNvSpPr/>
            <p:nvPr/>
          </p:nvSpPr>
          <p:spPr bwMode="auto">
            <a:xfrm>
              <a:off x="5109612" y="4849953"/>
              <a:ext cx="1048521" cy="306086"/>
            </a:xfrm>
            <a:custGeom>
              <a:avLst/>
              <a:gdLst>
                <a:gd name="connsiteX0" fmla="*/ 1314450 w 1314450"/>
                <a:gd name="connsiteY0" fmla="*/ 200025 h 376238"/>
                <a:gd name="connsiteX1" fmla="*/ 1038225 w 1314450"/>
                <a:gd name="connsiteY1" fmla="*/ 376238 h 376238"/>
                <a:gd name="connsiteX2" fmla="*/ 371475 w 1314450"/>
                <a:gd name="connsiteY2" fmla="*/ 366713 h 376238"/>
                <a:gd name="connsiteX3" fmla="*/ 0 w 1314450"/>
                <a:gd name="connsiteY3" fmla="*/ 0 h 376238"/>
              </a:gdLst>
              <a:ahLst/>
              <a:cxnLst>
                <a:cxn ang="0">
                  <a:pos x="connsiteX0" y="connsiteY0"/>
                </a:cxn>
                <a:cxn ang="0">
                  <a:pos x="connsiteX1" y="connsiteY1"/>
                </a:cxn>
                <a:cxn ang="0">
                  <a:pos x="connsiteX2" y="connsiteY2"/>
                </a:cxn>
                <a:cxn ang="0">
                  <a:pos x="connsiteX3" y="connsiteY3"/>
                </a:cxn>
              </a:cxnLst>
              <a:rect l="l" t="t" r="r" b="b"/>
              <a:pathLst>
                <a:path w="1314450" h="376238">
                  <a:moveTo>
                    <a:pt x="1314450" y="200025"/>
                  </a:moveTo>
                  <a:lnTo>
                    <a:pt x="1038225" y="376238"/>
                  </a:lnTo>
                  <a:lnTo>
                    <a:pt x="371475" y="366713"/>
                  </a:lnTo>
                  <a:lnTo>
                    <a:pt x="0" y="0"/>
                  </a:lnTo>
                </a:path>
              </a:pathLst>
            </a:custGeom>
            <a:noFill/>
            <a:ln w="12700" cap="flat" cmpd="sng" algn="ctr">
              <a:solidFill>
                <a:schemeClr val="accent3"/>
              </a:solidFill>
              <a:prstDash val="solid"/>
              <a:round/>
              <a:headEnd type="none" w="med" len="med"/>
              <a:tailEnd type="none" w="med" len="med"/>
            </a:ln>
            <a:effectLst/>
          </p:spPr>
          <p:txBody>
            <a:bodyPr rtlCol="0" anchor="ctr"/>
            <a:lstStyle/>
            <a:p>
              <a:pPr algn="ctr"/>
              <a:endParaRPr lang="en-US" dirty="0"/>
            </a:p>
          </p:txBody>
        </p:sp>
        <p:sp>
          <p:nvSpPr>
            <p:cNvPr id="87" name="Freeform 86"/>
            <p:cNvSpPr/>
            <p:nvPr/>
          </p:nvSpPr>
          <p:spPr bwMode="auto">
            <a:xfrm>
              <a:off x="4397174" y="3451259"/>
              <a:ext cx="85239" cy="747276"/>
            </a:xfrm>
            <a:custGeom>
              <a:avLst/>
              <a:gdLst>
                <a:gd name="connsiteX0" fmla="*/ 0 w 104775"/>
                <a:gd name="connsiteY0" fmla="*/ 0 h 971550"/>
                <a:gd name="connsiteX1" fmla="*/ 9525 w 104775"/>
                <a:gd name="connsiteY1" fmla="*/ 542925 h 971550"/>
                <a:gd name="connsiteX2" fmla="*/ 104775 w 104775"/>
                <a:gd name="connsiteY2" fmla="*/ 638175 h 971550"/>
                <a:gd name="connsiteX3" fmla="*/ 104775 w 104775"/>
                <a:gd name="connsiteY3" fmla="*/ 971550 h 971550"/>
              </a:gdLst>
              <a:ahLst/>
              <a:cxnLst>
                <a:cxn ang="0">
                  <a:pos x="connsiteX0" y="connsiteY0"/>
                </a:cxn>
                <a:cxn ang="0">
                  <a:pos x="connsiteX1" y="connsiteY1"/>
                </a:cxn>
                <a:cxn ang="0">
                  <a:pos x="connsiteX2" y="connsiteY2"/>
                </a:cxn>
                <a:cxn ang="0">
                  <a:pos x="connsiteX3" y="connsiteY3"/>
                </a:cxn>
              </a:cxnLst>
              <a:rect l="l" t="t" r="r" b="b"/>
              <a:pathLst>
                <a:path w="104775" h="971550">
                  <a:moveTo>
                    <a:pt x="0" y="0"/>
                  </a:moveTo>
                  <a:lnTo>
                    <a:pt x="9525" y="542925"/>
                  </a:lnTo>
                  <a:lnTo>
                    <a:pt x="104775" y="638175"/>
                  </a:lnTo>
                  <a:lnTo>
                    <a:pt x="104775" y="971550"/>
                  </a:lnTo>
                </a:path>
              </a:pathLst>
            </a:custGeom>
            <a:noFill/>
            <a:ln w="12700" cap="flat" cmpd="sng" algn="ctr">
              <a:solidFill>
                <a:schemeClr val="accent3"/>
              </a:solidFill>
              <a:prstDash val="solid"/>
              <a:round/>
              <a:headEnd type="none" w="med" len="med"/>
              <a:tailEnd type="none" w="med" len="med"/>
            </a:ln>
            <a:effectLst/>
          </p:spPr>
          <p:txBody>
            <a:bodyPr rtlCol="0" anchor="ctr"/>
            <a:lstStyle/>
            <a:p>
              <a:pPr algn="ctr"/>
              <a:endParaRPr lang="en-US" dirty="0"/>
            </a:p>
          </p:txBody>
        </p:sp>
        <p:sp>
          <p:nvSpPr>
            <p:cNvPr id="88" name="Freeform 87"/>
            <p:cNvSpPr/>
            <p:nvPr/>
          </p:nvSpPr>
          <p:spPr bwMode="auto">
            <a:xfrm>
              <a:off x="4877612" y="2157177"/>
              <a:ext cx="771026" cy="453316"/>
            </a:xfrm>
            <a:custGeom>
              <a:avLst/>
              <a:gdLst>
                <a:gd name="connsiteX0" fmla="*/ 947738 w 947738"/>
                <a:gd name="connsiteY0" fmla="*/ 4762 h 557212"/>
                <a:gd name="connsiteX1" fmla="*/ 714375 w 947738"/>
                <a:gd name="connsiteY1" fmla="*/ 0 h 557212"/>
                <a:gd name="connsiteX2" fmla="*/ 223838 w 947738"/>
                <a:gd name="connsiteY2" fmla="*/ 557212 h 557212"/>
                <a:gd name="connsiteX3" fmla="*/ 0 w 947738"/>
                <a:gd name="connsiteY3" fmla="*/ 557212 h 557212"/>
              </a:gdLst>
              <a:ahLst/>
              <a:cxnLst>
                <a:cxn ang="0">
                  <a:pos x="connsiteX0" y="connsiteY0"/>
                </a:cxn>
                <a:cxn ang="0">
                  <a:pos x="connsiteX1" y="connsiteY1"/>
                </a:cxn>
                <a:cxn ang="0">
                  <a:pos x="connsiteX2" y="connsiteY2"/>
                </a:cxn>
                <a:cxn ang="0">
                  <a:pos x="connsiteX3" y="connsiteY3"/>
                </a:cxn>
              </a:cxnLst>
              <a:rect l="l" t="t" r="r" b="b"/>
              <a:pathLst>
                <a:path w="947738" h="557212">
                  <a:moveTo>
                    <a:pt x="947738" y="4762"/>
                  </a:moveTo>
                  <a:lnTo>
                    <a:pt x="714375" y="0"/>
                  </a:lnTo>
                  <a:lnTo>
                    <a:pt x="223838" y="557212"/>
                  </a:lnTo>
                  <a:lnTo>
                    <a:pt x="0" y="557212"/>
                  </a:lnTo>
                </a:path>
              </a:pathLst>
            </a:custGeom>
            <a:noFill/>
            <a:ln w="12700" cap="flat" cmpd="sng" algn="ctr">
              <a:solidFill>
                <a:schemeClr val="accent3"/>
              </a:solidFill>
              <a:prstDash val="solid"/>
              <a:round/>
              <a:headEnd type="none" w="med" len="med"/>
              <a:tailEnd type="none" w="med" len="med"/>
            </a:ln>
            <a:effectLst/>
          </p:spPr>
          <p:txBody>
            <a:bodyPr rtlCol="0" anchor="ctr"/>
            <a:lstStyle/>
            <a:p>
              <a:pPr algn="ctr"/>
              <a:endParaRPr lang="en-US" dirty="0"/>
            </a:p>
          </p:txBody>
        </p:sp>
        <p:sp>
          <p:nvSpPr>
            <p:cNvPr id="89" name="Freeform 217"/>
            <p:cNvSpPr>
              <a:spLocks/>
            </p:cNvSpPr>
            <p:nvPr/>
          </p:nvSpPr>
          <p:spPr bwMode="auto">
            <a:xfrm>
              <a:off x="5620465" y="2136218"/>
              <a:ext cx="42035" cy="41917"/>
            </a:xfrm>
            <a:custGeom>
              <a:avLst/>
              <a:gdLst/>
              <a:ahLst/>
              <a:cxnLst>
                <a:cxn ang="0">
                  <a:pos x="151" y="75"/>
                </a:cxn>
                <a:cxn ang="0">
                  <a:pos x="76" y="151"/>
                </a:cxn>
                <a:cxn ang="0">
                  <a:pos x="0" y="75"/>
                </a:cxn>
                <a:cxn ang="0">
                  <a:pos x="76" y="0"/>
                </a:cxn>
                <a:cxn ang="0">
                  <a:pos x="151" y="75"/>
                </a:cxn>
              </a:cxnLst>
              <a:rect l="0" t="0" r="r" b="b"/>
              <a:pathLst>
                <a:path w="151" h="151">
                  <a:moveTo>
                    <a:pt x="151" y="75"/>
                  </a:moveTo>
                  <a:cubicBezTo>
                    <a:pt x="151" y="117"/>
                    <a:pt x="117" y="151"/>
                    <a:pt x="76" y="151"/>
                  </a:cubicBezTo>
                  <a:cubicBezTo>
                    <a:pt x="34" y="150"/>
                    <a:pt x="0" y="117"/>
                    <a:pt x="0" y="75"/>
                  </a:cubicBezTo>
                  <a:cubicBezTo>
                    <a:pt x="0" y="34"/>
                    <a:pt x="33" y="0"/>
                    <a:pt x="76" y="0"/>
                  </a:cubicBezTo>
                  <a:cubicBezTo>
                    <a:pt x="117" y="0"/>
                    <a:pt x="151" y="33"/>
                    <a:pt x="151" y="75"/>
                  </a:cubicBezTo>
                  <a:close/>
                </a:path>
              </a:pathLst>
            </a:custGeom>
            <a:solidFill>
              <a:srgbClr val="691E7C"/>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90" name="Oval 218"/>
            <p:cNvSpPr>
              <a:spLocks noChangeArrowheads="1"/>
            </p:cNvSpPr>
            <p:nvPr/>
          </p:nvSpPr>
          <p:spPr bwMode="auto">
            <a:xfrm>
              <a:off x="4828181" y="2589534"/>
              <a:ext cx="41681" cy="41917"/>
            </a:xfrm>
            <a:prstGeom prst="ellipse">
              <a:avLst/>
            </a:prstGeom>
            <a:solidFill>
              <a:schemeClr val="bg1"/>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91" name="Oval 218"/>
            <p:cNvSpPr>
              <a:spLocks noChangeArrowheads="1"/>
            </p:cNvSpPr>
            <p:nvPr/>
          </p:nvSpPr>
          <p:spPr bwMode="auto">
            <a:xfrm>
              <a:off x="4461572" y="4200330"/>
              <a:ext cx="41681" cy="41917"/>
            </a:xfrm>
            <a:prstGeom prst="ellipse">
              <a:avLst/>
            </a:prstGeom>
            <a:solidFill>
              <a:srgbClr val="691E7C"/>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92" name="Freeform 91"/>
            <p:cNvSpPr/>
            <p:nvPr/>
          </p:nvSpPr>
          <p:spPr bwMode="auto">
            <a:xfrm>
              <a:off x="4850491" y="2947574"/>
              <a:ext cx="2421562" cy="492061"/>
            </a:xfrm>
            <a:custGeom>
              <a:avLst/>
              <a:gdLst>
                <a:gd name="connsiteX0" fmla="*/ 0 w 2976562"/>
                <a:gd name="connsiteY0" fmla="*/ 309562 h 604837"/>
                <a:gd name="connsiteX1" fmla="*/ 323850 w 2976562"/>
                <a:gd name="connsiteY1" fmla="*/ 604837 h 604837"/>
                <a:gd name="connsiteX2" fmla="*/ 490537 w 2976562"/>
                <a:gd name="connsiteY2" fmla="*/ 604837 h 604837"/>
                <a:gd name="connsiteX3" fmla="*/ 1162050 w 2976562"/>
                <a:gd name="connsiteY3" fmla="*/ 9525 h 604837"/>
                <a:gd name="connsiteX4" fmla="*/ 2000250 w 2976562"/>
                <a:gd name="connsiteY4" fmla="*/ 0 h 604837"/>
                <a:gd name="connsiteX5" fmla="*/ 2343150 w 2976562"/>
                <a:gd name="connsiteY5" fmla="*/ 319087 h 604837"/>
                <a:gd name="connsiteX6" fmla="*/ 2976562 w 2976562"/>
                <a:gd name="connsiteY6" fmla="*/ 323850 h 60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6562" h="604837">
                  <a:moveTo>
                    <a:pt x="0" y="309562"/>
                  </a:moveTo>
                  <a:lnTo>
                    <a:pt x="323850" y="604837"/>
                  </a:lnTo>
                  <a:lnTo>
                    <a:pt x="490537" y="604837"/>
                  </a:lnTo>
                  <a:lnTo>
                    <a:pt x="1162050" y="9525"/>
                  </a:lnTo>
                  <a:lnTo>
                    <a:pt x="2000250" y="0"/>
                  </a:lnTo>
                  <a:lnTo>
                    <a:pt x="2343150" y="319087"/>
                  </a:lnTo>
                  <a:lnTo>
                    <a:pt x="2976562" y="323850"/>
                  </a:lnTo>
                </a:path>
              </a:pathLst>
            </a:custGeom>
            <a:noFill/>
            <a:ln w="12700" cap="flat" cmpd="sng" algn="ctr">
              <a:solidFill>
                <a:schemeClr val="accent3"/>
              </a:solidFill>
              <a:prstDash val="solid"/>
              <a:round/>
              <a:headEnd type="none" w="med" len="med"/>
              <a:tailEnd type="none" w="med" len="med"/>
            </a:ln>
            <a:effectLst/>
          </p:spPr>
          <p:txBody>
            <a:bodyPr rtlCol="0" anchor="ctr"/>
            <a:lstStyle/>
            <a:p>
              <a:pPr algn="ctr"/>
              <a:endParaRPr lang="en-US" dirty="0"/>
            </a:p>
          </p:txBody>
        </p:sp>
        <p:sp>
          <p:nvSpPr>
            <p:cNvPr id="93" name="Oval 218"/>
            <p:cNvSpPr>
              <a:spLocks noChangeArrowheads="1"/>
            </p:cNvSpPr>
            <p:nvPr/>
          </p:nvSpPr>
          <p:spPr bwMode="auto">
            <a:xfrm>
              <a:off x="7234120" y="3193604"/>
              <a:ext cx="41681" cy="41917"/>
            </a:xfrm>
            <a:prstGeom prst="ellipse">
              <a:avLst/>
            </a:prstGeom>
            <a:solidFill>
              <a:schemeClr val="bg1"/>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94" name="Oval 218"/>
            <p:cNvSpPr>
              <a:spLocks noChangeArrowheads="1"/>
            </p:cNvSpPr>
            <p:nvPr/>
          </p:nvSpPr>
          <p:spPr bwMode="auto">
            <a:xfrm>
              <a:off x="4828181" y="3174141"/>
              <a:ext cx="41681" cy="41917"/>
            </a:xfrm>
            <a:prstGeom prst="ellipse">
              <a:avLst/>
            </a:prstGeom>
            <a:solidFill>
              <a:srgbClr val="691E7C"/>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95" name="Oval 218"/>
            <p:cNvSpPr>
              <a:spLocks noChangeArrowheads="1"/>
            </p:cNvSpPr>
            <p:nvPr/>
          </p:nvSpPr>
          <p:spPr bwMode="auto">
            <a:xfrm>
              <a:off x="7642455" y="3894460"/>
              <a:ext cx="41681" cy="41917"/>
            </a:xfrm>
            <a:prstGeom prst="ellipse">
              <a:avLst/>
            </a:prstGeom>
            <a:solidFill>
              <a:srgbClr val="691E7C"/>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96" name="Oval 218"/>
            <p:cNvSpPr>
              <a:spLocks noChangeArrowheads="1"/>
            </p:cNvSpPr>
            <p:nvPr/>
          </p:nvSpPr>
          <p:spPr bwMode="auto">
            <a:xfrm>
              <a:off x="7156965" y="4709011"/>
              <a:ext cx="41681" cy="41917"/>
            </a:xfrm>
            <a:prstGeom prst="ellipse">
              <a:avLst/>
            </a:prstGeom>
            <a:solidFill>
              <a:schemeClr val="bg1"/>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97" name="Freeform 96"/>
            <p:cNvSpPr/>
            <p:nvPr/>
          </p:nvSpPr>
          <p:spPr bwMode="auto">
            <a:xfrm>
              <a:off x="4912483" y="2873959"/>
              <a:ext cx="1704780" cy="1510760"/>
            </a:xfrm>
            <a:custGeom>
              <a:avLst/>
              <a:gdLst>
                <a:gd name="connsiteX0" fmla="*/ 0 w 2095500"/>
                <a:gd name="connsiteY0" fmla="*/ 0 h 2052638"/>
                <a:gd name="connsiteX1" fmla="*/ 471487 w 2095500"/>
                <a:gd name="connsiteY1" fmla="*/ 4763 h 2052638"/>
                <a:gd name="connsiteX2" fmla="*/ 2090737 w 2095500"/>
                <a:gd name="connsiteY2" fmla="*/ 1404938 h 2052638"/>
                <a:gd name="connsiteX3" fmla="*/ 2095500 w 2095500"/>
                <a:gd name="connsiteY3" fmla="*/ 2052638 h 2052638"/>
              </a:gdLst>
              <a:ahLst/>
              <a:cxnLst>
                <a:cxn ang="0">
                  <a:pos x="connsiteX0" y="connsiteY0"/>
                </a:cxn>
                <a:cxn ang="0">
                  <a:pos x="connsiteX1" y="connsiteY1"/>
                </a:cxn>
                <a:cxn ang="0">
                  <a:pos x="connsiteX2" y="connsiteY2"/>
                </a:cxn>
                <a:cxn ang="0">
                  <a:pos x="connsiteX3" y="connsiteY3"/>
                </a:cxn>
              </a:cxnLst>
              <a:rect l="l" t="t" r="r" b="b"/>
              <a:pathLst>
                <a:path w="2095500" h="2052638">
                  <a:moveTo>
                    <a:pt x="0" y="0"/>
                  </a:moveTo>
                  <a:lnTo>
                    <a:pt x="471487" y="4763"/>
                  </a:lnTo>
                  <a:lnTo>
                    <a:pt x="2090737" y="1404938"/>
                  </a:lnTo>
                  <a:cubicBezTo>
                    <a:pt x="2092325" y="1620838"/>
                    <a:pt x="2093912" y="1836738"/>
                    <a:pt x="2095500" y="2052638"/>
                  </a:cubicBezTo>
                </a:path>
              </a:pathLst>
            </a:custGeom>
            <a:noFill/>
            <a:ln w="12700" cap="flat" cmpd="sng" algn="ctr">
              <a:solidFill>
                <a:schemeClr val="accent3"/>
              </a:solidFill>
              <a:prstDash val="solid"/>
              <a:round/>
              <a:headEnd type="none" w="med" len="med"/>
              <a:tailEnd type="none" w="med" len="med"/>
            </a:ln>
            <a:effectLst/>
          </p:spPr>
          <p:txBody>
            <a:bodyPr rtlCol="0" anchor="ctr"/>
            <a:lstStyle/>
            <a:p>
              <a:pPr algn="ctr"/>
              <a:endParaRPr lang="en-US" dirty="0"/>
            </a:p>
          </p:txBody>
        </p:sp>
        <p:sp>
          <p:nvSpPr>
            <p:cNvPr id="98" name="Oval 218"/>
            <p:cNvSpPr>
              <a:spLocks noChangeArrowheads="1"/>
            </p:cNvSpPr>
            <p:nvPr/>
          </p:nvSpPr>
          <p:spPr bwMode="auto">
            <a:xfrm>
              <a:off x="4912483" y="2853000"/>
              <a:ext cx="41681" cy="41917"/>
            </a:xfrm>
            <a:prstGeom prst="ellipse">
              <a:avLst/>
            </a:prstGeom>
            <a:solidFill>
              <a:schemeClr val="bg1"/>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99" name="Oval 218"/>
            <p:cNvSpPr>
              <a:spLocks noChangeArrowheads="1"/>
            </p:cNvSpPr>
            <p:nvPr/>
          </p:nvSpPr>
          <p:spPr bwMode="auto">
            <a:xfrm>
              <a:off x="6596421" y="4357553"/>
              <a:ext cx="41681" cy="41917"/>
            </a:xfrm>
            <a:prstGeom prst="ellipse">
              <a:avLst/>
            </a:prstGeom>
            <a:solidFill>
              <a:srgbClr val="691E7C"/>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100" name="Freeform 99"/>
            <p:cNvSpPr/>
            <p:nvPr/>
          </p:nvSpPr>
          <p:spPr bwMode="auto">
            <a:xfrm>
              <a:off x="6401581" y="2452930"/>
              <a:ext cx="118818" cy="2000455"/>
            </a:xfrm>
            <a:custGeom>
              <a:avLst/>
              <a:gdLst>
                <a:gd name="connsiteX0" fmla="*/ 146050 w 146050"/>
                <a:gd name="connsiteY0" fmla="*/ 0 h 2641600"/>
                <a:gd name="connsiteX1" fmla="*/ 146050 w 146050"/>
                <a:gd name="connsiteY1" fmla="*/ 2000250 h 2641600"/>
                <a:gd name="connsiteX2" fmla="*/ 6350 w 146050"/>
                <a:gd name="connsiteY2" fmla="*/ 2133600 h 2641600"/>
                <a:gd name="connsiteX3" fmla="*/ 0 w 146050"/>
                <a:gd name="connsiteY3" fmla="*/ 2641600 h 2641600"/>
              </a:gdLst>
              <a:ahLst/>
              <a:cxnLst>
                <a:cxn ang="0">
                  <a:pos x="connsiteX0" y="connsiteY0"/>
                </a:cxn>
                <a:cxn ang="0">
                  <a:pos x="connsiteX1" y="connsiteY1"/>
                </a:cxn>
                <a:cxn ang="0">
                  <a:pos x="connsiteX2" y="connsiteY2"/>
                </a:cxn>
                <a:cxn ang="0">
                  <a:pos x="connsiteX3" y="connsiteY3"/>
                </a:cxn>
              </a:cxnLst>
              <a:rect l="l" t="t" r="r" b="b"/>
              <a:pathLst>
                <a:path w="146050" h="2641600">
                  <a:moveTo>
                    <a:pt x="146050" y="0"/>
                  </a:moveTo>
                  <a:lnTo>
                    <a:pt x="146050" y="2000250"/>
                  </a:lnTo>
                  <a:lnTo>
                    <a:pt x="6350" y="2133600"/>
                  </a:lnTo>
                  <a:cubicBezTo>
                    <a:pt x="4233" y="2302933"/>
                    <a:pt x="2117" y="2472267"/>
                    <a:pt x="0" y="2641600"/>
                  </a:cubicBezTo>
                </a:path>
              </a:pathLst>
            </a:custGeom>
            <a:noFill/>
            <a:ln w="12700" cap="flat" cmpd="sng" algn="ctr">
              <a:solidFill>
                <a:schemeClr val="accent3"/>
              </a:solidFill>
              <a:prstDash val="solid"/>
              <a:round/>
              <a:headEnd type="none" w="med" len="med"/>
              <a:tailEnd type="none" w="med" len="med"/>
            </a:ln>
            <a:effectLst/>
          </p:spPr>
          <p:txBody>
            <a:bodyPr rtlCol="0" anchor="ctr"/>
            <a:lstStyle/>
            <a:p>
              <a:pPr algn="ctr"/>
              <a:endParaRPr lang="en-US" dirty="0"/>
            </a:p>
          </p:txBody>
        </p:sp>
        <p:sp>
          <p:nvSpPr>
            <p:cNvPr id="101" name="Freeform 217"/>
            <p:cNvSpPr>
              <a:spLocks/>
            </p:cNvSpPr>
            <p:nvPr/>
          </p:nvSpPr>
          <p:spPr bwMode="auto">
            <a:xfrm>
              <a:off x="6499727" y="2450277"/>
              <a:ext cx="42035" cy="41917"/>
            </a:xfrm>
            <a:custGeom>
              <a:avLst/>
              <a:gdLst/>
              <a:ahLst/>
              <a:cxnLst>
                <a:cxn ang="0">
                  <a:pos x="151" y="75"/>
                </a:cxn>
                <a:cxn ang="0">
                  <a:pos x="76" y="151"/>
                </a:cxn>
                <a:cxn ang="0">
                  <a:pos x="0" y="75"/>
                </a:cxn>
                <a:cxn ang="0">
                  <a:pos x="76" y="0"/>
                </a:cxn>
                <a:cxn ang="0">
                  <a:pos x="151" y="75"/>
                </a:cxn>
              </a:cxnLst>
              <a:rect l="0" t="0" r="r" b="b"/>
              <a:pathLst>
                <a:path w="151" h="151">
                  <a:moveTo>
                    <a:pt x="151" y="75"/>
                  </a:moveTo>
                  <a:cubicBezTo>
                    <a:pt x="151" y="117"/>
                    <a:pt x="117" y="151"/>
                    <a:pt x="76" y="151"/>
                  </a:cubicBezTo>
                  <a:cubicBezTo>
                    <a:pt x="34" y="150"/>
                    <a:pt x="0" y="117"/>
                    <a:pt x="0" y="75"/>
                  </a:cubicBezTo>
                  <a:cubicBezTo>
                    <a:pt x="0" y="34"/>
                    <a:pt x="33" y="0"/>
                    <a:pt x="76" y="0"/>
                  </a:cubicBezTo>
                  <a:cubicBezTo>
                    <a:pt x="117" y="0"/>
                    <a:pt x="151" y="33"/>
                    <a:pt x="151" y="75"/>
                  </a:cubicBezTo>
                  <a:close/>
                </a:path>
              </a:pathLst>
            </a:custGeom>
            <a:solidFill>
              <a:srgbClr val="691E7C"/>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102" name="Oval 218"/>
            <p:cNvSpPr>
              <a:spLocks noChangeArrowheads="1"/>
            </p:cNvSpPr>
            <p:nvPr/>
          </p:nvSpPr>
          <p:spPr bwMode="auto">
            <a:xfrm>
              <a:off x="6381245" y="4432427"/>
              <a:ext cx="41681" cy="41917"/>
            </a:xfrm>
            <a:prstGeom prst="ellipse">
              <a:avLst/>
            </a:prstGeom>
            <a:solidFill>
              <a:schemeClr val="bg1"/>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103" name="Freeform 102"/>
            <p:cNvSpPr/>
            <p:nvPr/>
          </p:nvSpPr>
          <p:spPr bwMode="auto">
            <a:xfrm>
              <a:off x="4856948" y="3336316"/>
              <a:ext cx="2391858" cy="966042"/>
            </a:xfrm>
            <a:custGeom>
              <a:avLst/>
              <a:gdLst>
                <a:gd name="connsiteX0" fmla="*/ 0 w 2940050"/>
                <a:gd name="connsiteY0" fmla="*/ 1187450 h 1187450"/>
                <a:gd name="connsiteX1" fmla="*/ 1149350 w 2940050"/>
                <a:gd name="connsiteY1" fmla="*/ 158750 h 1187450"/>
                <a:gd name="connsiteX2" fmla="*/ 2165350 w 2940050"/>
                <a:gd name="connsiteY2" fmla="*/ 158750 h 1187450"/>
                <a:gd name="connsiteX3" fmla="*/ 2343150 w 2940050"/>
                <a:gd name="connsiteY3" fmla="*/ 19050 h 1187450"/>
                <a:gd name="connsiteX4" fmla="*/ 2940050 w 2940050"/>
                <a:gd name="connsiteY4" fmla="*/ 0 h 1187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0050" h="1187450">
                  <a:moveTo>
                    <a:pt x="0" y="1187450"/>
                  </a:moveTo>
                  <a:lnTo>
                    <a:pt x="1149350" y="158750"/>
                  </a:lnTo>
                  <a:lnTo>
                    <a:pt x="2165350" y="158750"/>
                  </a:lnTo>
                  <a:lnTo>
                    <a:pt x="2343150" y="19050"/>
                  </a:lnTo>
                  <a:lnTo>
                    <a:pt x="2940050" y="0"/>
                  </a:lnTo>
                </a:path>
              </a:pathLst>
            </a:custGeom>
            <a:noFill/>
            <a:ln w="12700" cap="flat" cmpd="sng" algn="ctr">
              <a:solidFill>
                <a:schemeClr val="accent3"/>
              </a:solidFill>
              <a:prstDash val="solid"/>
              <a:round/>
              <a:headEnd type="none" w="med" len="med"/>
              <a:tailEnd type="none" w="med" len="med"/>
            </a:ln>
            <a:effectLst/>
          </p:spPr>
          <p:txBody>
            <a:bodyPr rtlCol="0" anchor="ctr"/>
            <a:lstStyle/>
            <a:p>
              <a:pPr algn="ctr"/>
              <a:endParaRPr lang="en-US" dirty="0"/>
            </a:p>
          </p:txBody>
        </p:sp>
        <p:sp>
          <p:nvSpPr>
            <p:cNvPr id="104" name="Oval 218"/>
            <p:cNvSpPr>
              <a:spLocks noChangeArrowheads="1"/>
            </p:cNvSpPr>
            <p:nvPr/>
          </p:nvSpPr>
          <p:spPr bwMode="auto">
            <a:xfrm>
              <a:off x="4828180" y="4284830"/>
              <a:ext cx="41681" cy="41917"/>
            </a:xfrm>
            <a:prstGeom prst="ellipse">
              <a:avLst/>
            </a:prstGeom>
            <a:solidFill>
              <a:schemeClr val="bg1"/>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105" name="Oval 218"/>
            <p:cNvSpPr>
              <a:spLocks noChangeArrowheads="1"/>
            </p:cNvSpPr>
            <p:nvPr/>
          </p:nvSpPr>
          <p:spPr bwMode="auto">
            <a:xfrm>
              <a:off x="7207124" y="3334581"/>
              <a:ext cx="41681" cy="41917"/>
            </a:xfrm>
            <a:prstGeom prst="ellipse">
              <a:avLst/>
            </a:prstGeom>
            <a:solidFill>
              <a:srgbClr val="691E7C"/>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106" name="Oval 218"/>
            <p:cNvSpPr>
              <a:spLocks noChangeArrowheads="1"/>
            </p:cNvSpPr>
            <p:nvPr/>
          </p:nvSpPr>
          <p:spPr bwMode="auto">
            <a:xfrm>
              <a:off x="6130865" y="5002996"/>
              <a:ext cx="41681" cy="41917"/>
            </a:xfrm>
            <a:prstGeom prst="ellipse">
              <a:avLst/>
            </a:prstGeom>
            <a:solidFill>
              <a:srgbClr val="691E7C"/>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107" name="Oval 218"/>
            <p:cNvSpPr>
              <a:spLocks noChangeArrowheads="1"/>
            </p:cNvSpPr>
            <p:nvPr/>
          </p:nvSpPr>
          <p:spPr bwMode="auto">
            <a:xfrm>
              <a:off x="5071806" y="4813495"/>
              <a:ext cx="41681" cy="41917"/>
            </a:xfrm>
            <a:prstGeom prst="ellipse">
              <a:avLst/>
            </a:prstGeom>
            <a:solidFill>
              <a:schemeClr val="bg1"/>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108" name="Freeform 107"/>
            <p:cNvSpPr/>
            <p:nvPr/>
          </p:nvSpPr>
          <p:spPr bwMode="auto">
            <a:xfrm>
              <a:off x="4986098" y="2566582"/>
              <a:ext cx="1110690" cy="1839096"/>
            </a:xfrm>
            <a:custGeom>
              <a:avLst/>
              <a:gdLst>
                <a:gd name="connsiteX0" fmla="*/ 1365250 w 1365250"/>
                <a:gd name="connsiteY0" fmla="*/ 0 h 2260600"/>
                <a:gd name="connsiteX1" fmla="*/ 1358900 w 1365250"/>
                <a:gd name="connsiteY1" fmla="*/ 1022350 h 2260600"/>
                <a:gd name="connsiteX2" fmla="*/ 0 w 1365250"/>
                <a:gd name="connsiteY2" fmla="*/ 2260600 h 2260600"/>
              </a:gdLst>
              <a:ahLst/>
              <a:cxnLst>
                <a:cxn ang="0">
                  <a:pos x="connsiteX0" y="connsiteY0"/>
                </a:cxn>
                <a:cxn ang="0">
                  <a:pos x="connsiteX1" y="connsiteY1"/>
                </a:cxn>
                <a:cxn ang="0">
                  <a:pos x="connsiteX2" y="connsiteY2"/>
                </a:cxn>
              </a:cxnLst>
              <a:rect l="l" t="t" r="r" b="b"/>
              <a:pathLst>
                <a:path w="1365250" h="2260600">
                  <a:moveTo>
                    <a:pt x="1365250" y="0"/>
                  </a:moveTo>
                  <a:cubicBezTo>
                    <a:pt x="1363133" y="340783"/>
                    <a:pt x="1361017" y="681567"/>
                    <a:pt x="1358900" y="1022350"/>
                  </a:cubicBezTo>
                  <a:lnTo>
                    <a:pt x="0" y="2260600"/>
                  </a:lnTo>
                </a:path>
              </a:pathLst>
            </a:custGeom>
            <a:noFill/>
            <a:ln w="12700" cap="flat" cmpd="sng" algn="ctr">
              <a:solidFill>
                <a:schemeClr val="accent3"/>
              </a:solidFill>
              <a:prstDash val="solid"/>
              <a:round/>
              <a:headEnd type="none" w="med" len="med"/>
              <a:tailEnd type="none" w="med" len="med"/>
            </a:ln>
            <a:effectLst/>
          </p:spPr>
          <p:txBody>
            <a:bodyPr rtlCol="0" anchor="ctr"/>
            <a:lstStyle/>
            <a:p>
              <a:pPr algn="ctr"/>
              <a:endParaRPr lang="en-US" dirty="0"/>
            </a:p>
          </p:txBody>
        </p:sp>
        <p:sp>
          <p:nvSpPr>
            <p:cNvPr id="109" name="Oval 218"/>
            <p:cNvSpPr>
              <a:spLocks noChangeArrowheads="1"/>
            </p:cNvSpPr>
            <p:nvPr/>
          </p:nvSpPr>
          <p:spPr bwMode="auto">
            <a:xfrm>
              <a:off x="4961914" y="4392468"/>
              <a:ext cx="41681" cy="41917"/>
            </a:xfrm>
            <a:prstGeom prst="ellipse">
              <a:avLst/>
            </a:prstGeom>
            <a:solidFill>
              <a:srgbClr val="691E7C"/>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110" name="Oval 218"/>
            <p:cNvSpPr>
              <a:spLocks noChangeArrowheads="1"/>
            </p:cNvSpPr>
            <p:nvPr/>
          </p:nvSpPr>
          <p:spPr bwMode="auto">
            <a:xfrm>
              <a:off x="6075686" y="2566582"/>
              <a:ext cx="41681" cy="41917"/>
            </a:xfrm>
            <a:prstGeom prst="ellipse">
              <a:avLst/>
            </a:prstGeom>
            <a:solidFill>
              <a:schemeClr val="bg1"/>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sp>
          <p:nvSpPr>
            <p:cNvPr id="111" name="Oval 218"/>
            <p:cNvSpPr>
              <a:spLocks noChangeArrowheads="1"/>
            </p:cNvSpPr>
            <p:nvPr/>
          </p:nvSpPr>
          <p:spPr bwMode="auto">
            <a:xfrm>
              <a:off x="4376333" y="3437516"/>
              <a:ext cx="41681" cy="41917"/>
            </a:xfrm>
            <a:prstGeom prst="ellipse">
              <a:avLst/>
            </a:prstGeom>
            <a:solidFill>
              <a:schemeClr val="bg1"/>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000" dirty="0">
                <a:latin typeface="Arial" pitchFamily="34" charset="0"/>
                <a:cs typeface="Arial" pitchFamily="34" charset="0"/>
              </a:endParaRPr>
            </a:p>
          </p:txBody>
        </p:sp>
        <p:grpSp>
          <p:nvGrpSpPr>
            <p:cNvPr id="112" name="Group 196"/>
            <p:cNvGrpSpPr/>
            <p:nvPr/>
          </p:nvGrpSpPr>
          <p:grpSpPr>
            <a:xfrm>
              <a:off x="5882789" y="1711731"/>
              <a:ext cx="545380" cy="367601"/>
              <a:chOff x="6332538" y="2536825"/>
              <a:chExt cx="935037" cy="630238"/>
            </a:xfrm>
          </p:grpSpPr>
          <p:sp>
            <p:nvSpPr>
              <p:cNvPr id="136" name="Freeform 6"/>
              <p:cNvSpPr>
                <a:spLocks/>
              </p:cNvSpPr>
              <p:nvPr/>
            </p:nvSpPr>
            <p:spPr bwMode="auto">
              <a:xfrm>
                <a:off x="6483350" y="2536825"/>
                <a:ext cx="784225" cy="611188"/>
              </a:xfrm>
              <a:custGeom>
                <a:avLst/>
                <a:gdLst/>
                <a:ahLst/>
                <a:cxnLst>
                  <a:cxn ang="0">
                    <a:pos x="0" y="183"/>
                  </a:cxn>
                  <a:cxn ang="0">
                    <a:pos x="0" y="52"/>
                  </a:cxn>
                  <a:cxn ang="0">
                    <a:pos x="131" y="156"/>
                  </a:cxn>
                  <a:cxn ang="0">
                    <a:pos x="131" y="52"/>
                  </a:cxn>
                  <a:cxn ang="0">
                    <a:pos x="265" y="162"/>
                  </a:cxn>
                  <a:cxn ang="0">
                    <a:pos x="265" y="52"/>
                  </a:cxn>
                  <a:cxn ang="0">
                    <a:pos x="390" y="180"/>
                  </a:cxn>
                  <a:cxn ang="0">
                    <a:pos x="433" y="0"/>
                  </a:cxn>
                  <a:cxn ang="0">
                    <a:pos x="494" y="0"/>
                  </a:cxn>
                  <a:cxn ang="0">
                    <a:pos x="494" y="385"/>
                  </a:cxn>
                </a:cxnLst>
                <a:rect l="0" t="0" r="r" b="b"/>
                <a:pathLst>
                  <a:path w="494" h="385">
                    <a:moveTo>
                      <a:pt x="0" y="183"/>
                    </a:moveTo>
                    <a:lnTo>
                      <a:pt x="0" y="52"/>
                    </a:lnTo>
                    <a:lnTo>
                      <a:pt x="131" y="156"/>
                    </a:lnTo>
                    <a:lnTo>
                      <a:pt x="131" y="52"/>
                    </a:lnTo>
                    <a:lnTo>
                      <a:pt x="265" y="162"/>
                    </a:lnTo>
                    <a:lnTo>
                      <a:pt x="265" y="52"/>
                    </a:lnTo>
                    <a:lnTo>
                      <a:pt x="390" y="180"/>
                    </a:lnTo>
                    <a:lnTo>
                      <a:pt x="433" y="0"/>
                    </a:lnTo>
                    <a:lnTo>
                      <a:pt x="494" y="0"/>
                    </a:lnTo>
                    <a:lnTo>
                      <a:pt x="494" y="385"/>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algn="ctr" defTabSz="914310">
                  <a:defRPr/>
                </a:pPr>
                <a:endParaRPr lang="en-GB" sz="1200" kern="0" dirty="0">
                  <a:solidFill>
                    <a:srgbClr val="691E7C"/>
                  </a:solidFill>
                  <a:latin typeface="Arial" pitchFamily="34" charset="0"/>
                  <a:cs typeface="Arial" pitchFamily="34" charset="0"/>
                </a:endParaRPr>
              </a:p>
            </p:txBody>
          </p:sp>
          <p:sp>
            <p:nvSpPr>
              <p:cNvPr id="137" name="Freeform 7"/>
              <p:cNvSpPr>
                <a:spLocks/>
              </p:cNvSpPr>
              <p:nvPr/>
            </p:nvSpPr>
            <p:spPr bwMode="auto">
              <a:xfrm>
                <a:off x="6332538" y="2813050"/>
                <a:ext cx="600075" cy="354013"/>
              </a:xfrm>
              <a:custGeom>
                <a:avLst/>
                <a:gdLst/>
                <a:ahLst/>
                <a:cxnLst>
                  <a:cxn ang="0">
                    <a:pos x="31" y="21"/>
                  </a:cxn>
                  <a:cxn ang="0">
                    <a:pos x="17" y="13"/>
                  </a:cxn>
                  <a:cxn ang="0">
                    <a:pos x="16" y="27"/>
                  </a:cxn>
                  <a:cxn ang="0">
                    <a:pos x="2" y="28"/>
                  </a:cxn>
                  <a:cxn ang="0">
                    <a:pos x="10" y="39"/>
                  </a:cxn>
                  <a:cxn ang="0">
                    <a:pos x="1" y="48"/>
                  </a:cxn>
                  <a:cxn ang="0">
                    <a:pos x="14" y="52"/>
                  </a:cxn>
                  <a:cxn ang="0">
                    <a:pos x="13" y="65"/>
                  </a:cxn>
                  <a:cxn ang="0">
                    <a:pos x="25" y="59"/>
                  </a:cxn>
                  <a:cxn ang="0">
                    <a:pos x="33" y="70"/>
                  </a:cxn>
                  <a:cxn ang="0">
                    <a:pos x="38" y="58"/>
                  </a:cxn>
                  <a:cxn ang="0">
                    <a:pos x="51" y="61"/>
                  </a:cxn>
                  <a:cxn ang="0">
                    <a:pos x="48" y="48"/>
                  </a:cxn>
                  <a:cxn ang="0">
                    <a:pos x="59" y="42"/>
                  </a:cxn>
                  <a:cxn ang="0">
                    <a:pos x="50" y="33"/>
                  </a:cxn>
                  <a:cxn ang="0">
                    <a:pos x="62" y="27"/>
                  </a:cxn>
                  <a:cxn ang="0">
                    <a:pos x="57" y="15"/>
                  </a:cxn>
                  <a:cxn ang="0">
                    <a:pos x="70" y="16"/>
                  </a:cxn>
                  <a:cxn ang="0">
                    <a:pos x="72" y="3"/>
                  </a:cxn>
                  <a:cxn ang="0">
                    <a:pos x="83" y="10"/>
                  </a:cxn>
                  <a:cxn ang="0">
                    <a:pos x="91" y="0"/>
                  </a:cxn>
                  <a:cxn ang="0">
                    <a:pos x="97" y="12"/>
                  </a:cxn>
                  <a:cxn ang="0">
                    <a:pos x="109" y="7"/>
                  </a:cxn>
                  <a:cxn ang="0">
                    <a:pos x="108" y="20"/>
                  </a:cxn>
                  <a:cxn ang="0">
                    <a:pos x="121" y="22"/>
                  </a:cxn>
                  <a:cxn ang="0">
                    <a:pos x="114" y="33"/>
                  </a:cxn>
                  <a:cxn ang="0">
                    <a:pos x="124" y="41"/>
                  </a:cxn>
                  <a:cxn ang="0">
                    <a:pos x="112" y="47"/>
                  </a:cxn>
                  <a:cxn ang="0">
                    <a:pos x="117" y="59"/>
                  </a:cxn>
                  <a:cxn ang="0">
                    <a:pos x="104" y="58"/>
                  </a:cxn>
                  <a:cxn ang="0">
                    <a:pos x="102" y="71"/>
                  </a:cxn>
                  <a:cxn ang="0">
                    <a:pos x="91" y="64"/>
                  </a:cxn>
                </a:cxnLst>
                <a:rect l="0" t="0" r="r" b="b"/>
                <a:pathLst>
                  <a:path w="124" h="73">
                    <a:moveTo>
                      <a:pt x="31" y="3"/>
                    </a:moveTo>
                    <a:cubicBezTo>
                      <a:pt x="31" y="21"/>
                      <a:pt x="31" y="21"/>
                      <a:pt x="31" y="21"/>
                    </a:cubicBezTo>
                    <a:cubicBezTo>
                      <a:pt x="30" y="21"/>
                      <a:pt x="25" y="21"/>
                      <a:pt x="24" y="21"/>
                    </a:cubicBezTo>
                    <a:cubicBezTo>
                      <a:pt x="17" y="13"/>
                      <a:pt x="17" y="13"/>
                      <a:pt x="17" y="13"/>
                    </a:cubicBezTo>
                    <a:cubicBezTo>
                      <a:pt x="12" y="16"/>
                      <a:pt x="12" y="16"/>
                      <a:pt x="12" y="16"/>
                    </a:cubicBezTo>
                    <a:cubicBezTo>
                      <a:pt x="16" y="27"/>
                      <a:pt x="16" y="27"/>
                      <a:pt x="16" y="27"/>
                    </a:cubicBezTo>
                    <a:cubicBezTo>
                      <a:pt x="15" y="27"/>
                      <a:pt x="14" y="28"/>
                      <a:pt x="13" y="29"/>
                    </a:cubicBezTo>
                    <a:cubicBezTo>
                      <a:pt x="2" y="28"/>
                      <a:pt x="2" y="28"/>
                      <a:pt x="2" y="28"/>
                    </a:cubicBezTo>
                    <a:cubicBezTo>
                      <a:pt x="0" y="33"/>
                      <a:pt x="0" y="33"/>
                      <a:pt x="0" y="33"/>
                    </a:cubicBezTo>
                    <a:cubicBezTo>
                      <a:pt x="10" y="39"/>
                      <a:pt x="10" y="39"/>
                      <a:pt x="10" y="39"/>
                    </a:cubicBezTo>
                    <a:cubicBezTo>
                      <a:pt x="10" y="40"/>
                      <a:pt x="10" y="41"/>
                      <a:pt x="10" y="42"/>
                    </a:cubicBezTo>
                    <a:cubicBezTo>
                      <a:pt x="1" y="48"/>
                      <a:pt x="1" y="48"/>
                      <a:pt x="1" y="48"/>
                    </a:cubicBezTo>
                    <a:cubicBezTo>
                      <a:pt x="3" y="54"/>
                      <a:pt x="3" y="54"/>
                      <a:pt x="3" y="54"/>
                    </a:cubicBezTo>
                    <a:cubicBezTo>
                      <a:pt x="14" y="52"/>
                      <a:pt x="14" y="52"/>
                      <a:pt x="14" y="52"/>
                    </a:cubicBezTo>
                    <a:cubicBezTo>
                      <a:pt x="15" y="53"/>
                      <a:pt x="16" y="54"/>
                      <a:pt x="16" y="54"/>
                    </a:cubicBezTo>
                    <a:cubicBezTo>
                      <a:pt x="13" y="65"/>
                      <a:pt x="13" y="65"/>
                      <a:pt x="13" y="65"/>
                    </a:cubicBezTo>
                    <a:cubicBezTo>
                      <a:pt x="18" y="68"/>
                      <a:pt x="18" y="68"/>
                      <a:pt x="18" y="68"/>
                    </a:cubicBezTo>
                    <a:cubicBezTo>
                      <a:pt x="25" y="59"/>
                      <a:pt x="25" y="59"/>
                      <a:pt x="25" y="59"/>
                    </a:cubicBezTo>
                    <a:cubicBezTo>
                      <a:pt x="26" y="59"/>
                      <a:pt x="28" y="60"/>
                      <a:pt x="29" y="60"/>
                    </a:cubicBezTo>
                    <a:cubicBezTo>
                      <a:pt x="33" y="70"/>
                      <a:pt x="33" y="70"/>
                      <a:pt x="33" y="70"/>
                    </a:cubicBezTo>
                    <a:cubicBezTo>
                      <a:pt x="39" y="69"/>
                      <a:pt x="39" y="69"/>
                      <a:pt x="39" y="69"/>
                    </a:cubicBezTo>
                    <a:cubicBezTo>
                      <a:pt x="38" y="58"/>
                      <a:pt x="38" y="58"/>
                      <a:pt x="38" y="58"/>
                    </a:cubicBezTo>
                    <a:cubicBezTo>
                      <a:pt x="40" y="57"/>
                      <a:pt x="41" y="56"/>
                      <a:pt x="42" y="56"/>
                    </a:cubicBezTo>
                    <a:cubicBezTo>
                      <a:pt x="51" y="61"/>
                      <a:pt x="51" y="61"/>
                      <a:pt x="51" y="61"/>
                    </a:cubicBezTo>
                    <a:cubicBezTo>
                      <a:pt x="55" y="56"/>
                      <a:pt x="55" y="56"/>
                      <a:pt x="55" y="56"/>
                    </a:cubicBezTo>
                    <a:cubicBezTo>
                      <a:pt x="48" y="48"/>
                      <a:pt x="48" y="48"/>
                      <a:pt x="48" y="48"/>
                    </a:cubicBezTo>
                    <a:cubicBezTo>
                      <a:pt x="48" y="47"/>
                      <a:pt x="49" y="46"/>
                      <a:pt x="49" y="45"/>
                    </a:cubicBezTo>
                    <a:cubicBezTo>
                      <a:pt x="59" y="42"/>
                      <a:pt x="59" y="42"/>
                      <a:pt x="59" y="42"/>
                    </a:cubicBezTo>
                    <a:cubicBezTo>
                      <a:pt x="60" y="37"/>
                      <a:pt x="60" y="37"/>
                      <a:pt x="60" y="37"/>
                    </a:cubicBezTo>
                    <a:cubicBezTo>
                      <a:pt x="50" y="33"/>
                      <a:pt x="50" y="33"/>
                      <a:pt x="50" y="33"/>
                    </a:cubicBezTo>
                    <a:cubicBezTo>
                      <a:pt x="51" y="27"/>
                      <a:pt x="51" y="27"/>
                      <a:pt x="51" y="27"/>
                    </a:cubicBezTo>
                    <a:cubicBezTo>
                      <a:pt x="62" y="27"/>
                      <a:pt x="62" y="27"/>
                      <a:pt x="62" y="27"/>
                    </a:cubicBezTo>
                    <a:cubicBezTo>
                      <a:pt x="62" y="26"/>
                      <a:pt x="63" y="25"/>
                      <a:pt x="64" y="24"/>
                    </a:cubicBezTo>
                    <a:cubicBezTo>
                      <a:pt x="57" y="15"/>
                      <a:pt x="57" y="15"/>
                      <a:pt x="57" y="15"/>
                    </a:cubicBezTo>
                    <a:cubicBezTo>
                      <a:pt x="61" y="11"/>
                      <a:pt x="61" y="11"/>
                      <a:pt x="61" y="11"/>
                    </a:cubicBezTo>
                    <a:cubicBezTo>
                      <a:pt x="70" y="16"/>
                      <a:pt x="70" y="16"/>
                      <a:pt x="70" y="16"/>
                    </a:cubicBezTo>
                    <a:cubicBezTo>
                      <a:pt x="71" y="15"/>
                      <a:pt x="72" y="14"/>
                      <a:pt x="74" y="14"/>
                    </a:cubicBezTo>
                    <a:cubicBezTo>
                      <a:pt x="72" y="3"/>
                      <a:pt x="72" y="3"/>
                      <a:pt x="72" y="3"/>
                    </a:cubicBezTo>
                    <a:cubicBezTo>
                      <a:pt x="77" y="1"/>
                      <a:pt x="77" y="1"/>
                      <a:pt x="77" y="1"/>
                    </a:cubicBezTo>
                    <a:cubicBezTo>
                      <a:pt x="83" y="10"/>
                      <a:pt x="83" y="10"/>
                      <a:pt x="83" y="10"/>
                    </a:cubicBezTo>
                    <a:cubicBezTo>
                      <a:pt x="84" y="10"/>
                      <a:pt x="86" y="10"/>
                      <a:pt x="87" y="10"/>
                    </a:cubicBezTo>
                    <a:cubicBezTo>
                      <a:pt x="91" y="0"/>
                      <a:pt x="91" y="0"/>
                      <a:pt x="91" y="0"/>
                    </a:cubicBezTo>
                    <a:cubicBezTo>
                      <a:pt x="97" y="1"/>
                      <a:pt x="97" y="1"/>
                      <a:pt x="97" y="1"/>
                    </a:cubicBezTo>
                    <a:cubicBezTo>
                      <a:pt x="97" y="12"/>
                      <a:pt x="97" y="12"/>
                      <a:pt x="97" y="12"/>
                    </a:cubicBezTo>
                    <a:cubicBezTo>
                      <a:pt x="98" y="12"/>
                      <a:pt x="99" y="13"/>
                      <a:pt x="101" y="14"/>
                    </a:cubicBezTo>
                    <a:cubicBezTo>
                      <a:pt x="109" y="7"/>
                      <a:pt x="109" y="7"/>
                      <a:pt x="109" y="7"/>
                    </a:cubicBezTo>
                    <a:cubicBezTo>
                      <a:pt x="113" y="11"/>
                      <a:pt x="113" y="11"/>
                      <a:pt x="113" y="11"/>
                    </a:cubicBezTo>
                    <a:cubicBezTo>
                      <a:pt x="108" y="20"/>
                      <a:pt x="108" y="20"/>
                      <a:pt x="108" y="20"/>
                    </a:cubicBezTo>
                    <a:cubicBezTo>
                      <a:pt x="109" y="21"/>
                      <a:pt x="110" y="22"/>
                      <a:pt x="110" y="24"/>
                    </a:cubicBezTo>
                    <a:cubicBezTo>
                      <a:pt x="121" y="22"/>
                      <a:pt x="121" y="22"/>
                      <a:pt x="121" y="22"/>
                    </a:cubicBezTo>
                    <a:cubicBezTo>
                      <a:pt x="123" y="28"/>
                      <a:pt x="123" y="28"/>
                      <a:pt x="123" y="28"/>
                    </a:cubicBezTo>
                    <a:cubicBezTo>
                      <a:pt x="114" y="33"/>
                      <a:pt x="114" y="33"/>
                      <a:pt x="114" y="33"/>
                    </a:cubicBezTo>
                    <a:cubicBezTo>
                      <a:pt x="114" y="34"/>
                      <a:pt x="114" y="36"/>
                      <a:pt x="114" y="37"/>
                    </a:cubicBezTo>
                    <a:cubicBezTo>
                      <a:pt x="124" y="41"/>
                      <a:pt x="124" y="41"/>
                      <a:pt x="124" y="41"/>
                    </a:cubicBezTo>
                    <a:cubicBezTo>
                      <a:pt x="123" y="47"/>
                      <a:pt x="123" y="47"/>
                      <a:pt x="123" y="47"/>
                    </a:cubicBezTo>
                    <a:cubicBezTo>
                      <a:pt x="112" y="47"/>
                      <a:pt x="112" y="47"/>
                      <a:pt x="112" y="47"/>
                    </a:cubicBezTo>
                    <a:cubicBezTo>
                      <a:pt x="112" y="48"/>
                      <a:pt x="111" y="49"/>
                      <a:pt x="110" y="51"/>
                    </a:cubicBezTo>
                    <a:cubicBezTo>
                      <a:pt x="117" y="59"/>
                      <a:pt x="117" y="59"/>
                      <a:pt x="117" y="59"/>
                    </a:cubicBezTo>
                    <a:cubicBezTo>
                      <a:pt x="113" y="63"/>
                      <a:pt x="113" y="63"/>
                      <a:pt x="113" y="63"/>
                    </a:cubicBezTo>
                    <a:cubicBezTo>
                      <a:pt x="104" y="58"/>
                      <a:pt x="104" y="58"/>
                      <a:pt x="104" y="58"/>
                    </a:cubicBezTo>
                    <a:cubicBezTo>
                      <a:pt x="103" y="59"/>
                      <a:pt x="102" y="60"/>
                      <a:pt x="100" y="60"/>
                    </a:cubicBezTo>
                    <a:cubicBezTo>
                      <a:pt x="102" y="71"/>
                      <a:pt x="102" y="71"/>
                      <a:pt x="102" y="71"/>
                    </a:cubicBezTo>
                    <a:cubicBezTo>
                      <a:pt x="96" y="73"/>
                      <a:pt x="96" y="73"/>
                      <a:pt x="96" y="73"/>
                    </a:cubicBezTo>
                    <a:cubicBezTo>
                      <a:pt x="91" y="64"/>
                      <a:pt x="91" y="64"/>
                      <a:pt x="91" y="64"/>
                    </a:cubicBezTo>
                    <a:cubicBezTo>
                      <a:pt x="90" y="64"/>
                      <a:pt x="88" y="64"/>
                      <a:pt x="87" y="6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algn="ctr" defTabSz="914310">
                  <a:defRPr/>
                </a:pPr>
                <a:endParaRPr lang="en-GB" sz="1200" kern="0" dirty="0">
                  <a:solidFill>
                    <a:srgbClr val="691E7C"/>
                  </a:solidFill>
                  <a:latin typeface="Arial" pitchFamily="34" charset="0"/>
                  <a:cs typeface="Arial" pitchFamily="34" charset="0"/>
                </a:endParaRPr>
              </a:p>
            </p:txBody>
          </p:sp>
          <p:sp>
            <p:nvSpPr>
              <p:cNvPr id="138" name="Freeform 8"/>
              <p:cNvSpPr>
                <a:spLocks/>
              </p:cNvSpPr>
              <p:nvPr/>
            </p:nvSpPr>
            <p:spPr bwMode="auto">
              <a:xfrm>
                <a:off x="6696075" y="2933700"/>
                <a:ext cx="115888" cy="117475"/>
              </a:xfrm>
              <a:custGeom>
                <a:avLst/>
                <a:gdLst/>
                <a:ahLst/>
                <a:cxnLst>
                  <a:cxn ang="0">
                    <a:pos x="4" y="5"/>
                  </a:cxn>
                  <a:cxn ang="0">
                    <a:pos x="19" y="4"/>
                  </a:cxn>
                  <a:cxn ang="0">
                    <a:pos x="20" y="19"/>
                  </a:cxn>
                  <a:cxn ang="0">
                    <a:pos x="5" y="20"/>
                  </a:cxn>
                  <a:cxn ang="0">
                    <a:pos x="4" y="5"/>
                  </a:cxn>
                </a:cxnLst>
                <a:rect l="0" t="0" r="r" b="b"/>
                <a:pathLst>
                  <a:path w="24" h="24">
                    <a:moveTo>
                      <a:pt x="4" y="5"/>
                    </a:moveTo>
                    <a:cubicBezTo>
                      <a:pt x="8" y="1"/>
                      <a:pt x="14" y="0"/>
                      <a:pt x="19" y="4"/>
                    </a:cubicBezTo>
                    <a:cubicBezTo>
                      <a:pt x="23" y="8"/>
                      <a:pt x="24" y="15"/>
                      <a:pt x="20" y="19"/>
                    </a:cubicBezTo>
                    <a:cubicBezTo>
                      <a:pt x="16" y="23"/>
                      <a:pt x="10" y="24"/>
                      <a:pt x="5" y="20"/>
                    </a:cubicBezTo>
                    <a:cubicBezTo>
                      <a:pt x="1" y="16"/>
                      <a:pt x="0" y="10"/>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algn="ctr" defTabSz="914310">
                  <a:defRPr/>
                </a:pPr>
                <a:endParaRPr lang="en-GB" sz="1200" kern="0" dirty="0">
                  <a:solidFill>
                    <a:srgbClr val="691E7C"/>
                  </a:solidFill>
                  <a:latin typeface="Arial" pitchFamily="34" charset="0"/>
                  <a:cs typeface="Arial" pitchFamily="34" charset="0"/>
                </a:endParaRPr>
              </a:p>
            </p:txBody>
          </p:sp>
          <p:sp>
            <p:nvSpPr>
              <p:cNvPr id="139" name="Freeform 9"/>
              <p:cNvSpPr>
                <a:spLocks/>
              </p:cNvSpPr>
              <p:nvPr/>
            </p:nvSpPr>
            <p:spPr bwMode="auto">
              <a:xfrm>
                <a:off x="6424613" y="2954338"/>
                <a:ext cx="106363" cy="106363"/>
              </a:xfrm>
              <a:custGeom>
                <a:avLst/>
                <a:gdLst/>
                <a:ahLst/>
                <a:cxnLst>
                  <a:cxn ang="0">
                    <a:pos x="4" y="5"/>
                  </a:cxn>
                  <a:cxn ang="0">
                    <a:pos x="17" y="4"/>
                  </a:cxn>
                  <a:cxn ang="0">
                    <a:pos x="19" y="18"/>
                  </a:cxn>
                  <a:cxn ang="0">
                    <a:pos x="5" y="19"/>
                  </a:cxn>
                  <a:cxn ang="0">
                    <a:pos x="4" y="5"/>
                  </a:cxn>
                </a:cxnLst>
                <a:rect l="0" t="0" r="r" b="b"/>
                <a:pathLst>
                  <a:path w="22" h="22">
                    <a:moveTo>
                      <a:pt x="4" y="5"/>
                    </a:moveTo>
                    <a:cubicBezTo>
                      <a:pt x="7" y="1"/>
                      <a:pt x="13" y="0"/>
                      <a:pt x="17" y="4"/>
                    </a:cubicBezTo>
                    <a:cubicBezTo>
                      <a:pt x="22" y="7"/>
                      <a:pt x="22" y="13"/>
                      <a:pt x="19" y="18"/>
                    </a:cubicBezTo>
                    <a:cubicBezTo>
                      <a:pt x="15" y="22"/>
                      <a:pt x="9" y="22"/>
                      <a:pt x="5" y="19"/>
                    </a:cubicBezTo>
                    <a:cubicBezTo>
                      <a:pt x="1" y="15"/>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algn="ctr" defTabSz="914310">
                  <a:defRPr/>
                </a:pPr>
                <a:endParaRPr lang="en-GB" sz="1200" kern="0" dirty="0">
                  <a:solidFill>
                    <a:srgbClr val="691E7C"/>
                  </a:solidFill>
                  <a:latin typeface="Arial" pitchFamily="34" charset="0"/>
                  <a:cs typeface="Arial" pitchFamily="34" charset="0"/>
                </a:endParaRPr>
              </a:p>
            </p:txBody>
          </p:sp>
        </p:grpSp>
        <p:sp>
          <p:nvSpPr>
            <p:cNvPr id="113" name="Rectangle 112"/>
            <p:cNvSpPr/>
            <p:nvPr/>
          </p:nvSpPr>
          <p:spPr>
            <a:xfrm>
              <a:off x="5839043" y="2157411"/>
              <a:ext cx="667014" cy="169277"/>
            </a:xfrm>
            <a:prstGeom prst="rect">
              <a:avLst/>
            </a:prstGeom>
          </p:spPr>
          <p:txBody>
            <a:bodyPr wrap="none" lIns="0" tIns="0" rIns="0" bIns="0" anchor="ctr" anchorCtr="1">
              <a:spAutoFit/>
            </a:bodyPr>
            <a:lstStyle/>
            <a:p>
              <a:pPr algn="ctr" defTabSz="914400">
                <a:spcBef>
                  <a:spcPct val="0"/>
                </a:spcBef>
                <a:spcAft>
                  <a:spcPts val="200"/>
                </a:spcAft>
              </a:pPr>
              <a:r>
                <a:rPr lang="en-US" sz="1100" b="1" dirty="0">
                  <a:solidFill>
                    <a:schemeClr val="bg1"/>
                  </a:solidFill>
                  <a:latin typeface="Arial" pitchFamily="34" charset="0"/>
                  <a:cs typeface="Arial" pitchFamily="34" charset="0"/>
                </a:rPr>
                <a:t>Service</a:t>
              </a:r>
            </a:p>
          </p:txBody>
        </p:sp>
        <p:grpSp>
          <p:nvGrpSpPr>
            <p:cNvPr id="114" name="Group 180"/>
            <p:cNvGrpSpPr/>
            <p:nvPr/>
          </p:nvGrpSpPr>
          <p:grpSpPr>
            <a:xfrm>
              <a:off x="7597823" y="2961246"/>
              <a:ext cx="440578" cy="503423"/>
              <a:chOff x="11541125" y="6980238"/>
              <a:chExt cx="1035051" cy="1182688"/>
            </a:xfrm>
            <a:noFill/>
          </p:grpSpPr>
          <p:sp>
            <p:nvSpPr>
              <p:cNvPr id="129" name="Freeform 52"/>
              <p:cNvSpPr>
                <a:spLocks noEditPoints="1"/>
              </p:cNvSpPr>
              <p:nvPr/>
            </p:nvSpPr>
            <p:spPr bwMode="auto">
              <a:xfrm>
                <a:off x="11563350" y="7077075"/>
                <a:ext cx="268288" cy="260350"/>
              </a:xfrm>
              <a:custGeom>
                <a:avLst/>
                <a:gdLst/>
                <a:ahLst/>
                <a:cxnLst>
                  <a:cxn ang="0">
                    <a:pos x="32" y="27"/>
                  </a:cxn>
                  <a:cxn ang="0">
                    <a:pos x="30" y="23"/>
                  </a:cxn>
                  <a:cxn ang="0">
                    <a:pos x="34" y="24"/>
                  </a:cxn>
                  <a:cxn ang="0">
                    <a:pos x="35" y="19"/>
                  </a:cxn>
                  <a:cxn ang="0">
                    <a:pos x="35" y="18"/>
                  </a:cxn>
                  <a:cxn ang="0">
                    <a:pos x="31" y="15"/>
                  </a:cxn>
                  <a:cxn ang="0">
                    <a:pos x="35" y="13"/>
                  </a:cxn>
                  <a:cxn ang="0">
                    <a:pos x="33" y="8"/>
                  </a:cxn>
                  <a:cxn ang="0">
                    <a:pos x="28" y="9"/>
                  </a:cxn>
                  <a:cxn ang="0">
                    <a:pos x="29" y="5"/>
                  </a:cxn>
                  <a:cxn ang="0">
                    <a:pos x="29" y="4"/>
                  </a:cxn>
                  <a:cxn ang="0">
                    <a:pos x="23" y="2"/>
                  </a:cxn>
                  <a:cxn ang="0">
                    <a:pos x="20" y="5"/>
                  </a:cxn>
                  <a:cxn ang="0">
                    <a:pos x="18" y="0"/>
                  </a:cxn>
                  <a:cxn ang="0">
                    <a:pos x="13" y="1"/>
                  </a:cxn>
                  <a:cxn ang="0">
                    <a:pos x="13" y="6"/>
                  </a:cxn>
                  <a:cxn ang="0">
                    <a:pos x="9" y="3"/>
                  </a:cxn>
                  <a:cxn ang="0">
                    <a:pos x="8" y="3"/>
                  </a:cxn>
                  <a:cxn ang="0">
                    <a:pos x="4" y="7"/>
                  </a:cxn>
                  <a:cxn ang="0">
                    <a:pos x="7" y="11"/>
                  </a:cxn>
                  <a:cxn ang="0">
                    <a:pos x="3" y="11"/>
                  </a:cxn>
                  <a:cxn ang="0">
                    <a:pos x="1" y="17"/>
                  </a:cxn>
                  <a:cxn ang="0">
                    <a:pos x="1" y="18"/>
                  </a:cxn>
                  <a:cxn ang="0">
                    <a:pos x="5" y="20"/>
                  </a:cxn>
                  <a:cxn ang="0">
                    <a:pos x="1" y="23"/>
                  </a:cxn>
                  <a:cxn ang="0">
                    <a:pos x="4" y="28"/>
                  </a:cxn>
                  <a:cxn ang="0">
                    <a:pos x="8" y="26"/>
                  </a:cxn>
                  <a:cxn ang="0">
                    <a:pos x="7" y="30"/>
                  </a:cxn>
                  <a:cxn ang="0">
                    <a:pos x="7" y="32"/>
                  </a:cxn>
                  <a:cxn ang="0">
                    <a:pos x="12" y="34"/>
                  </a:cxn>
                  <a:cxn ang="0">
                    <a:pos x="13" y="34"/>
                  </a:cxn>
                  <a:cxn ang="0">
                    <a:pos x="16" y="31"/>
                  </a:cxn>
                  <a:cxn ang="0">
                    <a:pos x="17" y="35"/>
                  </a:cxn>
                  <a:cxn ang="0">
                    <a:pos x="22" y="35"/>
                  </a:cxn>
                  <a:cxn ang="0">
                    <a:pos x="23" y="34"/>
                  </a:cxn>
                  <a:cxn ang="0">
                    <a:pos x="24" y="29"/>
                  </a:cxn>
                  <a:cxn ang="0">
                    <a:pos x="27" y="32"/>
                  </a:cxn>
                  <a:cxn ang="0">
                    <a:pos x="32" y="29"/>
                  </a:cxn>
                  <a:cxn ang="0">
                    <a:pos x="21" y="21"/>
                  </a:cxn>
                  <a:cxn ang="0">
                    <a:pos x="15" y="14"/>
                  </a:cxn>
                  <a:cxn ang="0">
                    <a:pos x="21" y="21"/>
                  </a:cxn>
                </a:cxnLst>
                <a:rect l="0" t="0" r="r" b="b"/>
                <a:pathLst>
                  <a:path w="36" h="35">
                    <a:moveTo>
                      <a:pt x="32" y="28"/>
                    </a:moveTo>
                    <a:cubicBezTo>
                      <a:pt x="32" y="28"/>
                      <a:pt x="32" y="28"/>
                      <a:pt x="32" y="27"/>
                    </a:cubicBezTo>
                    <a:cubicBezTo>
                      <a:pt x="29" y="25"/>
                      <a:pt x="29" y="25"/>
                      <a:pt x="29" y="25"/>
                    </a:cubicBezTo>
                    <a:cubicBezTo>
                      <a:pt x="30" y="23"/>
                      <a:pt x="30" y="23"/>
                      <a:pt x="30" y="23"/>
                    </a:cubicBezTo>
                    <a:cubicBezTo>
                      <a:pt x="33" y="24"/>
                      <a:pt x="33" y="24"/>
                      <a:pt x="33" y="24"/>
                    </a:cubicBezTo>
                    <a:cubicBezTo>
                      <a:pt x="34" y="24"/>
                      <a:pt x="34" y="24"/>
                      <a:pt x="34" y="24"/>
                    </a:cubicBezTo>
                    <a:cubicBezTo>
                      <a:pt x="34" y="24"/>
                      <a:pt x="35" y="24"/>
                      <a:pt x="35" y="23"/>
                    </a:cubicBezTo>
                    <a:cubicBezTo>
                      <a:pt x="35" y="19"/>
                      <a:pt x="35" y="19"/>
                      <a:pt x="35" y="19"/>
                    </a:cubicBezTo>
                    <a:cubicBezTo>
                      <a:pt x="36" y="19"/>
                      <a:pt x="35" y="18"/>
                      <a:pt x="35" y="18"/>
                    </a:cubicBezTo>
                    <a:cubicBezTo>
                      <a:pt x="35" y="18"/>
                      <a:pt x="35" y="18"/>
                      <a:pt x="35" y="18"/>
                    </a:cubicBezTo>
                    <a:cubicBezTo>
                      <a:pt x="31" y="17"/>
                      <a:pt x="31" y="17"/>
                      <a:pt x="31" y="17"/>
                    </a:cubicBezTo>
                    <a:cubicBezTo>
                      <a:pt x="31" y="15"/>
                      <a:pt x="31" y="15"/>
                      <a:pt x="31" y="15"/>
                    </a:cubicBezTo>
                    <a:cubicBezTo>
                      <a:pt x="34" y="14"/>
                      <a:pt x="34" y="14"/>
                      <a:pt x="34" y="14"/>
                    </a:cubicBezTo>
                    <a:cubicBezTo>
                      <a:pt x="35" y="14"/>
                      <a:pt x="35" y="14"/>
                      <a:pt x="35" y="13"/>
                    </a:cubicBezTo>
                    <a:cubicBezTo>
                      <a:pt x="35" y="13"/>
                      <a:pt x="35" y="13"/>
                      <a:pt x="35" y="13"/>
                    </a:cubicBezTo>
                    <a:cubicBezTo>
                      <a:pt x="33" y="8"/>
                      <a:pt x="33" y="8"/>
                      <a:pt x="33" y="8"/>
                    </a:cubicBezTo>
                    <a:cubicBezTo>
                      <a:pt x="33" y="8"/>
                      <a:pt x="32" y="8"/>
                      <a:pt x="31" y="8"/>
                    </a:cubicBezTo>
                    <a:cubicBezTo>
                      <a:pt x="28" y="9"/>
                      <a:pt x="28" y="9"/>
                      <a:pt x="28" y="9"/>
                    </a:cubicBezTo>
                    <a:cubicBezTo>
                      <a:pt x="27" y="8"/>
                      <a:pt x="27" y="8"/>
                      <a:pt x="27" y="8"/>
                    </a:cubicBezTo>
                    <a:cubicBezTo>
                      <a:pt x="29" y="5"/>
                      <a:pt x="29" y="5"/>
                      <a:pt x="29" y="5"/>
                    </a:cubicBezTo>
                    <a:cubicBezTo>
                      <a:pt x="29" y="5"/>
                      <a:pt x="29" y="5"/>
                      <a:pt x="29" y="4"/>
                    </a:cubicBezTo>
                    <a:cubicBezTo>
                      <a:pt x="29" y="4"/>
                      <a:pt x="29" y="4"/>
                      <a:pt x="29" y="4"/>
                    </a:cubicBezTo>
                    <a:cubicBezTo>
                      <a:pt x="24" y="1"/>
                      <a:pt x="24" y="1"/>
                      <a:pt x="24" y="1"/>
                    </a:cubicBezTo>
                    <a:cubicBezTo>
                      <a:pt x="24" y="1"/>
                      <a:pt x="23" y="1"/>
                      <a:pt x="23" y="2"/>
                    </a:cubicBezTo>
                    <a:cubicBezTo>
                      <a:pt x="21" y="5"/>
                      <a:pt x="21" y="5"/>
                      <a:pt x="21" y="5"/>
                    </a:cubicBezTo>
                    <a:cubicBezTo>
                      <a:pt x="20" y="5"/>
                      <a:pt x="20" y="5"/>
                      <a:pt x="20" y="5"/>
                    </a:cubicBezTo>
                    <a:cubicBezTo>
                      <a:pt x="19" y="1"/>
                      <a:pt x="19" y="1"/>
                      <a:pt x="19" y="1"/>
                    </a:cubicBezTo>
                    <a:cubicBezTo>
                      <a:pt x="19" y="0"/>
                      <a:pt x="19" y="0"/>
                      <a:pt x="18" y="0"/>
                    </a:cubicBezTo>
                    <a:cubicBezTo>
                      <a:pt x="14" y="1"/>
                      <a:pt x="14" y="1"/>
                      <a:pt x="14" y="1"/>
                    </a:cubicBezTo>
                    <a:cubicBezTo>
                      <a:pt x="13" y="1"/>
                      <a:pt x="13" y="1"/>
                      <a:pt x="13" y="1"/>
                    </a:cubicBezTo>
                    <a:cubicBezTo>
                      <a:pt x="13" y="1"/>
                      <a:pt x="13" y="2"/>
                      <a:pt x="13" y="2"/>
                    </a:cubicBezTo>
                    <a:cubicBezTo>
                      <a:pt x="13" y="6"/>
                      <a:pt x="13" y="6"/>
                      <a:pt x="13" y="6"/>
                    </a:cubicBezTo>
                    <a:cubicBezTo>
                      <a:pt x="12" y="6"/>
                      <a:pt x="12" y="6"/>
                      <a:pt x="12" y="6"/>
                    </a:cubicBezTo>
                    <a:cubicBezTo>
                      <a:pt x="9" y="3"/>
                      <a:pt x="9" y="3"/>
                      <a:pt x="9" y="3"/>
                    </a:cubicBezTo>
                    <a:cubicBezTo>
                      <a:pt x="9" y="3"/>
                      <a:pt x="9" y="3"/>
                      <a:pt x="9" y="3"/>
                    </a:cubicBezTo>
                    <a:cubicBezTo>
                      <a:pt x="8" y="3"/>
                      <a:pt x="8" y="3"/>
                      <a:pt x="8" y="3"/>
                    </a:cubicBezTo>
                    <a:cubicBezTo>
                      <a:pt x="5" y="7"/>
                      <a:pt x="5" y="7"/>
                      <a:pt x="5" y="7"/>
                    </a:cubicBezTo>
                    <a:cubicBezTo>
                      <a:pt x="4" y="7"/>
                      <a:pt x="4" y="7"/>
                      <a:pt x="4" y="7"/>
                    </a:cubicBezTo>
                    <a:cubicBezTo>
                      <a:pt x="4" y="8"/>
                      <a:pt x="4" y="8"/>
                      <a:pt x="4" y="8"/>
                    </a:cubicBezTo>
                    <a:cubicBezTo>
                      <a:pt x="7" y="11"/>
                      <a:pt x="7" y="11"/>
                      <a:pt x="7" y="11"/>
                    </a:cubicBezTo>
                    <a:cubicBezTo>
                      <a:pt x="6" y="12"/>
                      <a:pt x="6" y="12"/>
                      <a:pt x="6" y="12"/>
                    </a:cubicBezTo>
                    <a:cubicBezTo>
                      <a:pt x="3" y="11"/>
                      <a:pt x="3" y="11"/>
                      <a:pt x="3" y="11"/>
                    </a:cubicBezTo>
                    <a:cubicBezTo>
                      <a:pt x="2" y="11"/>
                      <a:pt x="2" y="11"/>
                      <a:pt x="1" y="12"/>
                    </a:cubicBezTo>
                    <a:cubicBezTo>
                      <a:pt x="1" y="17"/>
                      <a:pt x="1" y="17"/>
                      <a:pt x="1" y="17"/>
                    </a:cubicBezTo>
                    <a:cubicBezTo>
                      <a:pt x="0" y="17"/>
                      <a:pt x="1" y="17"/>
                      <a:pt x="1" y="17"/>
                    </a:cubicBezTo>
                    <a:cubicBezTo>
                      <a:pt x="1" y="18"/>
                      <a:pt x="1" y="18"/>
                      <a:pt x="1" y="18"/>
                    </a:cubicBezTo>
                    <a:cubicBezTo>
                      <a:pt x="5" y="18"/>
                      <a:pt x="5" y="18"/>
                      <a:pt x="5" y="18"/>
                    </a:cubicBezTo>
                    <a:cubicBezTo>
                      <a:pt x="5" y="20"/>
                      <a:pt x="5" y="20"/>
                      <a:pt x="5" y="20"/>
                    </a:cubicBezTo>
                    <a:cubicBezTo>
                      <a:pt x="2" y="22"/>
                      <a:pt x="2" y="22"/>
                      <a:pt x="2" y="22"/>
                    </a:cubicBezTo>
                    <a:cubicBezTo>
                      <a:pt x="1" y="22"/>
                      <a:pt x="1" y="22"/>
                      <a:pt x="1" y="23"/>
                    </a:cubicBezTo>
                    <a:cubicBezTo>
                      <a:pt x="3" y="27"/>
                      <a:pt x="3" y="27"/>
                      <a:pt x="3" y="27"/>
                    </a:cubicBezTo>
                    <a:cubicBezTo>
                      <a:pt x="3" y="27"/>
                      <a:pt x="4" y="28"/>
                      <a:pt x="4" y="28"/>
                    </a:cubicBezTo>
                    <a:cubicBezTo>
                      <a:pt x="4" y="28"/>
                      <a:pt x="4" y="28"/>
                      <a:pt x="5" y="28"/>
                    </a:cubicBezTo>
                    <a:cubicBezTo>
                      <a:pt x="8" y="26"/>
                      <a:pt x="8" y="26"/>
                      <a:pt x="8" y="26"/>
                    </a:cubicBezTo>
                    <a:cubicBezTo>
                      <a:pt x="9" y="27"/>
                      <a:pt x="9" y="27"/>
                      <a:pt x="9" y="27"/>
                    </a:cubicBezTo>
                    <a:cubicBezTo>
                      <a:pt x="7" y="30"/>
                      <a:pt x="7" y="30"/>
                      <a:pt x="7" y="30"/>
                    </a:cubicBezTo>
                    <a:cubicBezTo>
                      <a:pt x="7" y="31"/>
                      <a:pt x="7" y="31"/>
                      <a:pt x="7" y="31"/>
                    </a:cubicBezTo>
                    <a:cubicBezTo>
                      <a:pt x="7" y="31"/>
                      <a:pt x="7" y="31"/>
                      <a:pt x="7" y="32"/>
                    </a:cubicBezTo>
                    <a:cubicBezTo>
                      <a:pt x="7" y="32"/>
                      <a:pt x="7" y="32"/>
                      <a:pt x="7" y="32"/>
                    </a:cubicBezTo>
                    <a:cubicBezTo>
                      <a:pt x="12" y="34"/>
                      <a:pt x="12" y="34"/>
                      <a:pt x="12" y="34"/>
                    </a:cubicBezTo>
                    <a:cubicBezTo>
                      <a:pt x="12" y="34"/>
                      <a:pt x="12" y="34"/>
                      <a:pt x="12" y="34"/>
                    </a:cubicBezTo>
                    <a:cubicBezTo>
                      <a:pt x="13" y="34"/>
                      <a:pt x="13" y="34"/>
                      <a:pt x="13" y="34"/>
                    </a:cubicBezTo>
                    <a:cubicBezTo>
                      <a:pt x="15" y="30"/>
                      <a:pt x="15" y="30"/>
                      <a:pt x="15" y="30"/>
                    </a:cubicBezTo>
                    <a:cubicBezTo>
                      <a:pt x="16" y="31"/>
                      <a:pt x="16" y="31"/>
                      <a:pt x="16" y="31"/>
                    </a:cubicBezTo>
                    <a:cubicBezTo>
                      <a:pt x="17" y="34"/>
                      <a:pt x="17" y="34"/>
                      <a:pt x="17" y="34"/>
                    </a:cubicBezTo>
                    <a:cubicBezTo>
                      <a:pt x="17" y="35"/>
                      <a:pt x="17" y="35"/>
                      <a:pt x="17" y="35"/>
                    </a:cubicBezTo>
                    <a:cubicBezTo>
                      <a:pt x="17" y="35"/>
                      <a:pt x="17" y="35"/>
                      <a:pt x="18" y="35"/>
                    </a:cubicBezTo>
                    <a:cubicBezTo>
                      <a:pt x="22" y="35"/>
                      <a:pt x="22" y="35"/>
                      <a:pt x="22" y="35"/>
                    </a:cubicBezTo>
                    <a:cubicBezTo>
                      <a:pt x="23" y="35"/>
                      <a:pt x="23" y="34"/>
                      <a:pt x="23" y="34"/>
                    </a:cubicBezTo>
                    <a:cubicBezTo>
                      <a:pt x="23" y="34"/>
                      <a:pt x="23" y="34"/>
                      <a:pt x="23" y="34"/>
                    </a:cubicBezTo>
                    <a:cubicBezTo>
                      <a:pt x="23" y="30"/>
                      <a:pt x="23" y="30"/>
                      <a:pt x="23" y="30"/>
                    </a:cubicBezTo>
                    <a:cubicBezTo>
                      <a:pt x="24" y="29"/>
                      <a:pt x="24" y="29"/>
                      <a:pt x="24" y="29"/>
                    </a:cubicBezTo>
                    <a:cubicBezTo>
                      <a:pt x="27" y="32"/>
                      <a:pt x="27" y="32"/>
                      <a:pt x="27" y="32"/>
                    </a:cubicBezTo>
                    <a:cubicBezTo>
                      <a:pt x="27" y="32"/>
                      <a:pt x="27" y="32"/>
                      <a:pt x="27" y="32"/>
                    </a:cubicBezTo>
                    <a:cubicBezTo>
                      <a:pt x="28" y="32"/>
                      <a:pt x="28" y="32"/>
                      <a:pt x="28" y="32"/>
                    </a:cubicBezTo>
                    <a:cubicBezTo>
                      <a:pt x="32" y="29"/>
                      <a:pt x="32" y="29"/>
                      <a:pt x="32" y="29"/>
                    </a:cubicBezTo>
                    <a:cubicBezTo>
                      <a:pt x="32" y="29"/>
                      <a:pt x="32" y="28"/>
                      <a:pt x="32" y="28"/>
                    </a:cubicBezTo>
                    <a:close/>
                    <a:moveTo>
                      <a:pt x="21" y="21"/>
                    </a:moveTo>
                    <a:cubicBezTo>
                      <a:pt x="19" y="23"/>
                      <a:pt x="16" y="23"/>
                      <a:pt x="15" y="21"/>
                    </a:cubicBezTo>
                    <a:cubicBezTo>
                      <a:pt x="13" y="19"/>
                      <a:pt x="13" y="16"/>
                      <a:pt x="15" y="14"/>
                    </a:cubicBezTo>
                    <a:cubicBezTo>
                      <a:pt x="17" y="12"/>
                      <a:pt x="20" y="13"/>
                      <a:pt x="21" y="14"/>
                    </a:cubicBezTo>
                    <a:cubicBezTo>
                      <a:pt x="23" y="16"/>
                      <a:pt x="23" y="19"/>
                      <a:pt x="21" y="21"/>
                    </a:cubicBezTo>
                    <a:close/>
                  </a:path>
                </a:pathLst>
              </a:cu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algn="ctr" defTabSz="914310">
                  <a:defRPr/>
                </a:pPr>
                <a:endParaRPr lang="en-GB" sz="1200" kern="0" dirty="0">
                  <a:solidFill>
                    <a:srgbClr val="691E7C"/>
                  </a:solidFill>
                  <a:latin typeface="Arial" pitchFamily="34" charset="0"/>
                  <a:cs typeface="Arial" pitchFamily="34" charset="0"/>
                </a:endParaRPr>
              </a:p>
            </p:txBody>
          </p:sp>
          <p:sp>
            <p:nvSpPr>
              <p:cNvPr id="130" name="Freeform 53"/>
              <p:cNvSpPr>
                <a:spLocks noEditPoints="1"/>
              </p:cNvSpPr>
              <p:nvPr/>
            </p:nvSpPr>
            <p:spPr bwMode="auto">
              <a:xfrm>
                <a:off x="11541125" y="6980238"/>
                <a:ext cx="1035051" cy="1182688"/>
              </a:xfrm>
              <a:custGeom>
                <a:avLst/>
                <a:gdLst/>
                <a:ahLst/>
                <a:cxnLst>
                  <a:cxn ang="0">
                    <a:pos x="40" y="19"/>
                  </a:cxn>
                  <a:cxn ang="0">
                    <a:pos x="66" y="12"/>
                  </a:cxn>
                  <a:cxn ang="0">
                    <a:pos x="68" y="12"/>
                  </a:cxn>
                  <a:cxn ang="0">
                    <a:pos x="60" y="5"/>
                  </a:cxn>
                  <a:cxn ang="0">
                    <a:pos x="65" y="0"/>
                  </a:cxn>
                  <a:cxn ang="0">
                    <a:pos x="81" y="15"/>
                  </a:cxn>
                  <a:cxn ang="0">
                    <a:pos x="66" y="31"/>
                  </a:cxn>
                  <a:cxn ang="0">
                    <a:pos x="61" y="26"/>
                  </a:cxn>
                  <a:cxn ang="0">
                    <a:pos x="68" y="19"/>
                  </a:cxn>
                  <a:cxn ang="0">
                    <a:pos x="68" y="19"/>
                  </a:cxn>
                  <a:cxn ang="0">
                    <a:pos x="66" y="19"/>
                  </a:cxn>
                  <a:cxn ang="0">
                    <a:pos x="45" y="24"/>
                  </a:cxn>
                  <a:cxn ang="0">
                    <a:pos x="14" y="53"/>
                  </a:cxn>
                  <a:cxn ang="0">
                    <a:pos x="15" y="54"/>
                  </a:cxn>
                  <a:cxn ang="0">
                    <a:pos x="15" y="54"/>
                  </a:cxn>
                  <a:cxn ang="0">
                    <a:pos x="16" y="108"/>
                  </a:cxn>
                  <a:cxn ang="0">
                    <a:pos x="47" y="136"/>
                  </a:cxn>
                  <a:cxn ang="0">
                    <a:pos x="44" y="142"/>
                  </a:cxn>
                  <a:cxn ang="0">
                    <a:pos x="10" y="111"/>
                  </a:cxn>
                  <a:cxn ang="0">
                    <a:pos x="8" y="52"/>
                  </a:cxn>
                  <a:cxn ang="0">
                    <a:pos x="66" y="140"/>
                  </a:cxn>
                  <a:cxn ang="0">
                    <a:pos x="73" y="133"/>
                  </a:cxn>
                  <a:cxn ang="0">
                    <a:pos x="68" y="128"/>
                  </a:cxn>
                  <a:cxn ang="0">
                    <a:pos x="53" y="144"/>
                  </a:cxn>
                  <a:cxn ang="0">
                    <a:pos x="69" y="159"/>
                  </a:cxn>
                  <a:cxn ang="0">
                    <a:pos x="74" y="154"/>
                  </a:cxn>
                  <a:cxn ang="0">
                    <a:pos x="66" y="147"/>
                  </a:cxn>
                  <a:cxn ang="0">
                    <a:pos x="68" y="147"/>
                  </a:cxn>
                  <a:cxn ang="0">
                    <a:pos x="135" y="95"/>
                  </a:cxn>
                  <a:cxn ang="0">
                    <a:pos x="130" y="48"/>
                  </a:cxn>
                  <a:cxn ang="0">
                    <a:pos x="95" y="17"/>
                  </a:cxn>
                  <a:cxn ang="0">
                    <a:pos x="93" y="23"/>
                  </a:cxn>
                  <a:cxn ang="0">
                    <a:pos x="123" y="51"/>
                  </a:cxn>
                  <a:cxn ang="0">
                    <a:pos x="129" y="94"/>
                  </a:cxn>
                  <a:cxn ang="0">
                    <a:pos x="68" y="140"/>
                  </a:cxn>
                  <a:cxn ang="0">
                    <a:pos x="66" y="140"/>
                  </a:cxn>
                </a:cxnLst>
                <a:rect l="0" t="0" r="r" b="b"/>
                <a:pathLst>
                  <a:path w="139" h="159">
                    <a:moveTo>
                      <a:pt x="40" y="19"/>
                    </a:moveTo>
                    <a:cubicBezTo>
                      <a:pt x="48" y="15"/>
                      <a:pt x="56" y="13"/>
                      <a:pt x="66" y="12"/>
                    </a:cubicBezTo>
                    <a:cubicBezTo>
                      <a:pt x="68" y="12"/>
                      <a:pt x="68" y="12"/>
                      <a:pt x="68" y="12"/>
                    </a:cubicBezTo>
                    <a:cubicBezTo>
                      <a:pt x="60" y="5"/>
                      <a:pt x="60" y="5"/>
                      <a:pt x="60" y="5"/>
                    </a:cubicBezTo>
                    <a:cubicBezTo>
                      <a:pt x="65" y="0"/>
                      <a:pt x="65" y="0"/>
                      <a:pt x="65" y="0"/>
                    </a:cubicBezTo>
                    <a:cubicBezTo>
                      <a:pt x="81" y="15"/>
                      <a:pt x="81" y="15"/>
                      <a:pt x="81" y="15"/>
                    </a:cubicBezTo>
                    <a:cubicBezTo>
                      <a:pt x="66" y="31"/>
                      <a:pt x="66" y="31"/>
                      <a:pt x="66" y="31"/>
                    </a:cubicBezTo>
                    <a:cubicBezTo>
                      <a:pt x="61" y="26"/>
                      <a:pt x="61" y="26"/>
                      <a:pt x="61" y="26"/>
                    </a:cubicBezTo>
                    <a:cubicBezTo>
                      <a:pt x="68" y="19"/>
                      <a:pt x="68" y="19"/>
                      <a:pt x="68" y="19"/>
                    </a:cubicBezTo>
                    <a:cubicBezTo>
                      <a:pt x="68" y="19"/>
                      <a:pt x="68" y="19"/>
                      <a:pt x="68" y="19"/>
                    </a:cubicBezTo>
                    <a:cubicBezTo>
                      <a:pt x="66" y="19"/>
                      <a:pt x="66" y="19"/>
                      <a:pt x="66" y="19"/>
                    </a:cubicBezTo>
                    <a:cubicBezTo>
                      <a:pt x="58" y="20"/>
                      <a:pt x="51" y="21"/>
                      <a:pt x="45" y="24"/>
                    </a:cubicBezTo>
                    <a:moveTo>
                      <a:pt x="14" y="53"/>
                    </a:moveTo>
                    <a:cubicBezTo>
                      <a:pt x="15" y="54"/>
                      <a:pt x="15" y="54"/>
                      <a:pt x="15" y="54"/>
                    </a:cubicBezTo>
                    <a:cubicBezTo>
                      <a:pt x="15" y="54"/>
                      <a:pt x="15" y="54"/>
                      <a:pt x="15" y="54"/>
                    </a:cubicBezTo>
                    <a:cubicBezTo>
                      <a:pt x="7" y="71"/>
                      <a:pt x="7" y="90"/>
                      <a:pt x="16" y="108"/>
                    </a:cubicBezTo>
                    <a:cubicBezTo>
                      <a:pt x="23" y="121"/>
                      <a:pt x="33" y="130"/>
                      <a:pt x="47" y="136"/>
                    </a:cubicBezTo>
                    <a:cubicBezTo>
                      <a:pt x="44" y="142"/>
                      <a:pt x="44" y="142"/>
                      <a:pt x="44" y="142"/>
                    </a:cubicBezTo>
                    <a:cubicBezTo>
                      <a:pt x="29" y="136"/>
                      <a:pt x="18" y="126"/>
                      <a:pt x="10" y="111"/>
                    </a:cubicBezTo>
                    <a:cubicBezTo>
                      <a:pt x="0" y="91"/>
                      <a:pt x="0" y="70"/>
                      <a:pt x="8" y="52"/>
                    </a:cubicBezTo>
                    <a:moveTo>
                      <a:pt x="66" y="140"/>
                    </a:moveTo>
                    <a:cubicBezTo>
                      <a:pt x="73" y="133"/>
                      <a:pt x="73" y="133"/>
                      <a:pt x="73" y="133"/>
                    </a:cubicBezTo>
                    <a:cubicBezTo>
                      <a:pt x="68" y="128"/>
                      <a:pt x="68" y="128"/>
                      <a:pt x="68" y="128"/>
                    </a:cubicBezTo>
                    <a:cubicBezTo>
                      <a:pt x="53" y="144"/>
                      <a:pt x="53" y="144"/>
                      <a:pt x="53" y="144"/>
                    </a:cubicBezTo>
                    <a:cubicBezTo>
                      <a:pt x="69" y="159"/>
                      <a:pt x="69" y="159"/>
                      <a:pt x="69" y="159"/>
                    </a:cubicBezTo>
                    <a:cubicBezTo>
                      <a:pt x="74" y="154"/>
                      <a:pt x="74" y="154"/>
                      <a:pt x="74" y="154"/>
                    </a:cubicBezTo>
                    <a:cubicBezTo>
                      <a:pt x="66" y="147"/>
                      <a:pt x="66" y="147"/>
                      <a:pt x="66" y="147"/>
                    </a:cubicBezTo>
                    <a:cubicBezTo>
                      <a:pt x="68" y="147"/>
                      <a:pt x="68" y="147"/>
                      <a:pt x="68" y="147"/>
                    </a:cubicBezTo>
                    <a:cubicBezTo>
                      <a:pt x="100" y="148"/>
                      <a:pt x="128" y="126"/>
                      <a:pt x="135" y="95"/>
                    </a:cubicBezTo>
                    <a:cubicBezTo>
                      <a:pt x="139" y="80"/>
                      <a:pt x="137" y="63"/>
                      <a:pt x="130" y="48"/>
                    </a:cubicBezTo>
                    <a:cubicBezTo>
                      <a:pt x="122" y="33"/>
                      <a:pt x="110" y="23"/>
                      <a:pt x="95" y="17"/>
                    </a:cubicBezTo>
                    <a:cubicBezTo>
                      <a:pt x="93" y="23"/>
                      <a:pt x="93" y="23"/>
                      <a:pt x="93" y="23"/>
                    </a:cubicBezTo>
                    <a:cubicBezTo>
                      <a:pt x="106" y="29"/>
                      <a:pt x="116" y="38"/>
                      <a:pt x="123" y="51"/>
                    </a:cubicBezTo>
                    <a:cubicBezTo>
                      <a:pt x="130" y="64"/>
                      <a:pt x="132" y="79"/>
                      <a:pt x="129" y="94"/>
                    </a:cubicBezTo>
                    <a:cubicBezTo>
                      <a:pt x="122" y="121"/>
                      <a:pt x="97" y="141"/>
                      <a:pt x="68" y="140"/>
                    </a:cubicBezTo>
                    <a:lnTo>
                      <a:pt x="66" y="140"/>
                    </a:lnTo>
                    <a:close/>
                  </a:path>
                </a:pathLst>
              </a:cu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algn="ctr" defTabSz="914310">
                  <a:defRPr/>
                </a:pPr>
                <a:endParaRPr lang="en-GB" sz="1200" kern="0" dirty="0">
                  <a:solidFill>
                    <a:srgbClr val="691E7C"/>
                  </a:solidFill>
                  <a:latin typeface="Arial" pitchFamily="34" charset="0"/>
                  <a:cs typeface="Arial" pitchFamily="34" charset="0"/>
                </a:endParaRPr>
              </a:p>
            </p:txBody>
          </p:sp>
          <p:sp>
            <p:nvSpPr>
              <p:cNvPr id="131" name="Freeform 54"/>
              <p:cNvSpPr>
                <a:spLocks/>
              </p:cNvSpPr>
              <p:nvPr/>
            </p:nvSpPr>
            <p:spPr bwMode="auto">
              <a:xfrm>
                <a:off x="11914188" y="7426325"/>
                <a:ext cx="111125" cy="298450"/>
              </a:xfrm>
              <a:custGeom>
                <a:avLst/>
                <a:gdLst/>
                <a:ahLst/>
                <a:cxnLst>
                  <a:cxn ang="0">
                    <a:pos x="15" y="34"/>
                  </a:cxn>
                  <a:cxn ang="0">
                    <a:pos x="15" y="34"/>
                  </a:cxn>
                  <a:cxn ang="0">
                    <a:pos x="7" y="14"/>
                  </a:cxn>
                  <a:cxn ang="0">
                    <a:pos x="15" y="6"/>
                  </a:cxn>
                  <a:cxn ang="0">
                    <a:pos x="15" y="0"/>
                  </a:cxn>
                  <a:cxn ang="0">
                    <a:pos x="6" y="5"/>
                  </a:cxn>
                  <a:cxn ang="0">
                    <a:pos x="0" y="20"/>
                  </a:cxn>
                  <a:cxn ang="0">
                    <a:pos x="6" y="35"/>
                  </a:cxn>
                  <a:cxn ang="0">
                    <a:pos x="15" y="40"/>
                  </a:cxn>
                  <a:cxn ang="0">
                    <a:pos x="15" y="34"/>
                  </a:cxn>
                </a:cxnLst>
                <a:rect l="0" t="0" r="r" b="b"/>
                <a:pathLst>
                  <a:path w="15" h="40">
                    <a:moveTo>
                      <a:pt x="15" y="34"/>
                    </a:moveTo>
                    <a:cubicBezTo>
                      <a:pt x="15" y="34"/>
                      <a:pt x="15" y="34"/>
                      <a:pt x="15" y="34"/>
                    </a:cubicBezTo>
                    <a:cubicBezTo>
                      <a:pt x="7" y="31"/>
                      <a:pt x="3" y="22"/>
                      <a:pt x="7" y="14"/>
                    </a:cubicBezTo>
                    <a:cubicBezTo>
                      <a:pt x="8" y="10"/>
                      <a:pt x="12" y="7"/>
                      <a:pt x="15" y="6"/>
                    </a:cubicBezTo>
                    <a:cubicBezTo>
                      <a:pt x="15" y="0"/>
                      <a:pt x="15" y="0"/>
                      <a:pt x="15" y="0"/>
                    </a:cubicBezTo>
                    <a:cubicBezTo>
                      <a:pt x="12" y="0"/>
                      <a:pt x="8" y="2"/>
                      <a:pt x="6" y="5"/>
                    </a:cubicBezTo>
                    <a:cubicBezTo>
                      <a:pt x="2" y="9"/>
                      <a:pt x="0" y="14"/>
                      <a:pt x="0" y="20"/>
                    </a:cubicBezTo>
                    <a:cubicBezTo>
                      <a:pt x="0" y="26"/>
                      <a:pt x="2" y="31"/>
                      <a:pt x="6" y="35"/>
                    </a:cubicBezTo>
                    <a:cubicBezTo>
                      <a:pt x="8" y="37"/>
                      <a:pt x="12" y="39"/>
                      <a:pt x="15" y="40"/>
                    </a:cubicBezTo>
                    <a:cubicBezTo>
                      <a:pt x="15" y="34"/>
                      <a:pt x="15" y="34"/>
                      <a:pt x="15" y="34"/>
                    </a:cubicBezTo>
                    <a:close/>
                  </a:path>
                </a:pathLst>
              </a:cu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algn="ctr" defTabSz="914310">
                  <a:defRPr/>
                </a:pPr>
                <a:endParaRPr lang="en-GB" sz="1200" kern="0" dirty="0">
                  <a:solidFill>
                    <a:srgbClr val="691E7C"/>
                  </a:solidFill>
                  <a:latin typeface="Arial" pitchFamily="34" charset="0"/>
                  <a:cs typeface="Arial" pitchFamily="34" charset="0"/>
                </a:endParaRPr>
              </a:p>
            </p:txBody>
          </p:sp>
          <p:sp>
            <p:nvSpPr>
              <p:cNvPr id="132" name="Freeform 55"/>
              <p:cNvSpPr>
                <a:spLocks/>
              </p:cNvSpPr>
              <p:nvPr/>
            </p:nvSpPr>
            <p:spPr bwMode="auto">
              <a:xfrm>
                <a:off x="11734800" y="7248525"/>
                <a:ext cx="290513" cy="654050"/>
              </a:xfrm>
              <a:custGeom>
                <a:avLst/>
                <a:gdLst/>
                <a:ahLst/>
                <a:cxnLst>
                  <a:cxn ang="0">
                    <a:pos x="39" y="79"/>
                  </a:cxn>
                  <a:cxn ang="0">
                    <a:pos x="34" y="88"/>
                  </a:cxn>
                  <a:cxn ang="0">
                    <a:pos x="21" y="83"/>
                  </a:cxn>
                  <a:cxn ang="0">
                    <a:pos x="24" y="72"/>
                  </a:cxn>
                  <a:cxn ang="0">
                    <a:pos x="17" y="65"/>
                  </a:cxn>
                  <a:cxn ang="0">
                    <a:pos x="5" y="67"/>
                  </a:cxn>
                  <a:cxn ang="0">
                    <a:pos x="0" y="55"/>
                  </a:cxn>
                  <a:cxn ang="0">
                    <a:pos x="10" y="49"/>
                  </a:cxn>
                  <a:cxn ang="0">
                    <a:pos x="10" y="39"/>
                  </a:cxn>
                  <a:cxn ang="0">
                    <a:pos x="0" y="33"/>
                  </a:cxn>
                  <a:cxn ang="0">
                    <a:pos x="5" y="20"/>
                  </a:cxn>
                  <a:cxn ang="0">
                    <a:pos x="16" y="23"/>
                  </a:cxn>
                  <a:cxn ang="0">
                    <a:pos x="24" y="16"/>
                  </a:cxn>
                  <a:cxn ang="0">
                    <a:pos x="21" y="5"/>
                  </a:cxn>
                  <a:cxn ang="0">
                    <a:pos x="33" y="0"/>
                  </a:cxn>
                  <a:cxn ang="0">
                    <a:pos x="39" y="9"/>
                  </a:cxn>
                </a:cxnLst>
                <a:rect l="0" t="0" r="r" b="b"/>
                <a:pathLst>
                  <a:path w="39" h="88">
                    <a:moveTo>
                      <a:pt x="39" y="79"/>
                    </a:moveTo>
                    <a:cubicBezTo>
                      <a:pt x="34" y="88"/>
                      <a:pt x="34" y="88"/>
                      <a:pt x="34" y="88"/>
                    </a:cubicBezTo>
                    <a:cubicBezTo>
                      <a:pt x="21" y="83"/>
                      <a:pt x="21" y="83"/>
                      <a:pt x="21" y="83"/>
                    </a:cubicBezTo>
                    <a:cubicBezTo>
                      <a:pt x="24" y="72"/>
                      <a:pt x="24" y="72"/>
                      <a:pt x="24" y="72"/>
                    </a:cubicBezTo>
                    <a:cubicBezTo>
                      <a:pt x="21" y="70"/>
                      <a:pt x="19" y="68"/>
                      <a:pt x="17" y="65"/>
                    </a:cubicBezTo>
                    <a:cubicBezTo>
                      <a:pt x="5" y="67"/>
                      <a:pt x="5" y="67"/>
                      <a:pt x="5" y="67"/>
                    </a:cubicBezTo>
                    <a:cubicBezTo>
                      <a:pt x="0" y="55"/>
                      <a:pt x="0" y="55"/>
                      <a:pt x="0" y="55"/>
                    </a:cubicBezTo>
                    <a:cubicBezTo>
                      <a:pt x="10" y="49"/>
                      <a:pt x="10" y="49"/>
                      <a:pt x="10" y="49"/>
                    </a:cubicBezTo>
                    <a:cubicBezTo>
                      <a:pt x="9" y="46"/>
                      <a:pt x="9" y="42"/>
                      <a:pt x="10" y="39"/>
                    </a:cubicBezTo>
                    <a:cubicBezTo>
                      <a:pt x="0" y="33"/>
                      <a:pt x="0" y="33"/>
                      <a:pt x="0" y="33"/>
                    </a:cubicBezTo>
                    <a:cubicBezTo>
                      <a:pt x="5" y="20"/>
                      <a:pt x="5" y="20"/>
                      <a:pt x="5" y="20"/>
                    </a:cubicBezTo>
                    <a:cubicBezTo>
                      <a:pt x="16" y="23"/>
                      <a:pt x="16" y="23"/>
                      <a:pt x="16" y="23"/>
                    </a:cubicBezTo>
                    <a:cubicBezTo>
                      <a:pt x="19" y="20"/>
                      <a:pt x="21" y="18"/>
                      <a:pt x="24" y="16"/>
                    </a:cubicBezTo>
                    <a:cubicBezTo>
                      <a:pt x="21" y="5"/>
                      <a:pt x="21" y="5"/>
                      <a:pt x="21" y="5"/>
                    </a:cubicBezTo>
                    <a:cubicBezTo>
                      <a:pt x="33" y="0"/>
                      <a:pt x="33" y="0"/>
                      <a:pt x="33" y="0"/>
                    </a:cubicBezTo>
                    <a:cubicBezTo>
                      <a:pt x="39" y="9"/>
                      <a:pt x="39" y="9"/>
                      <a:pt x="39" y="9"/>
                    </a:cubicBezTo>
                  </a:path>
                </a:pathLst>
              </a:cu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algn="ctr" defTabSz="914310">
                  <a:defRPr/>
                </a:pPr>
                <a:endParaRPr lang="en-GB" sz="1200" kern="0" dirty="0">
                  <a:solidFill>
                    <a:srgbClr val="691E7C"/>
                  </a:solidFill>
                  <a:latin typeface="Arial" pitchFamily="34" charset="0"/>
                  <a:cs typeface="Arial" pitchFamily="34" charset="0"/>
                </a:endParaRPr>
              </a:p>
            </p:txBody>
          </p:sp>
          <p:sp>
            <p:nvSpPr>
              <p:cNvPr id="133" name="Freeform 56"/>
              <p:cNvSpPr>
                <a:spLocks/>
              </p:cNvSpPr>
              <p:nvPr/>
            </p:nvSpPr>
            <p:spPr bwMode="auto">
              <a:xfrm>
                <a:off x="11884025" y="7396163"/>
                <a:ext cx="141288" cy="358775"/>
              </a:xfrm>
              <a:custGeom>
                <a:avLst/>
                <a:gdLst/>
                <a:ahLst/>
                <a:cxnLst>
                  <a:cxn ang="0">
                    <a:pos x="19" y="0"/>
                  </a:cxn>
                  <a:cxn ang="0">
                    <a:pos x="7" y="6"/>
                  </a:cxn>
                  <a:cxn ang="0">
                    <a:pos x="0" y="24"/>
                  </a:cxn>
                  <a:cxn ang="0">
                    <a:pos x="7" y="41"/>
                  </a:cxn>
                  <a:cxn ang="0">
                    <a:pos x="19" y="48"/>
                  </a:cxn>
                </a:cxnLst>
                <a:rect l="0" t="0" r="r" b="b"/>
                <a:pathLst>
                  <a:path w="19" h="48">
                    <a:moveTo>
                      <a:pt x="19" y="0"/>
                    </a:moveTo>
                    <a:cubicBezTo>
                      <a:pt x="15" y="1"/>
                      <a:pt x="11" y="3"/>
                      <a:pt x="7" y="6"/>
                    </a:cubicBezTo>
                    <a:cubicBezTo>
                      <a:pt x="3" y="11"/>
                      <a:pt x="0" y="17"/>
                      <a:pt x="0" y="24"/>
                    </a:cubicBezTo>
                    <a:cubicBezTo>
                      <a:pt x="0" y="31"/>
                      <a:pt x="3" y="37"/>
                      <a:pt x="7" y="41"/>
                    </a:cubicBezTo>
                    <a:cubicBezTo>
                      <a:pt x="11" y="45"/>
                      <a:pt x="15" y="47"/>
                      <a:pt x="19" y="48"/>
                    </a:cubicBezTo>
                  </a:path>
                </a:pathLst>
              </a:cu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algn="ctr" defTabSz="914310">
                  <a:defRPr/>
                </a:pPr>
                <a:endParaRPr lang="en-GB" sz="1200" kern="0" dirty="0">
                  <a:solidFill>
                    <a:srgbClr val="691E7C"/>
                  </a:solidFill>
                  <a:latin typeface="Arial" pitchFamily="34" charset="0"/>
                  <a:cs typeface="Arial" pitchFamily="34" charset="0"/>
                </a:endParaRPr>
              </a:p>
            </p:txBody>
          </p:sp>
          <p:sp>
            <p:nvSpPr>
              <p:cNvPr id="134" name="Freeform 57"/>
              <p:cNvSpPr>
                <a:spLocks/>
              </p:cNvSpPr>
              <p:nvPr/>
            </p:nvSpPr>
            <p:spPr bwMode="auto">
              <a:xfrm>
                <a:off x="12041188" y="7240588"/>
                <a:ext cx="304800" cy="655638"/>
              </a:xfrm>
              <a:custGeom>
                <a:avLst/>
                <a:gdLst/>
                <a:ahLst/>
                <a:cxnLst>
                  <a:cxn ang="0">
                    <a:pos x="7" y="71"/>
                  </a:cxn>
                  <a:cxn ang="0">
                    <a:pos x="4" y="38"/>
                  </a:cxn>
                  <a:cxn ang="0">
                    <a:pos x="9" y="33"/>
                  </a:cxn>
                  <a:cxn ang="0">
                    <a:pos x="10" y="14"/>
                  </a:cxn>
                  <a:cxn ang="0">
                    <a:pos x="8" y="18"/>
                  </a:cxn>
                  <a:cxn ang="0">
                    <a:pos x="22" y="33"/>
                  </a:cxn>
                  <a:cxn ang="0">
                    <a:pos x="31" y="31"/>
                  </a:cxn>
                  <a:cxn ang="0">
                    <a:pos x="21" y="36"/>
                  </a:cxn>
                  <a:cxn ang="0">
                    <a:pos x="7" y="49"/>
                  </a:cxn>
                  <a:cxn ang="0">
                    <a:pos x="14" y="55"/>
                  </a:cxn>
                  <a:cxn ang="0">
                    <a:pos x="6" y="63"/>
                  </a:cxn>
                  <a:cxn ang="0">
                    <a:pos x="18" y="64"/>
                  </a:cxn>
                  <a:cxn ang="0">
                    <a:pos x="16" y="68"/>
                  </a:cxn>
                  <a:cxn ang="0">
                    <a:pos x="7" y="79"/>
                  </a:cxn>
                  <a:cxn ang="0">
                    <a:pos x="30" y="78"/>
                  </a:cxn>
                  <a:cxn ang="0">
                    <a:pos x="17" y="81"/>
                  </a:cxn>
                  <a:cxn ang="0">
                    <a:pos x="13" y="82"/>
                  </a:cxn>
                  <a:cxn ang="0">
                    <a:pos x="28" y="75"/>
                  </a:cxn>
                  <a:cxn ang="0">
                    <a:pos x="36" y="69"/>
                  </a:cxn>
                  <a:cxn ang="0">
                    <a:pos x="25" y="63"/>
                  </a:cxn>
                  <a:cxn ang="0">
                    <a:pos x="41" y="60"/>
                  </a:cxn>
                  <a:cxn ang="0">
                    <a:pos x="32" y="53"/>
                  </a:cxn>
                  <a:cxn ang="0">
                    <a:pos x="33" y="44"/>
                  </a:cxn>
                  <a:cxn ang="0">
                    <a:pos x="23" y="54"/>
                  </a:cxn>
                  <a:cxn ang="0">
                    <a:pos x="22" y="57"/>
                  </a:cxn>
                  <a:cxn ang="0">
                    <a:pos x="23" y="41"/>
                  </a:cxn>
                  <a:cxn ang="0">
                    <a:pos x="40" y="33"/>
                  </a:cxn>
                  <a:cxn ang="0">
                    <a:pos x="12" y="26"/>
                  </a:cxn>
                  <a:cxn ang="0">
                    <a:pos x="28" y="14"/>
                  </a:cxn>
                  <a:cxn ang="0">
                    <a:pos x="24" y="17"/>
                  </a:cxn>
                  <a:cxn ang="0">
                    <a:pos x="16" y="26"/>
                  </a:cxn>
                  <a:cxn ang="0">
                    <a:pos x="34" y="23"/>
                  </a:cxn>
                  <a:cxn ang="0">
                    <a:pos x="22" y="10"/>
                  </a:cxn>
                  <a:cxn ang="0">
                    <a:pos x="23" y="6"/>
                  </a:cxn>
                  <a:cxn ang="0">
                    <a:pos x="9" y="12"/>
                  </a:cxn>
                  <a:cxn ang="0">
                    <a:pos x="7" y="5"/>
                  </a:cxn>
                </a:cxnLst>
                <a:rect l="0" t="0" r="r" b="b"/>
                <a:pathLst>
                  <a:path w="41" h="88">
                    <a:moveTo>
                      <a:pt x="5" y="84"/>
                    </a:moveTo>
                    <a:cubicBezTo>
                      <a:pt x="3" y="80"/>
                      <a:pt x="4" y="74"/>
                      <a:pt x="7" y="71"/>
                    </a:cubicBezTo>
                    <a:cubicBezTo>
                      <a:pt x="0" y="68"/>
                      <a:pt x="3" y="57"/>
                      <a:pt x="7" y="55"/>
                    </a:cubicBezTo>
                    <a:cubicBezTo>
                      <a:pt x="4" y="52"/>
                      <a:pt x="1" y="43"/>
                      <a:pt x="4" y="38"/>
                    </a:cubicBezTo>
                    <a:cubicBezTo>
                      <a:pt x="6" y="36"/>
                      <a:pt x="8" y="35"/>
                      <a:pt x="10" y="34"/>
                    </a:cubicBezTo>
                    <a:cubicBezTo>
                      <a:pt x="10" y="34"/>
                      <a:pt x="9" y="33"/>
                      <a:pt x="9" y="33"/>
                    </a:cubicBezTo>
                    <a:cubicBezTo>
                      <a:pt x="7" y="31"/>
                      <a:pt x="4" y="27"/>
                      <a:pt x="5" y="21"/>
                    </a:cubicBezTo>
                    <a:cubicBezTo>
                      <a:pt x="5" y="18"/>
                      <a:pt x="7" y="13"/>
                      <a:pt x="10" y="14"/>
                    </a:cubicBezTo>
                    <a:cubicBezTo>
                      <a:pt x="11" y="14"/>
                      <a:pt x="12" y="14"/>
                      <a:pt x="12" y="15"/>
                    </a:cubicBezTo>
                    <a:cubicBezTo>
                      <a:pt x="12" y="16"/>
                      <a:pt x="9" y="17"/>
                      <a:pt x="8" y="18"/>
                    </a:cubicBezTo>
                    <a:cubicBezTo>
                      <a:pt x="6" y="22"/>
                      <a:pt x="8" y="29"/>
                      <a:pt x="11" y="32"/>
                    </a:cubicBezTo>
                    <a:cubicBezTo>
                      <a:pt x="14" y="34"/>
                      <a:pt x="17" y="33"/>
                      <a:pt x="22" y="33"/>
                    </a:cubicBezTo>
                    <a:cubicBezTo>
                      <a:pt x="25" y="32"/>
                      <a:pt x="27" y="33"/>
                      <a:pt x="29" y="32"/>
                    </a:cubicBezTo>
                    <a:cubicBezTo>
                      <a:pt x="30" y="32"/>
                      <a:pt x="30" y="31"/>
                      <a:pt x="31" y="31"/>
                    </a:cubicBezTo>
                    <a:cubicBezTo>
                      <a:pt x="33" y="31"/>
                      <a:pt x="32" y="34"/>
                      <a:pt x="31" y="34"/>
                    </a:cubicBezTo>
                    <a:cubicBezTo>
                      <a:pt x="29" y="36"/>
                      <a:pt x="24" y="36"/>
                      <a:pt x="21" y="36"/>
                    </a:cubicBezTo>
                    <a:cubicBezTo>
                      <a:pt x="16" y="36"/>
                      <a:pt x="10" y="36"/>
                      <a:pt x="7" y="39"/>
                    </a:cubicBezTo>
                    <a:cubicBezTo>
                      <a:pt x="5" y="41"/>
                      <a:pt x="6" y="47"/>
                      <a:pt x="7" y="49"/>
                    </a:cubicBezTo>
                    <a:cubicBezTo>
                      <a:pt x="8" y="50"/>
                      <a:pt x="9" y="51"/>
                      <a:pt x="11" y="52"/>
                    </a:cubicBezTo>
                    <a:cubicBezTo>
                      <a:pt x="12" y="53"/>
                      <a:pt x="14" y="54"/>
                      <a:pt x="14" y="55"/>
                    </a:cubicBezTo>
                    <a:cubicBezTo>
                      <a:pt x="14" y="56"/>
                      <a:pt x="10" y="57"/>
                      <a:pt x="9" y="58"/>
                    </a:cubicBezTo>
                    <a:cubicBezTo>
                      <a:pt x="8" y="59"/>
                      <a:pt x="6" y="61"/>
                      <a:pt x="6" y="63"/>
                    </a:cubicBezTo>
                    <a:cubicBezTo>
                      <a:pt x="6" y="65"/>
                      <a:pt x="7" y="67"/>
                      <a:pt x="9" y="67"/>
                    </a:cubicBezTo>
                    <a:cubicBezTo>
                      <a:pt x="11" y="66"/>
                      <a:pt x="14" y="64"/>
                      <a:pt x="18" y="64"/>
                    </a:cubicBezTo>
                    <a:cubicBezTo>
                      <a:pt x="19" y="64"/>
                      <a:pt x="23" y="65"/>
                      <a:pt x="22" y="67"/>
                    </a:cubicBezTo>
                    <a:cubicBezTo>
                      <a:pt x="22" y="69"/>
                      <a:pt x="19" y="68"/>
                      <a:pt x="16" y="68"/>
                    </a:cubicBezTo>
                    <a:cubicBezTo>
                      <a:pt x="14" y="68"/>
                      <a:pt x="12" y="70"/>
                      <a:pt x="11" y="71"/>
                    </a:cubicBezTo>
                    <a:cubicBezTo>
                      <a:pt x="9" y="73"/>
                      <a:pt x="7" y="76"/>
                      <a:pt x="7" y="79"/>
                    </a:cubicBezTo>
                    <a:cubicBezTo>
                      <a:pt x="8" y="84"/>
                      <a:pt x="12" y="88"/>
                      <a:pt x="18" y="87"/>
                    </a:cubicBezTo>
                    <a:cubicBezTo>
                      <a:pt x="24" y="87"/>
                      <a:pt x="27" y="82"/>
                      <a:pt x="30" y="78"/>
                    </a:cubicBezTo>
                    <a:cubicBezTo>
                      <a:pt x="28" y="78"/>
                      <a:pt x="25" y="78"/>
                      <a:pt x="22" y="79"/>
                    </a:cubicBezTo>
                    <a:cubicBezTo>
                      <a:pt x="20" y="79"/>
                      <a:pt x="17" y="79"/>
                      <a:pt x="17" y="81"/>
                    </a:cubicBezTo>
                    <a:cubicBezTo>
                      <a:pt x="16" y="82"/>
                      <a:pt x="18" y="82"/>
                      <a:pt x="18" y="83"/>
                    </a:cubicBezTo>
                    <a:cubicBezTo>
                      <a:pt x="17" y="85"/>
                      <a:pt x="13" y="83"/>
                      <a:pt x="13" y="82"/>
                    </a:cubicBezTo>
                    <a:cubicBezTo>
                      <a:pt x="12" y="80"/>
                      <a:pt x="14" y="78"/>
                      <a:pt x="16" y="77"/>
                    </a:cubicBezTo>
                    <a:cubicBezTo>
                      <a:pt x="18" y="75"/>
                      <a:pt x="23" y="75"/>
                      <a:pt x="28" y="75"/>
                    </a:cubicBezTo>
                    <a:cubicBezTo>
                      <a:pt x="33" y="75"/>
                      <a:pt x="40" y="75"/>
                      <a:pt x="39" y="69"/>
                    </a:cubicBezTo>
                    <a:cubicBezTo>
                      <a:pt x="38" y="68"/>
                      <a:pt x="37" y="69"/>
                      <a:pt x="36" y="69"/>
                    </a:cubicBezTo>
                    <a:cubicBezTo>
                      <a:pt x="32" y="71"/>
                      <a:pt x="25" y="69"/>
                      <a:pt x="24" y="65"/>
                    </a:cubicBezTo>
                    <a:cubicBezTo>
                      <a:pt x="24" y="64"/>
                      <a:pt x="24" y="63"/>
                      <a:pt x="25" y="63"/>
                    </a:cubicBezTo>
                    <a:cubicBezTo>
                      <a:pt x="28" y="63"/>
                      <a:pt x="28" y="66"/>
                      <a:pt x="32" y="66"/>
                    </a:cubicBezTo>
                    <a:cubicBezTo>
                      <a:pt x="37" y="67"/>
                      <a:pt x="41" y="63"/>
                      <a:pt x="41" y="60"/>
                    </a:cubicBezTo>
                    <a:cubicBezTo>
                      <a:pt x="41" y="56"/>
                      <a:pt x="39" y="54"/>
                      <a:pt x="37" y="52"/>
                    </a:cubicBezTo>
                    <a:cubicBezTo>
                      <a:pt x="36" y="53"/>
                      <a:pt x="32" y="56"/>
                      <a:pt x="32" y="53"/>
                    </a:cubicBezTo>
                    <a:cubicBezTo>
                      <a:pt x="32" y="52"/>
                      <a:pt x="35" y="51"/>
                      <a:pt x="35" y="48"/>
                    </a:cubicBezTo>
                    <a:cubicBezTo>
                      <a:pt x="35" y="47"/>
                      <a:pt x="35" y="45"/>
                      <a:pt x="33" y="44"/>
                    </a:cubicBezTo>
                    <a:cubicBezTo>
                      <a:pt x="28" y="45"/>
                      <a:pt x="20" y="43"/>
                      <a:pt x="19" y="48"/>
                    </a:cubicBezTo>
                    <a:cubicBezTo>
                      <a:pt x="18" y="51"/>
                      <a:pt x="20" y="53"/>
                      <a:pt x="23" y="54"/>
                    </a:cubicBezTo>
                    <a:cubicBezTo>
                      <a:pt x="24" y="54"/>
                      <a:pt x="25" y="53"/>
                      <a:pt x="25" y="54"/>
                    </a:cubicBezTo>
                    <a:cubicBezTo>
                      <a:pt x="25" y="56"/>
                      <a:pt x="23" y="57"/>
                      <a:pt x="22" y="57"/>
                    </a:cubicBezTo>
                    <a:cubicBezTo>
                      <a:pt x="16" y="58"/>
                      <a:pt x="12" y="49"/>
                      <a:pt x="16" y="44"/>
                    </a:cubicBezTo>
                    <a:cubicBezTo>
                      <a:pt x="17" y="43"/>
                      <a:pt x="20" y="41"/>
                      <a:pt x="23" y="41"/>
                    </a:cubicBezTo>
                    <a:cubicBezTo>
                      <a:pt x="25" y="40"/>
                      <a:pt x="29" y="41"/>
                      <a:pt x="33" y="40"/>
                    </a:cubicBezTo>
                    <a:cubicBezTo>
                      <a:pt x="36" y="40"/>
                      <a:pt x="41" y="38"/>
                      <a:pt x="40" y="33"/>
                    </a:cubicBezTo>
                    <a:cubicBezTo>
                      <a:pt x="40" y="30"/>
                      <a:pt x="36" y="27"/>
                      <a:pt x="32" y="27"/>
                    </a:cubicBezTo>
                    <a:cubicBezTo>
                      <a:pt x="26" y="27"/>
                      <a:pt x="16" y="33"/>
                      <a:pt x="12" y="26"/>
                    </a:cubicBezTo>
                    <a:cubicBezTo>
                      <a:pt x="10" y="24"/>
                      <a:pt x="10" y="21"/>
                      <a:pt x="11" y="18"/>
                    </a:cubicBezTo>
                    <a:cubicBezTo>
                      <a:pt x="14" y="15"/>
                      <a:pt x="21" y="13"/>
                      <a:pt x="28" y="14"/>
                    </a:cubicBezTo>
                    <a:cubicBezTo>
                      <a:pt x="28" y="15"/>
                      <a:pt x="30" y="15"/>
                      <a:pt x="30" y="16"/>
                    </a:cubicBezTo>
                    <a:cubicBezTo>
                      <a:pt x="30" y="18"/>
                      <a:pt x="26" y="17"/>
                      <a:pt x="24" y="17"/>
                    </a:cubicBezTo>
                    <a:cubicBezTo>
                      <a:pt x="22" y="17"/>
                      <a:pt x="19" y="17"/>
                      <a:pt x="17" y="18"/>
                    </a:cubicBezTo>
                    <a:cubicBezTo>
                      <a:pt x="15" y="19"/>
                      <a:pt x="12" y="24"/>
                      <a:pt x="16" y="26"/>
                    </a:cubicBezTo>
                    <a:cubicBezTo>
                      <a:pt x="18" y="26"/>
                      <a:pt x="22" y="25"/>
                      <a:pt x="25" y="25"/>
                    </a:cubicBezTo>
                    <a:cubicBezTo>
                      <a:pt x="28" y="24"/>
                      <a:pt x="31" y="23"/>
                      <a:pt x="34" y="23"/>
                    </a:cubicBezTo>
                    <a:cubicBezTo>
                      <a:pt x="36" y="20"/>
                      <a:pt x="34" y="16"/>
                      <a:pt x="32" y="14"/>
                    </a:cubicBezTo>
                    <a:cubicBezTo>
                      <a:pt x="29" y="12"/>
                      <a:pt x="25" y="10"/>
                      <a:pt x="22" y="10"/>
                    </a:cubicBezTo>
                    <a:cubicBezTo>
                      <a:pt x="18" y="10"/>
                      <a:pt x="16" y="13"/>
                      <a:pt x="13" y="12"/>
                    </a:cubicBezTo>
                    <a:cubicBezTo>
                      <a:pt x="14" y="8"/>
                      <a:pt x="18" y="6"/>
                      <a:pt x="23" y="6"/>
                    </a:cubicBezTo>
                    <a:cubicBezTo>
                      <a:pt x="21" y="0"/>
                      <a:pt x="8" y="1"/>
                      <a:pt x="9" y="9"/>
                    </a:cubicBezTo>
                    <a:cubicBezTo>
                      <a:pt x="9" y="10"/>
                      <a:pt x="10" y="12"/>
                      <a:pt x="9" y="12"/>
                    </a:cubicBezTo>
                    <a:cubicBezTo>
                      <a:pt x="8" y="13"/>
                      <a:pt x="6" y="10"/>
                      <a:pt x="6" y="9"/>
                    </a:cubicBezTo>
                    <a:cubicBezTo>
                      <a:pt x="5" y="7"/>
                      <a:pt x="6" y="6"/>
                      <a:pt x="7" y="5"/>
                    </a:cubicBezTo>
                  </a:path>
                </a:pathLst>
              </a:custGeom>
              <a:grp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algn="ctr" defTabSz="914310">
                  <a:defRPr/>
                </a:pPr>
                <a:endParaRPr lang="en-GB" sz="1200" kern="0" dirty="0">
                  <a:solidFill>
                    <a:srgbClr val="691E7C"/>
                  </a:solidFill>
                  <a:latin typeface="Arial" pitchFamily="34" charset="0"/>
                  <a:cs typeface="Arial" pitchFamily="34" charset="0"/>
                </a:endParaRPr>
              </a:p>
            </p:txBody>
          </p:sp>
          <p:sp>
            <p:nvSpPr>
              <p:cNvPr id="135" name="Freeform 58"/>
              <p:cNvSpPr>
                <a:spLocks/>
              </p:cNvSpPr>
              <p:nvPr/>
            </p:nvSpPr>
            <p:spPr bwMode="auto">
              <a:xfrm>
                <a:off x="12307888" y="7553325"/>
                <a:ext cx="68263" cy="74613"/>
              </a:xfrm>
              <a:custGeom>
                <a:avLst/>
                <a:gdLst/>
                <a:ahLst/>
                <a:cxnLst>
                  <a:cxn ang="0">
                    <a:pos x="0" y="2"/>
                  </a:cxn>
                  <a:cxn ang="0">
                    <a:pos x="2" y="7"/>
                  </a:cxn>
                  <a:cxn ang="0">
                    <a:pos x="6" y="10"/>
                  </a:cxn>
                  <a:cxn ang="0">
                    <a:pos x="4" y="0"/>
                  </a:cxn>
                  <a:cxn ang="0">
                    <a:pos x="0" y="2"/>
                  </a:cxn>
                </a:cxnLst>
                <a:rect l="0" t="0" r="r" b="b"/>
                <a:pathLst>
                  <a:path w="9" h="10">
                    <a:moveTo>
                      <a:pt x="0" y="2"/>
                    </a:moveTo>
                    <a:cubicBezTo>
                      <a:pt x="1" y="3"/>
                      <a:pt x="2" y="5"/>
                      <a:pt x="2" y="7"/>
                    </a:cubicBezTo>
                    <a:cubicBezTo>
                      <a:pt x="4" y="8"/>
                      <a:pt x="5" y="9"/>
                      <a:pt x="6" y="10"/>
                    </a:cubicBezTo>
                    <a:cubicBezTo>
                      <a:pt x="9" y="7"/>
                      <a:pt x="7" y="1"/>
                      <a:pt x="4" y="0"/>
                    </a:cubicBezTo>
                    <a:cubicBezTo>
                      <a:pt x="3" y="1"/>
                      <a:pt x="2" y="1"/>
                      <a:pt x="0" y="2"/>
                    </a:cubicBezTo>
                    <a:close/>
                  </a:path>
                </a:pathLst>
              </a:custGeom>
              <a:grp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algn="ctr" defTabSz="914310">
                  <a:defRPr/>
                </a:pPr>
                <a:endParaRPr lang="en-GB" sz="1200" kern="0" dirty="0">
                  <a:solidFill>
                    <a:srgbClr val="691E7C"/>
                  </a:solidFill>
                  <a:latin typeface="Arial" pitchFamily="34" charset="0"/>
                  <a:cs typeface="Arial" pitchFamily="34" charset="0"/>
                </a:endParaRPr>
              </a:p>
            </p:txBody>
          </p:sp>
        </p:grpSp>
        <p:sp>
          <p:nvSpPr>
            <p:cNvPr id="115" name="Rectangle 114"/>
            <p:cNvSpPr/>
            <p:nvPr/>
          </p:nvSpPr>
          <p:spPr>
            <a:xfrm>
              <a:off x="7451917" y="3523322"/>
              <a:ext cx="709634" cy="169277"/>
            </a:xfrm>
            <a:prstGeom prst="rect">
              <a:avLst/>
            </a:prstGeom>
          </p:spPr>
          <p:txBody>
            <a:bodyPr wrap="none" lIns="0" tIns="0" rIns="0" bIns="0" anchor="ctr" anchorCtr="1">
              <a:spAutoFit/>
            </a:bodyPr>
            <a:lstStyle/>
            <a:p>
              <a:pPr algn="ctr" defTabSz="914400">
                <a:spcBef>
                  <a:spcPct val="0"/>
                </a:spcBef>
                <a:spcAft>
                  <a:spcPts val="200"/>
                </a:spcAft>
              </a:pPr>
              <a:r>
                <a:rPr lang="en-US" sz="1100" b="1" dirty="0">
                  <a:solidFill>
                    <a:schemeClr val="bg1"/>
                  </a:solidFill>
                  <a:latin typeface="Arial" pitchFamily="34" charset="0"/>
                  <a:cs typeface="Arial" pitchFamily="34" charset="0"/>
                </a:rPr>
                <a:t>Analyze</a:t>
              </a:r>
            </a:p>
          </p:txBody>
        </p:sp>
        <p:grpSp>
          <p:nvGrpSpPr>
            <p:cNvPr id="116" name="Group 65"/>
            <p:cNvGrpSpPr/>
            <p:nvPr/>
          </p:nvGrpSpPr>
          <p:grpSpPr>
            <a:xfrm>
              <a:off x="6496443" y="4503742"/>
              <a:ext cx="365071" cy="350779"/>
              <a:chOff x="974384" y="5280903"/>
              <a:chExt cx="414728" cy="270546"/>
            </a:xfrm>
          </p:grpSpPr>
          <p:sp>
            <p:nvSpPr>
              <p:cNvPr id="126" name="Freeform 638"/>
              <p:cNvSpPr>
                <a:spLocks/>
              </p:cNvSpPr>
              <p:nvPr/>
            </p:nvSpPr>
            <p:spPr bwMode="auto">
              <a:xfrm>
                <a:off x="1212667" y="5294036"/>
                <a:ext cx="176445" cy="151017"/>
              </a:xfrm>
              <a:custGeom>
                <a:avLst/>
                <a:gdLst>
                  <a:gd name="T0" fmla="*/ 34541 w 91"/>
                  <a:gd name="T1" fmla="*/ 98425 h 126"/>
                  <a:gd name="T2" fmla="*/ 34541 w 91"/>
                  <a:gd name="T3" fmla="*/ 98425 h 126"/>
                  <a:gd name="T4" fmla="*/ 47887 w 91"/>
                  <a:gd name="T5" fmla="*/ 98425 h 126"/>
                  <a:gd name="T6" fmla="*/ 60448 w 91"/>
                  <a:gd name="T7" fmla="*/ 97644 h 126"/>
                  <a:gd name="T8" fmla="*/ 60448 w 91"/>
                  <a:gd name="T9" fmla="*/ 97644 h 126"/>
                  <a:gd name="T10" fmla="*/ 66728 w 91"/>
                  <a:gd name="T11" fmla="*/ 97644 h 126"/>
                  <a:gd name="T12" fmla="*/ 69083 w 91"/>
                  <a:gd name="T13" fmla="*/ 96082 h 126"/>
                  <a:gd name="T14" fmla="*/ 69868 w 91"/>
                  <a:gd name="T15" fmla="*/ 95300 h 126"/>
                  <a:gd name="T16" fmla="*/ 71438 w 91"/>
                  <a:gd name="T17" fmla="*/ 95300 h 126"/>
                  <a:gd name="T18" fmla="*/ 71438 w 91"/>
                  <a:gd name="T19" fmla="*/ 95300 h 126"/>
                  <a:gd name="T20" fmla="*/ 69868 w 91"/>
                  <a:gd name="T21" fmla="*/ 81240 h 126"/>
                  <a:gd name="T22" fmla="*/ 69868 w 91"/>
                  <a:gd name="T23" fmla="*/ 81240 h 126"/>
                  <a:gd name="T24" fmla="*/ 69083 w 91"/>
                  <a:gd name="T25" fmla="*/ 74209 h 126"/>
                  <a:gd name="T26" fmla="*/ 68298 w 91"/>
                  <a:gd name="T27" fmla="*/ 67960 h 126"/>
                  <a:gd name="T28" fmla="*/ 66728 w 91"/>
                  <a:gd name="T29" fmla="*/ 60930 h 126"/>
                  <a:gd name="T30" fmla="*/ 63588 w 91"/>
                  <a:gd name="T31" fmla="*/ 55462 h 126"/>
                  <a:gd name="T32" fmla="*/ 63588 w 91"/>
                  <a:gd name="T33" fmla="*/ 55462 h 126"/>
                  <a:gd name="T34" fmla="*/ 59663 w 91"/>
                  <a:gd name="T35" fmla="*/ 50775 h 126"/>
                  <a:gd name="T36" fmla="*/ 54952 w 91"/>
                  <a:gd name="T37" fmla="*/ 46088 h 126"/>
                  <a:gd name="T38" fmla="*/ 49457 w 91"/>
                  <a:gd name="T39" fmla="*/ 42963 h 126"/>
                  <a:gd name="T40" fmla="*/ 43177 w 91"/>
                  <a:gd name="T41" fmla="*/ 39839 h 126"/>
                  <a:gd name="T42" fmla="*/ 43177 w 91"/>
                  <a:gd name="T43" fmla="*/ 39839 h 126"/>
                  <a:gd name="T44" fmla="*/ 47887 w 91"/>
                  <a:gd name="T45" fmla="*/ 35152 h 126"/>
                  <a:gd name="T46" fmla="*/ 51027 w 91"/>
                  <a:gd name="T47" fmla="*/ 29684 h 126"/>
                  <a:gd name="T48" fmla="*/ 52597 w 91"/>
                  <a:gd name="T49" fmla="*/ 22653 h 126"/>
                  <a:gd name="T50" fmla="*/ 52597 w 91"/>
                  <a:gd name="T51" fmla="*/ 17185 h 126"/>
                  <a:gd name="T52" fmla="*/ 52597 w 91"/>
                  <a:gd name="T53" fmla="*/ 17185 h 126"/>
                  <a:gd name="T54" fmla="*/ 51027 w 91"/>
                  <a:gd name="T55" fmla="*/ 10936 h 126"/>
                  <a:gd name="T56" fmla="*/ 47887 w 91"/>
                  <a:gd name="T57" fmla="*/ 4687 h 126"/>
                  <a:gd name="T58" fmla="*/ 45532 w 91"/>
                  <a:gd name="T59" fmla="*/ 3125 h 126"/>
                  <a:gd name="T60" fmla="*/ 42392 w 91"/>
                  <a:gd name="T61" fmla="*/ 781 h 126"/>
                  <a:gd name="T62" fmla="*/ 39252 w 91"/>
                  <a:gd name="T63" fmla="*/ 0 h 126"/>
                  <a:gd name="T64" fmla="*/ 36897 w 91"/>
                  <a:gd name="T65" fmla="*/ 0 h 126"/>
                  <a:gd name="T66" fmla="*/ 36897 w 91"/>
                  <a:gd name="T67" fmla="*/ 0 h 126"/>
                  <a:gd name="T68" fmla="*/ 32971 w 91"/>
                  <a:gd name="T69" fmla="*/ 0 h 126"/>
                  <a:gd name="T70" fmla="*/ 29831 w 91"/>
                  <a:gd name="T71" fmla="*/ 781 h 126"/>
                  <a:gd name="T72" fmla="*/ 27476 w 91"/>
                  <a:gd name="T73" fmla="*/ 3125 h 126"/>
                  <a:gd name="T74" fmla="*/ 24336 w 91"/>
                  <a:gd name="T75" fmla="*/ 4687 h 126"/>
                  <a:gd name="T76" fmla="*/ 20411 w 91"/>
                  <a:gd name="T77" fmla="*/ 9374 h 126"/>
                  <a:gd name="T78" fmla="*/ 18841 w 91"/>
                  <a:gd name="T79" fmla="*/ 16404 h 126"/>
                  <a:gd name="T80" fmla="*/ 18841 w 91"/>
                  <a:gd name="T81" fmla="*/ 16404 h 126"/>
                  <a:gd name="T82" fmla="*/ 18841 w 91"/>
                  <a:gd name="T83" fmla="*/ 20310 h 126"/>
                  <a:gd name="T84" fmla="*/ 18841 w 91"/>
                  <a:gd name="T85" fmla="*/ 22653 h 126"/>
                  <a:gd name="T86" fmla="*/ 20411 w 91"/>
                  <a:gd name="T87" fmla="*/ 29684 h 126"/>
                  <a:gd name="T88" fmla="*/ 24336 w 91"/>
                  <a:gd name="T89" fmla="*/ 35152 h 126"/>
                  <a:gd name="T90" fmla="*/ 28261 w 91"/>
                  <a:gd name="T91" fmla="*/ 39839 h 126"/>
                  <a:gd name="T92" fmla="*/ 28261 w 91"/>
                  <a:gd name="T93" fmla="*/ 39839 h 126"/>
                  <a:gd name="T94" fmla="*/ 20411 w 91"/>
                  <a:gd name="T95" fmla="*/ 43744 h 126"/>
                  <a:gd name="T96" fmla="*/ 14916 w 91"/>
                  <a:gd name="T97" fmla="*/ 48431 h 126"/>
                  <a:gd name="T98" fmla="*/ 10205 w 91"/>
                  <a:gd name="T99" fmla="*/ 54681 h 126"/>
                  <a:gd name="T100" fmla="*/ 6280 w 91"/>
                  <a:gd name="T101" fmla="*/ 61711 h 126"/>
                  <a:gd name="T102" fmla="*/ 6280 w 91"/>
                  <a:gd name="T103" fmla="*/ 61711 h 126"/>
                  <a:gd name="T104" fmla="*/ 3140 w 91"/>
                  <a:gd name="T105" fmla="*/ 70304 h 126"/>
                  <a:gd name="T106" fmla="*/ 2355 w 91"/>
                  <a:gd name="T107" fmla="*/ 78115 h 126"/>
                  <a:gd name="T108" fmla="*/ 1570 w 91"/>
                  <a:gd name="T109" fmla="*/ 86708 h 126"/>
                  <a:gd name="T110" fmla="*/ 0 w 91"/>
                  <a:gd name="T111" fmla="*/ 95300 h 1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1"/>
                  <a:gd name="T169" fmla="*/ 0 h 126"/>
                  <a:gd name="T170" fmla="*/ 91 w 91"/>
                  <a:gd name="T171" fmla="*/ 126 h 1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1" h="126">
                    <a:moveTo>
                      <a:pt x="44" y="126"/>
                    </a:moveTo>
                    <a:lnTo>
                      <a:pt x="44" y="126"/>
                    </a:lnTo>
                    <a:lnTo>
                      <a:pt x="61" y="126"/>
                    </a:lnTo>
                    <a:lnTo>
                      <a:pt x="77" y="125"/>
                    </a:lnTo>
                    <a:lnTo>
                      <a:pt x="85" y="125"/>
                    </a:lnTo>
                    <a:lnTo>
                      <a:pt x="88" y="123"/>
                    </a:lnTo>
                    <a:lnTo>
                      <a:pt x="89" y="122"/>
                    </a:lnTo>
                    <a:lnTo>
                      <a:pt x="91" y="122"/>
                    </a:lnTo>
                    <a:lnTo>
                      <a:pt x="89" y="104"/>
                    </a:lnTo>
                    <a:lnTo>
                      <a:pt x="88" y="95"/>
                    </a:lnTo>
                    <a:lnTo>
                      <a:pt x="87" y="87"/>
                    </a:lnTo>
                    <a:lnTo>
                      <a:pt x="85" y="78"/>
                    </a:lnTo>
                    <a:lnTo>
                      <a:pt x="81" y="71"/>
                    </a:lnTo>
                    <a:lnTo>
                      <a:pt x="76" y="65"/>
                    </a:lnTo>
                    <a:lnTo>
                      <a:pt x="70" y="59"/>
                    </a:lnTo>
                    <a:lnTo>
                      <a:pt x="63" y="55"/>
                    </a:lnTo>
                    <a:lnTo>
                      <a:pt x="55" y="51"/>
                    </a:lnTo>
                    <a:lnTo>
                      <a:pt x="61" y="45"/>
                    </a:lnTo>
                    <a:lnTo>
                      <a:pt x="65" y="38"/>
                    </a:lnTo>
                    <a:lnTo>
                      <a:pt x="67" y="29"/>
                    </a:lnTo>
                    <a:lnTo>
                      <a:pt x="67" y="22"/>
                    </a:lnTo>
                    <a:lnTo>
                      <a:pt x="65" y="14"/>
                    </a:lnTo>
                    <a:lnTo>
                      <a:pt x="61" y="6"/>
                    </a:lnTo>
                    <a:lnTo>
                      <a:pt x="58" y="4"/>
                    </a:lnTo>
                    <a:lnTo>
                      <a:pt x="54" y="1"/>
                    </a:lnTo>
                    <a:lnTo>
                      <a:pt x="50" y="0"/>
                    </a:lnTo>
                    <a:lnTo>
                      <a:pt x="47" y="0"/>
                    </a:lnTo>
                    <a:lnTo>
                      <a:pt x="42" y="0"/>
                    </a:lnTo>
                    <a:lnTo>
                      <a:pt x="38" y="1"/>
                    </a:lnTo>
                    <a:lnTo>
                      <a:pt x="35" y="4"/>
                    </a:lnTo>
                    <a:lnTo>
                      <a:pt x="31" y="6"/>
                    </a:lnTo>
                    <a:lnTo>
                      <a:pt x="26" y="12"/>
                    </a:lnTo>
                    <a:lnTo>
                      <a:pt x="24" y="21"/>
                    </a:lnTo>
                    <a:lnTo>
                      <a:pt x="24" y="26"/>
                    </a:lnTo>
                    <a:lnTo>
                      <a:pt x="24" y="29"/>
                    </a:lnTo>
                    <a:lnTo>
                      <a:pt x="26" y="38"/>
                    </a:lnTo>
                    <a:lnTo>
                      <a:pt x="31" y="45"/>
                    </a:lnTo>
                    <a:lnTo>
                      <a:pt x="36" y="51"/>
                    </a:lnTo>
                    <a:lnTo>
                      <a:pt x="26" y="56"/>
                    </a:lnTo>
                    <a:lnTo>
                      <a:pt x="19" y="62"/>
                    </a:lnTo>
                    <a:lnTo>
                      <a:pt x="13" y="70"/>
                    </a:lnTo>
                    <a:lnTo>
                      <a:pt x="8" y="79"/>
                    </a:lnTo>
                    <a:lnTo>
                      <a:pt x="4" y="90"/>
                    </a:lnTo>
                    <a:lnTo>
                      <a:pt x="3" y="100"/>
                    </a:lnTo>
                    <a:lnTo>
                      <a:pt x="2" y="111"/>
                    </a:lnTo>
                    <a:lnTo>
                      <a:pt x="0" y="122"/>
                    </a:lnTo>
                  </a:path>
                </a:pathLst>
              </a:custGeom>
              <a:noFill/>
              <a:ln w="12700">
                <a:solidFill>
                  <a:schemeClr val="bg1"/>
                </a:solidFill>
                <a:prstDash val="solid"/>
                <a:round/>
                <a:headEnd/>
                <a:tailEnd/>
              </a:ln>
            </p:spPr>
            <p:txBody>
              <a:bodyPr/>
              <a:lstStyle/>
              <a:p>
                <a:endParaRPr lang="en-US" sz="1463" dirty="0">
                  <a:solidFill>
                    <a:srgbClr val="FFFFFF"/>
                  </a:solidFill>
                </a:endParaRPr>
              </a:p>
            </p:txBody>
          </p:sp>
          <p:sp>
            <p:nvSpPr>
              <p:cNvPr id="127" name="Freeform 1432"/>
              <p:cNvSpPr>
                <a:spLocks/>
              </p:cNvSpPr>
              <p:nvPr/>
            </p:nvSpPr>
            <p:spPr bwMode="auto">
              <a:xfrm>
                <a:off x="974384" y="5280903"/>
                <a:ext cx="231339" cy="119353"/>
              </a:xfrm>
              <a:custGeom>
                <a:avLst/>
                <a:gdLst>
                  <a:gd name="T0" fmla="*/ 44830 w 117"/>
                  <a:gd name="T1" fmla="*/ 61913 h 98"/>
                  <a:gd name="T2" fmla="*/ 0 w 117"/>
                  <a:gd name="T3" fmla="*/ 30956 h 98"/>
                  <a:gd name="T4" fmla="*/ 44830 w 117"/>
                  <a:gd name="T5" fmla="*/ 0 h 98"/>
                  <a:gd name="T6" fmla="*/ 44830 w 117"/>
                  <a:gd name="T7" fmla="*/ 17463 h 98"/>
                  <a:gd name="T8" fmla="*/ 44830 w 117"/>
                  <a:gd name="T9" fmla="*/ 17463 h 98"/>
                  <a:gd name="T10" fmla="*/ 61641 w 117"/>
                  <a:gd name="T11" fmla="*/ 17463 h 98"/>
                  <a:gd name="T12" fmla="*/ 61641 w 117"/>
                  <a:gd name="T13" fmla="*/ 17463 h 98"/>
                  <a:gd name="T14" fmla="*/ 66445 w 117"/>
                  <a:gd name="T15" fmla="*/ 17463 h 98"/>
                  <a:gd name="T16" fmla="*/ 72048 w 117"/>
                  <a:gd name="T17" fmla="*/ 19844 h 98"/>
                  <a:gd name="T18" fmla="*/ 76852 w 117"/>
                  <a:gd name="T19" fmla="*/ 21431 h 98"/>
                  <a:gd name="T20" fmla="*/ 82455 w 117"/>
                  <a:gd name="T21" fmla="*/ 24606 h 98"/>
                  <a:gd name="T22" fmla="*/ 87259 w 117"/>
                  <a:gd name="T23" fmla="*/ 28575 h 98"/>
                  <a:gd name="T24" fmla="*/ 91261 w 117"/>
                  <a:gd name="T25" fmla="*/ 34131 h 98"/>
                  <a:gd name="T26" fmla="*/ 92862 w 117"/>
                  <a:gd name="T27" fmla="*/ 39688 h 98"/>
                  <a:gd name="T28" fmla="*/ 93663 w 117"/>
                  <a:gd name="T29" fmla="*/ 46832 h 98"/>
                  <a:gd name="T30" fmla="*/ 93663 w 117"/>
                  <a:gd name="T31" fmla="*/ 46832 h 98"/>
                  <a:gd name="T32" fmla="*/ 93663 w 117"/>
                  <a:gd name="T33" fmla="*/ 52388 h 98"/>
                  <a:gd name="T34" fmla="*/ 92062 w 117"/>
                  <a:gd name="T35" fmla="*/ 57150 h 98"/>
                  <a:gd name="T36" fmla="*/ 89660 w 117"/>
                  <a:gd name="T37" fmla="*/ 61913 h 98"/>
                  <a:gd name="T38" fmla="*/ 87259 w 117"/>
                  <a:gd name="T39" fmla="*/ 66675 h 98"/>
                  <a:gd name="T40" fmla="*/ 80854 w 117"/>
                  <a:gd name="T41" fmla="*/ 74613 h 98"/>
                  <a:gd name="T42" fmla="*/ 78453 w 117"/>
                  <a:gd name="T43" fmla="*/ 76994 h 98"/>
                  <a:gd name="T44" fmla="*/ 75251 w 117"/>
                  <a:gd name="T45" fmla="*/ 77788 h 98"/>
                  <a:gd name="T46" fmla="*/ 75251 w 117"/>
                  <a:gd name="T47" fmla="*/ 77788 h 98"/>
                  <a:gd name="T48" fmla="*/ 76051 w 117"/>
                  <a:gd name="T49" fmla="*/ 68263 h 98"/>
                  <a:gd name="T50" fmla="*/ 76051 w 117"/>
                  <a:gd name="T51" fmla="*/ 56357 h 98"/>
                  <a:gd name="T52" fmla="*/ 76051 w 117"/>
                  <a:gd name="T53" fmla="*/ 56357 h 98"/>
                  <a:gd name="T54" fmla="*/ 75251 w 117"/>
                  <a:gd name="T55" fmla="*/ 53182 h 98"/>
                  <a:gd name="T56" fmla="*/ 73650 w 117"/>
                  <a:gd name="T57" fmla="*/ 49213 h 98"/>
                  <a:gd name="T58" fmla="*/ 71248 w 117"/>
                  <a:gd name="T59" fmla="*/ 47625 h 98"/>
                  <a:gd name="T60" fmla="*/ 68046 w 117"/>
                  <a:gd name="T61" fmla="*/ 46038 h 98"/>
                  <a:gd name="T62" fmla="*/ 64844 w 117"/>
                  <a:gd name="T63" fmla="*/ 44450 h 98"/>
                  <a:gd name="T64" fmla="*/ 59240 w 117"/>
                  <a:gd name="T65" fmla="*/ 43657 h 98"/>
                  <a:gd name="T66" fmla="*/ 44830 w 117"/>
                  <a:gd name="T67" fmla="*/ 43657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7"/>
                  <a:gd name="T103" fmla="*/ 0 h 98"/>
                  <a:gd name="T104" fmla="*/ 117 w 117"/>
                  <a:gd name="T105" fmla="*/ 98 h 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7" h="98">
                    <a:moveTo>
                      <a:pt x="56" y="78"/>
                    </a:moveTo>
                    <a:lnTo>
                      <a:pt x="0" y="39"/>
                    </a:lnTo>
                    <a:lnTo>
                      <a:pt x="56" y="0"/>
                    </a:lnTo>
                    <a:lnTo>
                      <a:pt x="56" y="22"/>
                    </a:lnTo>
                    <a:lnTo>
                      <a:pt x="77" y="22"/>
                    </a:lnTo>
                    <a:lnTo>
                      <a:pt x="83" y="22"/>
                    </a:lnTo>
                    <a:lnTo>
                      <a:pt x="90" y="25"/>
                    </a:lnTo>
                    <a:lnTo>
                      <a:pt x="96" y="27"/>
                    </a:lnTo>
                    <a:lnTo>
                      <a:pt x="103" y="31"/>
                    </a:lnTo>
                    <a:lnTo>
                      <a:pt x="109" y="36"/>
                    </a:lnTo>
                    <a:lnTo>
                      <a:pt x="114" y="43"/>
                    </a:lnTo>
                    <a:lnTo>
                      <a:pt x="116" y="50"/>
                    </a:lnTo>
                    <a:lnTo>
                      <a:pt x="117" y="59"/>
                    </a:lnTo>
                    <a:lnTo>
                      <a:pt x="117" y="66"/>
                    </a:lnTo>
                    <a:lnTo>
                      <a:pt x="115" y="72"/>
                    </a:lnTo>
                    <a:lnTo>
                      <a:pt x="112" y="78"/>
                    </a:lnTo>
                    <a:lnTo>
                      <a:pt x="109" y="84"/>
                    </a:lnTo>
                    <a:lnTo>
                      <a:pt x="101" y="94"/>
                    </a:lnTo>
                    <a:lnTo>
                      <a:pt x="98" y="97"/>
                    </a:lnTo>
                    <a:lnTo>
                      <a:pt x="94" y="98"/>
                    </a:lnTo>
                    <a:lnTo>
                      <a:pt x="95" y="86"/>
                    </a:lnTo>
                    <a:lnTo>
                      <a:pt x="95" y="71"/>
                    </a:lnTo>
                    <a:lnTo>
                      <a:pt x="94" y="67"/>
                    </a:lnTo>
                    <a:lnTo>
                      <a:pt x="92" y="62"/>
                    </a:lnTo>
                    <a:lnTo>
                      <a:pt x="89" y="60"/>
                    </a:lnTo>
                    <a:lnTo>
                      <a:pt x="85" y="58"/>
                    </a:lnTo>
                    <a:lnTo>
                      <a:pt x="81" y="56"/>
                    </a:lnTo>
                    <a:lnTo>
                      <a:pt x="74" y="55"/>
                    </a:lnTo>
                    <a:lnTo>
                      <a:pt x="56" y="55"/>
                    </a:lnTo>
                  </a:path>
                </a:pathLst>
              </a:custGeom>
              <a:noFill/>
              <a:ln w="12700">
                <a:solidFill>
                  <a:schemeClr val="bg1"/>
                </a:solidFill>
                <a:prstDash val="solid"/>
                <a:round/>
                <a:headEnd/>
                <a:tailEnd/>
              </a:ln>
            </p:spPr>
            <p:txBody>
              <a:bodyPr/>
              <a:lstStyle/>
              <a:p>
                <a:endParaRPr lang="en-US" sz="1463" dirty="0">
                  <a:solidFill>
                    <a:srgbClr val="FFFFFF"/>
                  </a:solidFill>
                </a:endParaRPr>
              </a:p>
            </p:txBody>
          </p:sp>
          <p:sp>
            <p:nvSpPr>
              <p:cNvPr id="128" name="Freeform 1433"/>
              <p:cNvSpPr>
                <a:spLocks/>
              </p:cNvSpPr>
              <p:nvPr/>
            </p:nvSpPr>
            <p:spPr bwMode="auto">
              <a:xfrm>
                <a:off x="1095544" y="5432096"/>
                <a:ext cx="227417" cy="119353"/>
              </a:xfrm>
              <a:custGeom>
                <a:avLst/>
                <a:gdLst>
                  <a:gd name="T0" fmla="*/ 48419 w 116"/>
                  <a:gd name="T1" fmla="*/ 15875 h 98"/>
                  <a:gd name="T2" fmla="*/ 92075 w 116"/>
                  <a:gd name="T3" fmla="*/ 46832 h 98"/>
                  <a:gd name="T4" fmla="*/ 48419 w 116"/>
                  <a:gd name="T5" fmla="*/ 77788 h 98"/>
                  <a:gd name="T6" fmla="*/ 48419 w 116"/>
                  <a:gd name="T7" fmla="*/ 60325 h 98"/>
                  <a:gd name="T8" fmla="*/ 48419 w 116"/>
                  <a:gd name="T9" fmla="*/ 60325 h 98"/>
                  <a:gd name="T10" fmla="*/ 30956 w 116"/>
                  <a:gd name="T11" fmla="*/ 60325 h 98"/>
                  <a:gd name="T12" fmla="*/ 30956 w 116"/>
                  <a:gd name="T13" fmla="*/ 60325 h 98"/>
                  <a:gd name="T14" fmla="*/ 26194 w 116"/>
                  <a:gd name="T15" fmla="*/ 59532 h 98"/>
                  <a:gd name="T16" fmla="*/ 21431 w 116"/>
                  <a:gd name="T17" fmla="*/ 58738 h 98"/>
                  <a:gd name="T18" fmla="*/ 16669 w 116"/>
                  <a:gd name="T19" fmla="*/ 57150 h 98"/>
                  <a:gd name="T20" fmla="*/ 10319 w 116"/>
                  <a:gd name="T21" fmla="*/ 53182 h 98"/>
                  <a:gd name="T22" fmla="*/ 6350 w 116"/>
                  <a:gd name="T23" fmla="*/ 49213 h 98"/>
                  <a:gd name="T24" fmla="*/ 2381 w 116"/>
                  <a:gd name="T25" fmla="*/ 44450 h 98"/>
                  <a:gd name="T26" fmla="*/ 0 w 116"/>
                  <a:gd name="T27" fmla="*/ 38100 h 98"/>
                  <a:gd name="T28" fmla="*/ 0 w 116"/>
                  <a:gd name="T29" fmla="*/ 31750 h 98"/>
                  <a:gd name="T30" fmla="*/ 0 w 116"/>
                  <a:gd name="T31" fmla="*/ 31750 h 98"/>
                  <a:gd name="T32" fmla="*/ 0 w 116"/>
                  <a:gd name="T33" fmla="*/ 26194 h 98"/>
                  <a:gd name="T34" fmla="*/ 1588 w 116"/>
                  <a:gd name="T35" fmla="*/ 19844 h 98"/>
                  <a:gd name="T36" fmla="*/ 3969 w 116"/>
                  <a:gd name="T37" fmla="*/ 15081 h 98"/>
                  <a:gd name="T38" fmla="*/ 6350 w 116"/>
                  <a:gd name="T39" fmla="*/ 10319 h 98"/>
                  <a:gd name="T40" fmla="*/ 12700 w 116"/>
                  <a:gd name="T41" fmla="*/ 3175 h 98"/>
                  <a:gd name="T42" fmla="*/ 15081 w 116"/>
                  <a:gd name="T43" fmla="*/ 1588 h 98"/>
                  <a:gd name="T44" fmla="*/ 17463 w 116"/>
                  <a:gd name="T45" fmla="*/ 0 h 98"/>
                  <a:gd name="T46" fmla="*/ 17463 w 116"/>
                  <a:gd name="T47" fmla="*/ 0 h 98"/>
                  <a:gd name="T48" fmla="*/ 17463 w 116"/>
                  <a:gd name="T49" fmla="*/ 9525 h 98"/>
                  <a:gd name="T50" fmla="*/ 17463 w 116"/>
                  <a:gd name="T51" fmla="*/ 20638 h 98"/>
                  <a:gd name="T52" fmla="*/ 17463 w 116"/>
                  <a:gd name="T53" fmla="*/ 20638 h 98"/>
                  <a:gd name="T54" fmla="*/ 18256 w 116"/>
                  <a:gd name="T55" fmla="*/ 23813 h 98"/>
                  <a:gd name="T56" fmla="*/ 19844 w 116"/>
                  <a:gd name="T57" fmla="*/ 27781 h 98"/>
                  <a:gd name="T58" fmla="*/ 22225 w 116"/>
                  <a:gd name="T59" fmla="*/ 29369 h 98"/>
                  <a:gd name="T60" fmla="*/ 25400 w 116"/>
                  <a:gd name="T61" fmla="*/ 31750 h 98"/>
                  <a:gd name="T62" fmla="*/ 28575 w 116"/>
                  <a:gd name="T63" fmla="*/ 33338 h 98"/>
                  <a:gd name="T64" fmla="*/ 34131 w 116"/>
                  <a:gd name="T65" fmla="*/ 33338 h 98"/>
                  <a:gd name="T66" fmla="*/ 48419 w 116"/>
                  <a:gd name="T67" fmla="*/ 33338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98"/>
                  <a:gd name="T104" fmla="*/ 116 w 116"/>
                  <a:gd name="T105" fmla="*/ 98 h 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98">
                    <a:moveTo>
                      <a:pt x="61" y="20"/>
                    </a:moveTo>
                    <a:lnTo>
                      <a:pt x="116" y="59"/>
                    </a:lnTo>
                    <a:lnTo>
                      <a:pt x="61" y="98"/>
                    </a:lnTo>
                    <a:lnTo>
                      <a:pt x="61" y="76"/>
                    </a:lnTo>
                    <a:lnTo>
                      <a:pt x="39" y="76"/>
                    </a:lnTo>
                    <a:lnTo>
                      <a:pt x="33" y="75"/>
                    </a:lnTo>
                    <a:lnTo>
                      <a:pt x="27" y="74"/>
                    </a:lnTo>
                    <a:lnTo>
                      <a:pt x="21" y="72"/>
                    </a:lnTo>
                    <a:lnTo>
                      <a:pt x="13" y="67"/>
                    </a:lnTo>
                    <a:lnTo>
                      <a:pt x="8" y="62"/>
                    </a:lnTo>
                    <a:lnTo>
                      <a:pt x="3" y="56"/>
                    </a:lnTo>
                    <a:lnTo>
                      <a:pt x="0" y="48"/>
                    </a:lnTo>
                    <a:lnTo>
                      <a:pt x="0" y="40"/>
                    </a:lnTo>
                    <a:lnTo>
                      <a:pt x="0" y="33"/>
                    </a:lnTo>
                    <a:lnTo>
                      <a:pt x="2" y="25"/>
                    </a:lnTo>
                    <a:lnTo>
                      <a:pt x="5" y="19"/>
                    </a:lnTo>
                    <a:lnTo>
                      <a:pt x="8" y="13"/>
                    </a:lnTo>
                    <a:lnTo>
                      <a:pt x="16" y="4"/>
                    </a:lnTo>
                    <a:lnTo>
                      <a:pt x="19" y="2"/>
                    </a:lnTo>
                    <a:lnTo>
                      <a:pt x="22" y="0"/>
                    </a:lnTo>
                    <a:lnTo>
                      <a:pt x="22" y="12"/>
                    </a:lnTo>
                    <a:lnTo>
                      <a:pt x="22" y="26"/>
                    </a:lnTo>
                    <a:lnTo>
                      <a:pt x="23" y="30"/>
                    </a:lnTo>
                    <a:lnTo>
                      <a:pt x="25" y="35"/>
                    </a:lnTo>
                    <a:lnTo>
                      <a:pt x="28" y="37"/>
                    </a:lnTo>
                    <a:lnTo>
                      <a:pt x="32" y="40"/>
                    </a:lnTo>
                    <a:lnTo>
                      <a:pt x="36" y="42"/>
                    </a:lnTo>
                    <a:lnTo>
                      <a:pt x="43" y="42"/>
                    </a:lnTo>
                    <a:lnTo>
                      <a:pt x="61" y="42"/>
                    </a:lnTo>
                  </a:path>
                </a:pathLst>
              </a:custGeom>
              <a:noFill/>
              <a:ln w="12700">
                <a:solidFill>
                  <a:schemeClr val="bg1"/>
                </a:solidFill>
                <a:prstDash val="solid"/>
                <a:round/>
                <a:headEnd/>
                <a:tailEnd/>
              </a:ln>
            </p:spPr>
            <p:txBody>
              <a:bodyPr/>
              <a:lstStyle/>
              <a:p>
                <a:endParaRPr lang="en-US" sz="1463" dirty="0">
                  <a:solidFill>
                    <a:srgbClr val="FFFFFF"/>
                  </a:solidFill>
                </a:endParaRPr>
              </a:p>
            </p:txBody>
          </p:sp>
        </p:grpSp>
        <p:sp>
          <p:nvSpPr>
            <p:cNvPr id="117" name="Freeform 6"/>
            <p:cNvSpPr>
              <a:spLocks noEditPoints="1"/>
            </p:cNvSpPr>
            <p:nvPr/>
          </p:nvSpPr>
          <p:spPr bwMode="auto">
            <a:xfrm>
              <a:off x="4330857" y="4358441"/>
              <a:ext cx="466152" cy="412740"/>
            </a:xfrm>
            <a:custGeom>
              <a:avLst/>
              <a:gdLst/>
              <a:ahLst/>
              <a:cxnLst>
                <a:cxn ang="0">
                  <a:pos x="1596" y="494"/>
                </a:cxn>
                <a:cxn ang="0">
                  <a:pos x="138" y="100"/>
                </a:cxn>
                <a:cxn ang="0">
                  <a:pos x="103" y="196"/>
                </a:cxn>
                <a:cxn ang="0">
                  <a:pos x="101" y="577"/>
                </a:cxn>
                <a:cxn ang="0">
                  <a:pos x="509" y="834"/>
                </a:cxn>
                <a:cxn ang="0">
                  <a:pos x="404" y="1071"/>
                </a:cxn>
                <a:cxn ang="0">
                  <a:pos x="169" y="995"/>
                </a:cxn>
                <a:cxn ang="0">
                  <a:pos x="41" y="918"/>
                </a:cxn>
                <a:cxn ang="0">
                  <a:pos x="15" y="1353"/>
                </a:cxn>
                <a:cxn ang="0">
                  <a:pos x="92" y="1379"/>
                </a:cxn>
                <a:cxn ang="0">
                  <a:pos x="169" y="1225"/>
                </a:cxn>
                <a:cxn ang="0">
                  <a:pos x="573" y="1107"/>
                </a:cxn>
                <a:cxn ang="0">
                  <a:pos x="761" y="817"/>
                </a:cxn>
                <a:cxn ang="0">
                  <a:pos x="1246" y="985"/>
                </a:cxn>
                <a:cxn ang="0">
                  <a:pos x="1405" y="942"/>
                </a:cxn>
                <a:cxn ang="0">
                  <a:pos x="1445" y="941"/>
                </a:cxn>
                <a:cxn ang="0">
                  <a:pos x="1541" y="719"/>
                </a:cxn>
                <a:cxn ang="0">
                  <a:pos x="1601" y="620"/>
                </a:cxn>
                <a:cxn ang="0">
                  <a:pos x="117" y="1302"/>
                </a:cxn>
                <a:cxn ang="0">
                  <a:pos x="66" y="1327"/>
                </a:cxn>
                <a:cxn ang="0">
                  <a:pos x="92" y="969"/>
                </a:cxn>
                <a:cxn ang="0">
                  <a:pos x="117" y="1302"/>
                </a:cxn>
                <a:cxn ang="0">
                  <a:pos x="404" y="1174"/>
                </a:cxn>
                <a:cxn ang="0">
                  <a:pos x="169" y="1123"/>
                </a:cxn>
                <a:cxn ang="0">
                  <a:pos x="476" y="1072"/>
                </a:cxn>
                <a:cxn ang="0">
                  <a:pos x="577" y="883"/>
                </a:cxn>
                <a:cxn ang="0">
                  <a:pos x="524" y="1089"/>
                </a:cxn>
                <a:cxn ang="0">
                  <a:pos x="631" y="841"/>
                </a:cxn>
                <a:cxn ang="0">
                  <a:pos x="558" y="812"/>
                </a:cxn>
                <a:cxn ang="0">
                  <a:pos x="527" y="732"/>
                </a:cxn>
                <a:cxn ang="0">
                  <a:pos x="633" y="841"/>
                </a:cxn>
                <a:cxn ang="0">
                  <a:pos x="1423" y="894"/>
                </a:cxn>
                <a:cxn ang="0">
                  <a:pos x="1441" y="694"/>
                </a:cxn>
                <a:cxn ang="0">
                  <a:pos x="1493" y="702"/>
                </a:cxn>
                <a:cxn ang="0">
                  <a:pos x="1443" y="637"/>
                </a:cxn>
                <a:cxn ang="0">
                  <a:pos x="1410" y="652"/>
                </a:cxn>
                <a:cxn ang="0">
                  <a:pos x="1372" y="670"/>
                </a:cxn>
                <a:cxn ang="0">
                  <a:pos x="462" y="409"/>
                </a:cxn>
                <a:cxn ang="0">
                  <a:pos x="444" y="457"/>
                </a:cxn>
                <a:cxn ang="0">
                  <a:pos x="1275" y="740"/>
                </a:cxn>
                <a:cxn ang="0">
                  <a:pos x="1318" y="883"/>
                </a:cxn>
                <a:cxn ang="0">
                  <a:pos x="118" y="529"/>
                </a:cxn>
                <a:cxn ang="0">
                  <a:pos x="116" y="310"/>
                </a:cxn>
                <a:cxn ang="0">
                  <a:pos x="204" y="369"/>
                </a:cxn>
                <a:cxn ang="0">
                  <a:pos x="221" y="321"/>
                </a:cxn>
                <a:cxn ang="0">
                  <a:pos x="151" y="214"/>
                </a:cxn>
                <a:cxn ang="0">
                  <a:pos x="160" y="190"/>
                </a:cxn>
                <a:cxn ang="0">
                  <a:pos x="285" y="72"/>
                </a:cxn>
                <a:cxn ang="0">
                  <a:pos x="1602" y="557"/>
                </a:cxn>
                <a:cxn ang="0">
                  <a:pos x="1580" y="573"/>
                </a:cxn>
              </a:cxnLst>
              <a:rect l="0" t="0" r="r" b="b"/>
              <a:pathLst>
                <a:path w="1654" h="1379">
                  <a:moveTo>
                    <a:pt x="1653" y="555"/>
                  </a:moveTo>
                  <a:cubicBezTo>
                    <a:pt x="1653" y="540"/>
                    <a:pt x="1644" y="512"/>
                    <a:pt x="1596" y="494"/>
                  </a:cubicBezTo>
                  <a:cubicBezTo>
                    <a:pt x="302" y="24"/>
                    <a:pt x="302" y="24"/>
                    <a:pt x="302" y="24"/>
                  </a:cubicBezTo>
                  <a:cubicBezTo>
                    <a:pt x="236" y="0"/>
                    <a:pt x="162" y="34"/>
                    <a:pt x="138" y="100"/>
                  </a:cubicBezTo>
                  <a:cubicBezTo>
                    <a:pt x="103" y="196"/>
                    <a:pt x="103" y="196"/>
                    <a:pt x="103" y="196"/>
                  </a:cubicBezTo>
                  <a:cubicBezTo>
                    <a:pt x="103" y="196"/>
                    <a:pt x="103" y="196"/>
                    <a:pt x="103" y="196"/>
                  </a:cubicBezTo>
                  <a:cubicBezTo>
                    <a:pt x="24" y="413"/>
                    <a:pt x="24" y="413"/>
                    <a:pt x="24" y="413"/>
                  </a:cubicBezTo>
                  <a:cubicBezTo>
                    <a:pt x="0" y="479"/>
                    <a:pt x="34" y="553"/>
                    <a:pt x="101" y="577"/>
                  </a:cubicBezTo>
                  <a:cubicBezTo>
                    <a:pt x="478" y="714"/>
                    <a:pt x="478" y="714"/>
                    <a:pt x="478" y="714"/>
                  </a:cubicBezTo>
                  <a:cubicBezTo>
                    <a:pt x="471" y="758"/>
                    <a:pt x="483" y="801"/>
                    <a:pt x="509" y="834"/>
                  </a:cubicBezTo>
                  <a:cubicBezTo>
                    <a:pt x="428" y="1054"/>
                    <a:pt x="428" y="1054"/>
                    <a:pt x="428" y="1054"/>
                  </a:cubicBezTo>
                  <a:cubicBezTo>
                    <a:pt x="425" y="1065"/>
                    <a:pt x="415" y="1071"/>
                    <a:pt x="404" y="1071"/>
                  </a:cubicBezTo>
                  <a:cubicBezTo>
                    <a:pt x="169" y="1071"/>
                    <a:pt x="169" y="1071"/>
                    <a:pt x="169" y="1071"/>
                  </a:cubicBezTo>
                  <a:cubicBezTo>
                    <a:pt x="169" y="995"/>
                    <a:pt x="169" y="995"/>
                    <a:pt x="169" y="995"/>
                  </a:cubicBezTo>
                  <a:cubicBezTo>
                    <a:pt x="169" y="952"/>
                    <a:pt x="134" y="918"/>
                    <a:pt x="92" y="918"/>
                  </a:cubicBezTo>
                  <a:cubicBezTo>
                    <a:pt x="41" y="918"/>
                    <a:pt x="41" y="918"/>
                    <a:pt x="41" y="918"/>
                  </a:cubicBezTo>
                  <a:cubicBezTo>
                    <a:pt x="26" y="918"/>
                    <a:pt x="15" y="929"/>
                    <a:pt x="15" y="943"/>
                  </a:cubicBezTo>
                  <a:cubicBezTo>
                    <a:pt x="15" y="1353"/>
                    <a:pt x="15" y="1353"/>
                    <a:pt x="15" y="1353"/>
                  </a:cubicBezTo>
                  <a:cubicBezTo>
                    <a:pt x="15" y="1367"/>
                    <a:pt x="26" y="1379"/>
                    <a:pt x="41" y="1379"/>
                  </a:cubicBezTo>
                  <a:cubicBezTo>
                    <a:pt x="92" y="1379"/>
                    <a:pt x="92" y="1379"/>
                    <a:pt x="92" y="1379"/>
                  </a:cubicBezTo>
                  <a:cubicBezTo>
                    <a:pt x="134" y="1379"/>
                    <a:pt x="169" y="1344"/>
                    <a:pt x="169" y="1302"/>
                  </a:cubicBezTo>
                  <a:cubicBezTo>
                    <a:pt x="169" y="1225"/>
                    <a:pt x="169" y="1225"/>
                    <a:pt x="169" y="1225"/>
                  </a:cubicBezTo>
                  <a:cubicBezTo>
                    <a:pt x="404" y="1225"/>
                    <a:pt x="404" y="1225"/>
                    <a:pt x="404" y="1225"/>
                  </a:cubicBezTo>
                  <a:cubicBezTo>
                    <a:pt x="479" y="1225"/>
                    <a:pt x="547" y="1177"/>
                    <a:pt x="573" y="1107"/>
                  </a:cubicBezTo>
                  <a:cubicBezTo>
                    <a:pt x="651" y="891"/>
                    <a:pt x="651" y="891"/>
                    <a:pt x="651" y="891"/>
                  </a:cubicBezTo>
                  <a:cubicBezTo>
                    <a:pt x="696" y="885"/>
                    <a:pt x="737" y="858"/>
                    <a:pt x="761" y="817"/>
                  </a:cubicBezTo>
                  <a:cubicBezTo>
                    <a:pt x="1202" y="977"/>
                    <a:pt x="1202" y="977"/>
                    <a:pt x="1202" y="977"/>
                  </a:cubicBezTo>
                  <a:cubicBezTo>
                    <a:pt x="1216" y="983"/>
                    <a:pt x="1231" y="985"/>
                    <a:pt x="1246" y="985"/>
                  </a:cubicBezTo>
                  <a:cubicBezTo>
                    <a:pt x="1290" y="985"/>
                    <a:pt x="1331" y="962"/>
                    <a:pt x="1355" y="924"/>
                  </a:cubicBezTo>
                  <a:cubicBezTo>
                    <a:pt x="1405" y="942"/>
                    <a:pt x="1405" y="942"/>
                    <a:pt x="1405" y="942"/>
                  </a:cubicBezTo>
                  <a:cubicBezTo>
                    <a:pt x="1411" y="945"/>
                    <a:pt x="1417" y="946"/>
                    <a:pt x="1423" y="946"/>
                  </a:cubicBezTo>
                  <a:cubicBezTo>
                    <a:pt x="1430" y="946"/>
                    <a:pt x="1438" y="944"/>
                    <a:pt x="1445" y="941"/>
                  </a:cubicBezTo>
                  <a:cubicBezTo>
                    <a:pt x="1457" y="935"/>
                    <a:pt x="1466" y="925"/>
                    <a:pt x="1471" y="912"/>
                  </a:cubicBezTo>
                  <a:cubicBezTo>
                    <a:pt x="1541" y="719"/>
                    <a:pt x="1541" y="719"/>
                    <a:pt x="1541" y="719"/>
                  </a:cubicBezTo>
                  <a:cubicBezTo>
                    <a:pt x="1550" y="696"/>
                    <a:pt x="1540" y="670"/>
                    <a:pt x="1519" y="658"/>
                  </a:cubicBezTo>
                  <a:cubicBezTo>
                    <a:pt x="1601" y="620"/>
                    <a:pt x="1601" y="620"/>
                    <a:pt x="1601" y="620"/>
                  </a:cubicBezTo>
                  <a:cubicBezTo>
                    <a:pt x="1648" y="598"/>
                    <a:pt x="1654" y="570"/>
                    <a:pt x="1653" y="555"/>
                  </a:cubicBezTo>
                  <a:close/>
                  <a:moveTo>
                    <a:pt x="117" y="1302"/>
                  </a:moveTo>
                  <a:cubicBezTo>
                    <a:pt x="117" y="1316"/>
                    <a:pt x="106" y="1327"/>
                    <a:pt x="92" y="1327"/>
                  </a:cubicBezTo>
                  <a:cubicBezTo>
                    <a:pt x="66" y="1327"/>
                    <a:pt x="66" y="1327"/>
                    <a:pt x="66" y="1327"/>
                  </a:cubicBezTo>
                  <a:cubicBezTo>
                    <a:pt x="66" y="969"/>
                    <a:pt x="66" y="969"/>
                    <a:pt x="66" y="969"/>
                  </a:cubicBezTo>
                  <a:cubicBezTo>
                    <a:pt x="92" y="969"/>
                    <a:pt x="92" y="969"/>
                    <a:pt x="92" y="969"/>
                  </a:cubicBezTo>
                  <a:cubicBezTo>
                    <a:pt x="106" y="969"/>
                    <a:pt x="117" y="980"/>
                    <a:pt x="117" y="995"/>
                  </a:cubicBezTo>
                  <a:lnTo>
                    <a:pt x="117" y="1302"/>
                  </a:lnTo>
                  <a:close/>
                  <a:moveTo>
                    <a:pt x="524" y="1089"/>
                  </a:moveTo>
                  <a:cubicBezTo>
                    <a:pt x="506" y="1140"/>
                    <a:pt x="458" y="1174"/>
                    <a:pt x="404" y="1174"/>
                  </a:cubicBezTo>
                  <a:cubicBezTo>
                    <a:pt x="169" y="1174"/>
                    <a:pt x="169" y="1174"/>
                    <a:pt x="169" y="1174"/>
                  </a:cubicBezTo>
                  <a:cubicBezTo>
                    <a:pt x="169" y="1123"/>
                    <a:pt x="169" y="1123"/>
                    <a:pt x="169" y="1123"/>
                  </a:cubicBezTo>
                  <a:cubicBezTo>
                    <a:pt x="404" y="1123"/>
                    <a:pt x="404" y="1123"/>
                    <a:pt x="404" y="1123"/>
                  </a:cubicBezTo>
                  <a:cubicBezTo>
                    <a:pt x="436" y="1123"/>
                    <a:pt x="465" y="1102"/>
                    <a:pt x="476" y="1072"/>
                  </a:cubicBezTo>
                  <a:cubicBezTo>
                    <a:pt x="550" y="870"/>
                    <a:pt x="550" y="870"/>
                    <a:pt x="550" y="870"/>
                  </a:cubicBezTo>
                  <a:cubicBezTo>
                    <a:pt x="558" y="875"/>
                    <a:pt x="567" y="879"/>
                    <a:pt x="577" y="883"/>
                  </a:cubicBezTo>
                  <a:cubicBezTo>
                    <a:pt x="584" y="885"/>
                    <a:pt x="591" y="887"/>
                    <a:pt x="597" y="889"/>
                  </a:cubicBezTo>
                  <a:lnTo>
                    <a:pt x="524" y="1089"/>
                  </a:lnTo>
                  <a:close/>
                  <a:moveTo>
                    <a:pt x="633" y="841"/>
                  </a:moveTo>
                  <a:cubicBezTo>
                    <a:pt x="632" y="841"/>
                    <a:pt x="632" y="841"/>
                    <a:pt x="631" y="841"/>
                  </a:cubicBezTo>
                  <a:cubicBezTo>
                    <a:pt x="619" y="841"/>
                    <a:pt x="607" y="839"/>
                    <a:pt x="594" y="835"/>
                  </a:cubicBezTo>
                  <a:cubicBezTo>
                    <a:pt x="580" y="830"/>
                    <a:pt x="568" y="822"/>
                    <a:pt x="558" y="812"/>
                  </a:cubicBezTo>
                  <a:cubicBezTo>
                    <a:pt x="557" y="811"/>
                    <a:pt x="556" y="810"/>
                    <a:pt x="554" y="809"/>
                  </a:cubicBezTo>
                  <a:cubicBezTo>
                    <a:pt x="535" y="788"/>
                    <a:pt x="525" y="761"/>
                    <a:pt x="527" y="732"/>
                  </a:cubicBezTo>
                  <a:cubicBezTo>
                    <a:pt x="712" y="799"/>
                    <a:pt x="712" y="799"/>
                    <a:pt x="712" y="799"/>
                  </a:cubicBezTo>
                  <a:cubicBezTo>
                    <a:pt x="693" y="825"/>
                    <a:pt x="664" y="840"/>
                    <a:pt x="633" y="841"/>
                  </a:cubicBezTo>
                  <a:close/>
                  <a:moveTo>
                    <a:pt x="1493" y="702"/>
                  </a:moveTo>
                  <a:cubicBezTo>
                    <a:pt x="1423" y="894"/>
                    <a:pt x="1423" y="894"/>
                    <a:pt x="1423" y="894"/>
                  </a:cubicBezTo>
                  <a:cubicBezTo>
                    <a:pt x="1375" y="877"/>
                    <a:pt x="1375" y="877"/>
                    <a:pt x="1375" y="877"/>
                  </a:cubicBezTo>
                  <a:cubicBezTo>
                    <a:pt x="1441" y="694"/>
                    <a:pt x="1441" y="694"/>
                    <a:pt x="1441" y="694"/>
                  </a:cubicBezTo>
                  <a:cubicBezTo>
                    <a:pt x="1455" y="688"/>
                    <a:pt x="1455" y="688"/>
                    <a:pt x="1455" y="688"/>
                  </a:cubicBezTo>
                  <a:lnTo>
                    <a:pt x="1493" y="702"/>
                  </a:lnTo>
                  <a:close/>
                  <a:moveTo>
                    <a:pt x="1580" y="573"/>
                  </a:moveTo>
                  <a:cubicBezTo>
                    <a:pt x="1443" y="637"/>
                    <a:pt x="1443" y="637"/>
                    <a:pt x="1443" y="637"/>
                  </a:cubicBezTo>
                  <a:cubicBezTo>
                    <a:pt x="1443" y="637"/>
                    <a:pt x="1443" y="637"/>
                    <a:pt x="1443" y="637"/>
                  </a:cubicBezTo>
                  <a:cubicBezTo>
                    <a:pt x="1410" y="652"/>
                    <a:pt x="1410" y="652"/>
                    <a:pt x="1410" y="652"/>
                  </a:cubicBezTo>
                  <a:cubicBezTo>
                    <a:pt x="1410" y="652"/>
                    <a:pt x="1410" y="652"/>
                    <a:pt x="1410" y="652"/>
                  </a:cubicBezTo>
                  <a:cubicBezTo>
                    <a:pt x="1372" y="670"/>
                    <a:pt x="1372" y="670"/>
                    <a:pt x="1372" y="670"/>
                  </a:cubicBezTo>
                  <a:cubicBezTo>
                    <a:pt x="1326" y="691"/>
                    <a:pt x="1249" y="695"/>
                    <a:pt x="1202" y="678"/>
                  </a:cubicBezTo>
                  <a:cubicBezTo>
                    <a:pt x="462" y="409"/>
                    <a:pt x="462" y="409"/>
                    <a:pt x="462" y="409"/>
                  </a:cubicBezTo>
                  <a:cubicBezTo>
                    <a:pt x="448" y="404"/>
                    <a:pt x="434" y="411"/>
                    <a:pt x="429" y="424"/>
                  </a:cubicBezTo>
                  <a:cubicBezTo>
                    <a:pt x="424" y="437"/>
                    <a:pt x="431" y="452"/>
                    <a:pt x="444" y="457"/>
                  </a:cubicBezTo>
                  <a:cubicBezTo>
                    <a:pt x="1185" y="726"/>
                    <a:pt x="1185" y="726"/>
                    <a:pt x="1185" y="726"/>
                  </a:cubicBezTo>
                  <a:cubicBezTo>
                    <a:pt x="1210" y="735"/>
                    <a:pt x="1242" y="740"/>
                    <a:pt x="1275" y="740"/>
                  </a:cubicBezTo>
                  <a:cubicBezTo>
                    <a:pt x="1310" y="740"/>
                    <a:pt x="1346" y="734"/>
                    <a:pt x="1376" y="724"/>
                  </a:cubicBezTo>
                  <a:cubicBezTo>
                    <a:pt x="1318" y="883"/>
                    <a:pt x="1318" y="883"/>
                    <a:pt x="1318" y="883"/>
                  </a:cubicBezTo>
                  <a:cubicBezTo>
                    <a:pt x="1303" y="923"/>
                    <a:pt x="1259" y="944"/>
                    <a:pt x="1220" y="929"/>
                  </a:cubicBezTo>
                  <a:cubicBezTo>
                    <a:pt x="118" y="529"/>
                    <a:pt x="118" y="529"/>
                    <a:pt x="118" y="529"/>
                  </a:cubicBezTo>
                  <a:cubicBezTo>
                    <a:pt x="78" y="514"/>
                    <a:pt x="58" y="470"/>
                    <a:pt x="72" y="430"/>
                  </a:cubicBezTo>
                  <a:cubicBezTo>
                    <a:pt x="116" y="310"/>
                    <a:pt x="116" y="310"/>
                    <a:pt x="116" y="310"/>
                  </a:cubicBezTo>
                  <a:cubicBezTo>
                    <a:pt x="131" y="333"/>
                    <a:pt x="152" y="351"/>
                    <a:pt x="179" y="361"/>
                  </a:cubicBezTo>
                  <a:cubicBezTo>
                    <a:pt x="204" y="369"/>
                    <a:pt x="204" y="369"/>
                    <a:pt x="204" y="369"/>
                  </a:cubicBezTo>
                  <a:cubicBezTo>
                    <a:pt x="217" y="374"/>
                    <a:pt x="231" y="367"/>
                    <a:pt x="236" y="354"/>
                  </a:cubicBezTo>
                  <a:cubicBezTo>
                    <a:pt x="241" y="341"/>
                    <a:pt x="234" y="326"/>
                    <a:pt x="221" y="321"/>
                  </a:cubicBezTo>
                  <a:cubicBezTo>
                    <a:pt x="197" y="312"/>
                    <a:pt x="197" y="312"/>
                    <a:pt x="197" y="312"/>
                  </a:cubicBezTo>
                  <a:cubicBezTo>
                    <a:pt x="157" y="298"/>
                    <a:pt x="137" y="254"/>
                    <a:pt x="151" y="214"/>
                  </a:cubicBezTo>
                  <a:cubicBezTo>
                    <a:pt x="160" y="190"/>
                    <a:pt x="160" y="190"/>
                    <a:pt x="160" y="190"/>
                  </a:cubicBezTo>
                  <a:cubicBezTo>
                    <a:pt x="160" y="190"/>
                    <a:pt x="160" y="190"/>
                    <a:pt x="160" y="190"/>
                  </a:cubicBezTo>
                  <a:cubicBezTo>
                    <a:pt x="186" y="118"/>
                    <a:pt x="186" y="118"/>
                    <a:pt x="186" y="118"/>
                  </a:cubicBezTo>
                  <a:cubicBezTo>
                    <a:pt x="201" y="78"/>
                    <a:pt x="245" y="57"/>
                    <a:pt x="285" y="72"/>
                  </a:cubicBezTo>
                  <a:cubicBezTo>
                    <a:pt x="1578" y="542"/>
                    <a:pt x="1578" y="542"/>
                    <a:pt x="1578" y="542"/>
                  </a:cubicBezTo>
                  <a:cubicBezTo>
                    <a:pt x="1595" y="548"/>
                    <a:pt x="1601" y="554"/>
                    <a:pt x="1602" y="557"/>
                  </a:cubicBezTo>
                  <a:cubicBezTo>
                    <a:pt x="1601" y="559"/>
                    <a:pt x="1596" y="566"/>
                    <a:pt x="1580" y="573"/>
                  </a:cubicBezTo>
                  <a:close/>
                  <a:moveTo>
                    <a:pt x="1580" y="573"/>
                  </a:moveTo>
                  <a:cubicBezTo>
                    <a:pt x="1580" y="573"/>
                    <a:pt x="1580" y="573"/>
                    <a:pt x="1580" y="573"/>
                  </a:cubicBezTo>
                </a:path>
              </a:pathLst>
            </a:custGeom>
            <a:solidFill>
              <a:schemeClr val="bg1"/>
            </a:solidFill>
            <a:ln w="6350">
              <a:noFill/>
              <a:round/>
              <a:headEnd/>
              <a:tailEnd/>
            </a:ln>
          </p:spPr>
          <p:txBody>
            <a:bodyPr vert="horz" wrap="square" lIns="91431" tIns="45716" rIns="91431" bIns="45716" numCol="1" anchor="t" anchorCtr="0" compatLnSpc="1">
              <a:prstTxWarp prst="textNoShape">
                <a:avLst/>
              </a:prstTxWarp>
            </a:bodyPr>
            <a:lstStyle/>
            <a:p>
              <a:pPr algn="ctr" defTabSz="914310">
                <a:defRPr/>
              </a:pPr>
              <a:endParaRPr lang="en-GB" sz="1200" kern="0" dirty="0">
                <a:solidFill>
                  <a:sysClr val="windowText" lastClr="000000"/>
                </a:solidFill>
                <a:latin typeface="Arial" pitchFamily="34" charset="0"/>
                <a:cs typeface="Arial" pitchFamily="34" charset="0"/>
              </a:endParaRPr>
            </a:p>
          </p:txBody>
        </p:sp>
        <p:sp>
          <p:nvSpPr>
            <p:cNvPr id="118" name="Rectangle 117"/>
            <p:cNvSpPr/>
            <p:nvPr/>
          </p:nvSpPr>
          <p:spPr>
            <a:xfrm>
              <a:off x="4039886" y="2938217"/>
              <a:ext cx="646308" cy="304785"/>
            </a:xfrm>
            <a:prstGeom prst="rect">
              <a:avLst/>
            </a:prstGeom>
          </p:spPr>
          <p:txBody>
            <a:bodyPr wrap="none" lIns="0" tIns="0" rIns="0" bIns="0" anchor="ctr" anchorCtr="1">
              <a:noAutofit/>
            </a:bodyPr>
            <a:lstStyle/>
            <a:p>
              <a:pPr algn="ctr" defTabSz="914400">
                <a:spcBef>
                  <a:spcPct val="0"/>
                </a:spcBef>
                <a:spcAft>
                  <a:spcPts val="200"/>
                </a:spcAft>
              </a:pPr>
              <a:r>
                <a:rPr lang="en-US" sz="1100" b="1" dirty="0">
                  <a:solidFill>
                    <a:schemeClr val="bg1"/>
                  </a:solidFill>
                  <a:latin typeface="Arial" pitchFamily="34" charset="0"/>
                  <a:cs typeface="Arial" pitchFamily="34" charset="0"/>
                </a:rPr>
                <a:t>Interaction</a:t>
              </a:r>
            </a:p>
          </p:txBody>
        </p:sp>
        <p:sp>
          <p:nvSpPr>
            <p:cNvPr id="119" name="Rectangle 118"/>
            <p:cNvSpPr/>
            <p:nvPr/>
          </p:nvSpPr>
          <p:spPr>
            <a:xfrm>
              <a:off x="6232795" y="4892593"/>
              <a:ext cx="924170" cy="304785"/>
            </a:xfrm>
            <a:prstGeom prst="rect">
              <a:avLst/>
            </a:prstGeom>
          </p:spPr>
          <p:txBody>
            <a:bodyPr wrap="none" lIns="0" tIns="0" rIns="0" bIns="0" anchor="ctr" anchorCtr="1">
              <a:noAutofit/>
            </a:bodyPr>
            <a:lstStyle/>
            <a:p>
              <a:pPr algn="ctr" defTabSz="914400">
                <a:spcBef>
                  <a:spcPct val="0"/>
                </a:spcBef>
              </a:pPr>
              <a:r>
                <a:rPr lang="en-US" sz="1100" b="1" dirty="0">
                  <a:solidFill>
                    <a:schemeClr val="bg1"/>
                  </a:solidFill>
                  <a:latin typeface="Arial" pitchFamily="34" charset="0"/>
                  <a:cs typeface="Arial" pitchFamily="34" charset="0"/>
                </a:rPr>
                <a:t>Knowledge </a:t>
              </a:r>
            </a:p>
          </p:txBody>
        </p:sp>
        <p:sp>
          <p:nvSpPr>
            <p:cNvPr id="120" name="Rectangle 119"/>
            <p:cNvSpPr/>
            <p:nvPr/>
          </p:nvSpPr>
          <p:spPr>
            <a:xfrm>
              <a:off x="4209457" y="4858042"/>
              <a:ext cx="686193" cy="169277"/>
            </a:xfrm>
            <a:prstGeom prst="rect">
              <a:avLst/>
            </a:prstGeom>
          </p:spPr>
          <p:txBody>
            <a:bodyPr wrap="none" lIns="0" tIns="0" rIns="0" bIns="0" anchor="ctr" anchorCtr="1">
              <a:spAutoFit/>
            </a:bodyPr>
            <a:lstStyle/>
            <a:p>
              <a:pPr algn="ctr" defTabSz="914400">
                <a:spcBef>
                  <a:spcPct val="0"/>
                </a:spcBef>
                <a:spcAft>
                  <a:spcPts val="200"/>
                </a:spcAft>
              </a:pPr>
              <a:r>
                <a:rPr lang="en-US" sz="1100" b="1" dirty="0">
                  <a:solidFill>
                    <a:schemeClr val="bg1"/>
                  </a:solidFill>
                  <a:latin typeface="Arial" pitchFamily="34" charset="0"/>
                  <a:cs typeface="Arial" pitchFamily="34" charset="0"/>
                </a:rPr>
                <a:t>Monitor</a:t>
              </a:r>
            </a:p>
          </p:txBody>
        </p:sp>
        <p:grpSp>
          <p:nvGrpSpPr>
            <p:cNvPr id="121" name="Group 120"/>
            <p:cNvGrpSpPr/>
            <p:nvPr/>
          </p:nvGrpSpPr>
          <p:grpSpPr>
            <a:xfrm>
              <a:off x="4105286" y="2512125"/>
              <a:ext cx="553611" cy="396127"/>
              <a:chOff x="2632643" y="3577431"/>
              <a:chExt cx="266087" cy="210582"/>
            </a:xfrm>
            <a:noFill/>
          </p:grpSpPr>
          <p:sp>
            <p:nvSpPr>
              <p:cNvPr id="122" name="Freeform 637"/>
              <p:cNvSpPr>
                <a:spLocks/>
              </p:cNvSpPr>
              <p:nvPr/>
            </p:nvSpPr>
            <p:spPr bwMode="auto">
              <a:xfrm>
                <a:off x="2803381" y="3657511"/>
                <a:ext cx="95349" cy="130502"/>
              </a:xfrm>
              <a:custGeom>
                <a:avLst/>
                <a:gdLst>
                  <a:gd name="T0" fmla="*/ 68263 w 87"/>
                  <a:gd name="T1" fmla="*/ 68263 h 88"/>
                  <a:gd name="T2" fmla="*/ 68263 w 87"/>
                  <a:gd name="T3" fmla="*/ 68263 h 88"/>
                  <a:gd name="T4" fmla="*/ 65909 w 87"/>
                  <a:gd name="T5" fmla="*/ 57150 h 88"/>
                  <a:gd name="T6" fmla="*/ 64340 w 87"/>
                  <a:gd name="T7" fmla="*/ 50006 h 88"/>
                  <a:gd name="T8" fmla="*/ 60417 w 87"/>
                  <a:gd name="T9" fmla="*/ 42862 h 88"/>
                  <a:gd name="T10" fmla="*/ 56494 w 87"/>
                  <a:gd name="T11" fmla="*/ 38894 h 88"/>
                  <a:gd name="T12" fmla="*/ 51786 w 87"/>
                  <a:gd name="T13" fmla="*/ 34925 h 88"/>
                  <a:gd name="T14" fmla="*/ 47078 w 87"/>
                  <a:gd name="T15" fmla="*/ 33338 h 88"/>
                  <a:gd name="T16" fmla="*/ 40801 w 87"/>
                  <a:gd name="T17" fmla="*/ 30163 h 88"/>
                  <a:gd name="T18" fmla="*/ 40801 w 87"/>
                  <a:gd name="T19" fmla="*/ 30163 h 88"/>
                  <a:gd name="T20" fmla="*/ 43939 w 87"/>
                  <a:gd name="T21" fmla="*/ 26194 h 88"/>
                  <a:gd name="T22" fmla="*/ 47078 w 87"/>
                  <a:gd name="T23" fmla="*/ 21431 h 88"/>
                  <a:gd name="T24" fmla="*/ 47863 w 87"/>
                  <a:gd name="T25" fmla="*/ 16669 h 88"/>
                  <a:gd name="T26" fmla="*/ 47863 w 87"/>
                  <a:gd name="T27" fmla="*/ 11906 h 88"/>
                  <a:gd name="T28" fmla="*/ 47863 w 87"/>
                  <a:gd name="T29" fmla="*/ 11906 h 88"/>
                  <a:gd name="T30" fmla="*/ 47078 w 87"/>
                  <a:gd name="T31" fmla="*/ 7144 h 88"/>
                  <a:gd name="T32" fmla="*/ 43939 w 87"/>
                  <a:gd name="T33" fmla="*/ 3175 h 88"/>
                  <a:gd name="T34" fmla="*/ 40801 w 87"/>
                  <a:gd name="T35" fmla="*/ 1588 h 88"/>
                  <a:gd name="T36" fmla="*/ 34524 w 87"/>
                  <a:gd name="T37" fmla="*/ 0 h 88"/>
                  <a:gd name="T38" fmla="*/ 34524 w 87"/>
                  <a:gd name="T39" fmla="*/ 0 h 88"/>
                  <a:gd name="T40" fmla="*/ 29816 w 87"/>
                  <a:gd name="T41" fmla="*/ 1588 h 88"/>
                  <a:gd name="T42" fmla="*/ 25108 w 87"/>
                  <a:gd name="T43" fmla="*/ 3175 h 88"/>
                  <a:gd name="T44" fmla="*/ 21970 w 87"/>
                  <a:gd name="T45" fmla="*/ 7144 h 88"/>
                  <a:gd name="T46" fmla="*/ 20400 w 87"/>
                  <a:gd name="T47" fmla="*/ 11112 h 88"/>
                  <a:gd name="T48" fmla="*/ 20400 w 87"/>
                  <a:gd name="T49" fmla="*/ 11112 h 88"/>
                  <a:gd name="T50" fmla="*/ 20400 w 87"/>
                  <a:gd name="T51" fmla="*/ 16669 h 88"/>
                  <a:gd name="T52" fmla="*/ 21970 w 87"/>
                  <a:gd name="T53" fmla="*/ 21431 h 88"/>
                  <a:gd name="T54" fmla="*/ 25108 w 87"/>
                  <a:gd name="T55" fmla="*/ 26194 h 88"/>
                  <a:gd name="T56" fmla="*/ 28247 w 87"/>
                  <a:gd name="T57" fmla="*/ 30163 h 88"/>
                  <a:gd name="T58" fmla="*/ 28247 w 87"/>
                  <a:gd name="T59" fmla="*/ 30163 h 88"/>
                  <a:gd name="T60" fmla="*/ 19616 w 87"/>
                  <a:gd name="T61" fmla="*/ 34131 h 88"/>
                  <a:gd name="T62" fmla="*/ 14908 w 87"/>
                  <a:gd name="T63" fmla="*/ 37306 h 88"/>
                  <a:gd name="T64" fmla="*/ 10200 w 87"/>
                  <a:gd name="T65" fmla="*/ 39687 h 88"/>
                  <a:gd name="T66" fmla="*/ 4708 w 87"/>
                  <a:gd name="T67" fmla="*/ 46037 h 88"/>
                  <a:gd name="T68" fmla="*/ 2354 w 87"/>
                  <a:gd name="T69" fmla="*/ 51594 h 88"/>
                  <a:gd name="T70" fmla="*/ 0 w 87"/>
                  <a:gd name="T71" fmla="*/ 60325 h 88"/>
                  <a:gd name="T72" fmla="*/ 0 w 87"/>
                  <a:gd name="T73" fmla="*/ 69850 h 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7"/>
                  <a:gd name="T112" fmla="*/ 0 h 88"/>
                  <a:gd name="T113" fmla="*/ 87 w 87"/>
                  <a:gd name="T114" fmla="*/ 88 h 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7" h="88">
                    <a:moveTo>
                      <a:pt x="87" y="86"/>
                    </a:moveTo>
                    <a:lnTo>
                      <a:pt x="87" y="86"/>
                    </a:lnTo>
                    <a:lnTo>
                      <a:pt x="84" y="72"/>
                    </a:lnTo>
                    <a:lnTo>
                      <a:pt x="82" y="63"/>
                    </a:lnTo>
                    <a:lnTo>
                      <a:pt x="77" y="54"/>
                    </a:lnTo>
                    <a:lnTo>
                      <a:pt x="72" y="49"/>
                    </a:lnTo>
                    <a:lnTo>
                      <a:pt x="66" y="44"/>
                    </a:lnTo>
                    <a:lnTo>
                      <a:pt x="60" y="42"/>
                    </a:lnTo>
                    <a:lnTo>
                      <a:pt x="52" y="38"/>
                    </a:lnTo>
                    <a:lnTo>
                      <a:pt x="56" y="33"/>
                    </a:lnTo>
                    <a:lnTo>
                      <a:pt x="60" y="27"/>
                    </a:lnTo>
                    <a:lnTo>
                      <a:pt x="61" y="21"/>
                    </a:lnTo>
                    <a:lnTo>
                      <a:pt x="61" y="15"/>
                    </a:lnTo>
                    <a:lnTo>
                      <a:pt x="60" y="9"/>
                    </a:lnTo>
                    <a:lnTo>
                      <a:pt x="56" y="4"/>
                    </a:lnTo>
                    <a:lnTo>
                      <a:pt x="52" y="2"/>
                    </a:lnTo>
                    <a:lnTo>
                      <a:pt x="44" y="0"/>
                    </a:lnTo>
                    <a:lnTo>
                      <a:pt x="38" y="2"/>
                    </a:lnTo>
                    <a:lnTo>
                      <a:pt x="32" y="4"/>
                    </a:lnTo>
                    <a:lnTo>
                      <a:pt x="28" y="9"/>
                    </a:lnTo>
                    <a:lnTo>
                      <a:pt x="26" y="14"/>
                    </a:lnTo>
                    <a:lnTo>
                      <a:pt x="26" y="21"/>
                    </a:lnTo>
                    <a:lnTo>
                      <a:pt x="28" y="27"/>
                    </a:lnTo>
                    <a:lnTo>
                      <a:pt x="32" y="33"/>
                    </a:lnTo>
                    <a:lnTo>
                      <a:pt x="36" y="38"/>
                    </a:lnTo>
                    <a:lnTo>
                      <a:pt x="25" y="43"/>
                    </a:lnTo>
                    <a:lnTo>
                      <a:pt x="19" y="47"/>
                    </a:lnTo>
                    <a:lnTo>
                      <a:pt x="13" y="50"/>
                    </a:lnTo>
                    <a:lnTo>
                      <a:pt x="6" y="58"/>
                    </a:lnTo>
                    <a:lnTo>
                      <a:pt x="3" y="65"/>
                    </a:lnTo>
                    <a:lnTo>
                      <a:pt x="0" y="76"/>
                    </a:lnTo>
                    <a:lnTo>
                      <a:pt x="0" y="88"/>
                    </a:lnTo>
                  </a:path>
                </a:pathLst>
              </a:custGeom>
              <a:grpFill/>
              <a:ln w="19050">
                <a:solidFill>
                  <a:schemeClr val="bg1"/>
                </a:solidFill>
                <a:prstDash val="solid"/>
                <a:round/>
                <a:headEnd/>
                <a:tailEnd/>
              </a:ln>
            </p:spPr>
            <p:txBody>
              <a:bodyPr/>
              <a:lstStyle/>
              <a:p>
                <a:pPr marL="0" marR="0" lvl="0" indent="0" defTabSz="1076651" eaLnBrk="1" fontAlgn="auto" latinLnBrk="0" hangingPunct="1">
                  <a:lnSpc>
                    <a:spcPct val="100000"/>
                  </a:lnSpc>
                  <a:spcBef>
                    <a:spcPts val="0"/>
                  </a:spcBef>
                  <a:spcAft>
                    <a:spcPts val="0"/>
                  </a:spcAft>
                  <a:buClrTx/>
                  <a:buSzTx/>
                  <a:buFontTx/>
                  <a:buNone/>
                  <a:tabLst/>
                  <a:defRPr/>
                </a:pPr>
                <a:endParaRPr kumimoji="0" lang="en-US" sz="2078" b="0" i="0" u="none" strike="noStrike" kern="0" cap="none" spc="0" normalizeH="0" baseline="0" noProof="0" dirty="0">
                  <a:ln>
                    <a:noFill/>
                  </a:ln>
                  <a:solidFill>
                    <a:srgbClr val="00234B"/>
                  </a:solidFill>
                  <a:effectLst/>
                  <a:uLnTx/>
                  <a:uFillTx/>
                  <a:latin typeface="Arial"/>
                </a:endParaRPr>
              </a:p>
            </p:txBody>
          </p:sp>
          <p:sp>
            <p:nvSpPr>
              <p:cNvPr id="123" name="Freeform 1131"/>
              <p:cNvSpPr>
                <a:spLocks/>
              </p:cNvSpPr>
              <p:nvPr/>
            </p:nvSpPr>
            <p:spPr bwMode="auto">
              <a:xfrm>
                <a:off x="2694729" y="3577431"/>
                <a:ext cx="126392" cy="121606"/>
              </a:xfrm>
              <a:custGeom>
                <a:avLst/>
                <a:gdLst>
                  <a:gd name="T0" fmla="*/ 89687 w 113"/>
                  <a:gd name="T1" fmla="*/ 18256 h 82"/>
                  <a:gd name="T2" fmla="*/ 89687 w 113"/>
                  <a:gd name="T3" fmla="*/ 18256 h 82"/>
                  <a:gd name="T4" fmla="*/ 87285 w 113"/>
                  <a:gd name="T5" fmla="*/ 12700 h 82"/>
                  <a:gd name="T6" fmla="*/ 83281 w 113"/>
                  <a:gd name="T7" fmla="*/ 7938 h 82"/>
                  <a:gd name="T8" fmla="*/ 78476 w 113"/>
                  <a:gd name="T9" fmla="*/ 3969 h 82"/>
                  <a:gd name="T10" fmla="*/ 71269 w 113"/>
                  <a:gd name="T11" fmla="*/ 794 h 82"/>
                  <a:gd name="T12" fmla="*/ 65664 w 113"/>
                  <a:gd name="T13" fmla="*/ 0 h 82"/>
                  <a:gd name="T14" fmla="*/ 58457 w 113"/>
                  <a:gd name="T15" fmla="*/ 0 h 82"/>
                  <a:gd name="T16" fmla="*/ 52051 w 113"/>
                  <a:gd name="T17" fmla="*/ 2381 h 82"/>
                  <a:gd name="T18" fmla="*/ 45644 w 113"/>
                  <a:gd name="T19" fmla="*/ 6350 h 82"/>
                  <a:gd name="T20" fmla="*/ 45644 w 113"/>
                  <a:gd name="T21" fmla="*/ 6350 h 82"/>
                  <a:gd name="T22" fmla="*/ 40840 w 113"/>
                  <a:gd name="T23" fmla="*/ 3969 h 82"/>
                  <a:gd name="T24" fmla="*/ 36035 w 113"/>
                  <a:gd name="T25" fmla="*/ 794 h 82"/>
                  <a:gd name="T26" fmla="*/ 31230 w 113"/>
                  <a:gd name="T27" fmla="*/ 0 h 82"/>
                  <a:gd name="T28" fmla="*/ 25625 w 113"/>
                  <a:gd name="T29" fmla="*/ 0 h 82"/>
                  <a:gd name="T30" fmla="*/ 20820 w 113"/>
                  <a:gd name="T31" fmla="*/ 794 h 82"/>
                  <a:gd name="T32" fmla="*/ 15215 w 113"/>
                  <a:gd name="T33" fmla="*/ 2381 h 82"/>
                  <a:gd name="T34" fmla="*/ 10410 w 113"/>
                  <a:gd name="T35" fmla="*/ 5556 h 82"/>
                  <a:gd name="T36" fmla="*/ 6406 w 113"/>
                  <a:gd name="T37" fmla="*/ 9525 h 82"/>
                  <a:gd name="T38" fmla="*/ 6406 w 113"/>
                  <a:gd name="T39" fmla="*/ 9525 h 82"/>
                  <a:gd name="T40" fmla="*/ 3203 w 113"/>
                  <a:gd name="T41" fmla="*/ 14288 h 82"/>
                  <a:gd name="T42" fmla="*/ 801 w 113"/>
                  <a:gd name="T43" fmla="*/ 19844 h 82"/>
                  <a:gd name="T44" fmla="*/ 0 w 113"/>
                  <a:gd name="T45" fmla="*/ 25400 h 82"/>
                  <a:gd name="T46" fmla="*/ 0 w 113"/>
                  <a:gd name="T47" fmla="*/ 30956 h 82"/>
                  <a:gd name="T48" fmla="*/ 1602 w 113"/>
                  <a:gd name="T49" fmla="*/ 36513 h 82"/>
                  <a:gd name="T50" fmla="*/ 4805 w 113"/>
                  <a:gd name="T51" fmla="*/ 41275 h 82"/>
                  <a:gd name="T52" fmla="*/ 8809 w 113"/>
                  <a:gd name="T53" fmla="*/ 45244 h 82"/>
                  <a:gd name="T54" fmla="*/ 12812 w 113"/>
                  <a:gd name="T55" fmla="*/ 49213 h 82"/>
                  <a:gd name="T56" fmla="*/ 4004 w 113"/>
                  <a:gd name="T57" fmla="*/ 63500 h 82"/>
                  <a:gd name="T58" fmla="*/ 4004 w 113"/>
                  <a:gd name="T59" fmla="*/ 63500 h 82"/>
                  <a:gd name="T60" fmla="*/ 14414 w 113"/>
                  <a:gd name="T61" fmla="*/ 61913 h 82"/>
                  <a:gd name="T62" fmla="*/ 25625 w 113"/>
                  <a:gd name="T63" fmla="*/ 58738 h 82"/>
                  <a:gd name="T64" fmla="*/ 36035 w 113"/>
                  <a:gd name="T65" fmla="*/ 54769 h 82"/>
                  <a:gd name="T66" fmla="*/ 40840 w 113"/>
                  <a:gd name="T67" fmla="*/ 52388 h 82"/>
                  <a:gd name="T68" fmla="*/ 44844 w 113"/>
                  <a:gd name="T69" fmla="*/ 49213 h 82"/>
                  <a:gd name="T70" fmla="*/ 44844 w 113"/>
                  <a:gd name="T71" fmla="*/ 49213 h 82"/>
                  <a:gd name="T72" fmla="*/ 49648 w 113"/>
                  <a:gd name="T73" fmla="*/ 52388 h 82"/>
                  <a:gd name="T74" fmla="*/ 54453 w 113"/>
                  <a:gd name="T75" fmla="*/ 54769 h 82"/>
                  <a:gd name="T76" fmla="*/ 65664 w 113"/>
                  <a:gd name="T77" fmla="*/ 58738 h 82"/>
                  <a:gd name="T78" fmla="*/ 76074 w 113"/>
                  <a:gd name="T79" fmla="*/ 61913 h 82"/>
                  <a:gd name="T80" fmla="*/ 87285 w 113"/>
                  <a:gd name="T81" fmla="*/ 65088 h 82"/>
                  <a:gd name="T82" fmla="*/ 78476 w 113"/>
                  <a:gd name="T83" fmla="*/ 50007 h 82"/>
                  <a:gd name="T84" fmla="*/ 78476 w 113"/>
                  <a:gd name="T85" fmla="*/ 50007 h 82"/>
                  <a:gd name="T86" fmla="*/ 81679 w 113"/>
                  <a:gd name="T87" fmla="*/ 47625 h 82"/>
                  <a:gd name="T88" fmla="*/ 84883 w 113"/>
                  <a:gd name="T89" fmla="*/ 43657 h 82"/>
                  <a:gd name="T90" fmla="*/ 87285 w 113"/>
                  <a:gd name="T91" fmla="*/ 40482 h 82"/>
                  <a:gd name="T92" fmla="*/ 88886 w 113"/>
                  <a:gd name="T93" fmla="*/ 36513 h 82"/>
                  <a:gd name="T94" fmla="*/ 89687 w 113"/>
                  <a:gd name="T95" fmla="*/ 31750 h 82"/>
                  <a:gd name="T96" fmla="*/ 90488 w 113"/>
                  <a:gd name="T97" fmla="*/ 27781 h 82"/>
                  <a:gd name="T98" fmla="*/ 89687 w 113"/>
                  <a:gd name="T99" fmla="*/ 18256 h 82"/>
                  <a:gd name="T100" fmla="*/ 89687 w 113"/>
                  <a:gd name="T101" fmla="*/ 18256 h 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
                  <a:gd name="T154" fmla="*/ 0 h 82"/>
                  <a:gd name="T155" fmla="*/ 113 w 113"/>
                  <a:gd name="T156" fmla="*/ 82 h 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 h="82">
                    <a:moveTo>
                      <a:pt x="112" y="23"/>
                    </a:moveTo>
                    <a:lnTo>
                      <a:pt x="112" y="23"/>
                    </a:lnTo>
                    <a:lnTo>
                      <a:pt x="109" y="16"/>
                    </a:lnTo>
                    <a:lnTo>
                      <a:pt x="104" y="10"/>
                    </a:lnTo>
                    <a:lnTo>
                      <a:pt x="98" y="5"/>
                    </a:lnTo>
                    <a:lnTo>
                      <a:pt x="89" y="1"/>
                    </a:lnTo>
                    <a:lnTo>
                      <a:pt x="82" y="0"/>
                    </a:lnTo>
                    <a:lnTo>
                      <a:pt x="73" y="0"/>
                    </a:lnTo>
                    <a:lnTo>
                      <a:pt x="65" y="3"/>
                    </a:lnTo>
                    <a:lnTo>
                      <a:pt x="57" y="8"/>
                    </a:lnTo>
                    <a:lnTo>
                      <a:pt x="51" y="5"/>
                    </a:lnTo>
                    <a:lnTo>
                      <a:pt x="45" y="1"/>
                    </a:lnTo>
                    <a:lnTo>
                      <a:pt x="39" y="0"/>
                    </a:lnTo>
                    <a:lnTo>
                      <a:pt x="32" y="0"/>
                    </a:lnTo>
                    <a:lnTo>
                      <a:pt x="26" y="1"/>
                    </a:lnTo>
                    <a:lnTo>
                      <a:pt x="19" y="3"/>
                    </a:lnTo>
                    <a:lnTo>
                      <a:pt x="13" y="7"/>
                    </a:lnTo>
                    <a:lnTo>
                      <a:pt x="8" y="12"/>
                    </a:lnTo>
                    <a:lnTo>
                      <a:pt x="4" y="18"/>
                    </a:lnTo>
                    <a:lnTo>
                      <a:pt x="1" y="25"/>
                    </a:lnTo>
                    <a:lnTo>
                      <a:pt x="0" y="32"/>
                    </a:lnTo>
                    <a:lnTo>
                      <a:pt x="0" y="39"/>
                    </a:lnTo>
                    <a:lnTo>
                      <a:pt x="2" y="46"/>
                    </a:lnTo>
                    <a:lnTo>
                      <a:pt x="6" y="52"/>
                    </a:lnTo>
                    <a:lnTo>
                      <a:pt x="11" y="57"/>
                    </a:lnTo>
                    <a:lnTo>
                      <a:pt x="16" y="62"/>
                    </a:lnTo>
                    <a:lnTo>
                      <a:pt x="5" y="80"/>
                    </a:lnTo>
                    <a:lnTo>
                      <a:pt x="18" y="78"/>
                    </a:lnTo>
                    <a:lnTo>
                      <a:pt x="32" y="74"/>
                    </a:lnTo>
                    <a:lnTo>
                      <a:pt x="45" y="69"/>
                    </a:lnTo>
                    <a:lnTo>
                      <a:pt x="51" y="66"/>
                    </a:lnTo>
                    <a:lnTo>
                      <a:pt x="56" y="62"/>
                    </a:lnTo>
                    <a:lnTo>
                      <a:pt x="62" y="66"/>
                    </a:lnTo>
                    <a:lnTo>
                      <a:pt x="68" y="69"/>
                    </a:lnTo>
                    <a:lnTo>
                      <a:pt x="82" y="74"/>
                    </a:lnTo>
                    <a:lnTo>
                      <a:pt x="95" y="78"/>
                    </a:lnTo>
                    <a:lnTo>
                      <a:pt x="109" y="82"/>
                    </a:lnTo>
                    <a:lnTo>
                      <a:pt x="98" y="63"/>
                    </a:lnTo>
                    <a:lnTo>
                      <a:pt x="102" y="60"/>
                    </a:lnTo>
                    <a:lnTo>
                      <a:pt x="106" y="55"/>
                    </a:lnTo>
                    <a:lnTo>
                      <a:pt x="109" y="51"/>
                    </a:lnTo>
                    <a:lnTo>
                      <a:pt x="111" y="46"/>
                    </a:lnTo>
                    <a:lnTo>
                      <a:pt x="112" y="40"/>
                    </a:lnTo>
                    <a:lnTo>
                      <a:pt x="113" y="35"/>
                    </a:lnTo>
                    <a:lnTo>
                      <a:pt x="112" y="23"/>
                    </a:lnTo>
                    <a:close/>
                  </a:path>
                </a:pathLst>
              </a:custGeom>
              <a:grpFill/>
              <a:ln w="19050">
                <a:solidFill>
                  <a:schemeClr val="bg1"/>
                </a:solidFill>
                <a:prstDash val="solid"/>
                <a:round/>
                <a:headEnd/>
                <a:tailEnd/>
              </a:ln>
            </p:spPr>
            <p:txBody>
              <a:bodyPr/>
              <a:lstStyle/>
              <a:p>
                <a:pPr marL="0" marR="0" lvl="0" indent="0" defTabSz="1076651" eaLnBrk="1" fontAlgn="auto" latinLnBrk="0" hangingPunct="1">
                  <a:lnSpc>
                    <a:spcPct val="100000"/>
                  </a:lnSpc>
                  <a:spcBef>
                    <a:spcPts val="0"/>
                  </a:spcBef>
                  <a:spcAft>
                    <a:spcPts val="0"/>
                  </a:spcAft>
                  <a:buClrTx/>
                  <a:buSzTx/>
                  <a:buFontTx/>
                  <a:buNone/>
                  <a:tabLst/>
                  <a:defRPr/>
                </a:pPr>
                <a:endParaRPr kumimoji="0" lang="en-US" sz="2078" b="0" i="0" u="none" strike="noStrike" kern="0" cap="none" spc="0" normalizeH="0" baseline="0" noProof="0" dirty="0">
                  <a:ln>
                    <a:noFill/>
                  </a:ln>
                  <a:solidFill>
                    <a:srgbClr val="00234B"/>
                  </a:solidFill>
                  <a:effectLst/>
                  <a:uLnTx/>
                  <a:uFillTx/>
                  <a:latin typeface="Arial"/>
                </a:endParaRPr>
              </a:p>
            </p:txBody>
          </p:sp>
          <p:sp>
            <p:nvSpPr>
              <p:cNvPr id="124" name="Freeform 1132"/>
              <p:cNvSpPr>
                <a:spLocks/>
              </p:cNvSpPr>
              <p:nvPr/>
            </p:nvSpPr>
            <p:spPr bwMode="auto">
              <a:xfrm>
                <a:off x="2659252" y="3663444"/>
                <a:ext cx="35479" cy="50422"/>
              </a:xfrm>
              <a:custGeom>
                <a:avLst/>
                <a:gdLst>
                  <a:gd name="T0" fmla="*/ 25400 w 32"/>
                  <a:gd name="T1" fmla="*/ 13494 h 34"/>
                  <a:gd name="T2" fmla="*/ 25400 w 32"/>
                  <a:gd name="T3" fmla="*/ 13494 h 34"/>
                  <a:gd name="T4" fmla="*/ 25400 w 32"/>
                  <a:gd name="T5" fmla="*/ 13494 h 34"/>
                  <a:gd name="T6" fmla="*/ 25400 w 32"/>
                  <a:gd name="T7" fmla="*/ 16669 h 34"/>
                  <a:gd name="T8" fmla="*/ 25400 w 32"/>
                  <a:gd name="T9" fmla="*/ 19844 h 34"/>
                  <a:gd name="T10" fmla="*/ 23019 w 32"/>
                  <a:gd name="T11" fmla="*/ 21432 h 34"/>
                  <a:gd name="T12" fmla="*/ 22225 w 32"/>
                  <a:gd name="T13" fmla="*/ 23019 h 34"/>
                  <a:gd name="T14" fmla="*/ 18256 w 32"/>
                  <a:gd name="T15" fmla="*/ 26194 h 34"/>
                  <a:gd name="T16" fmla="*/ 13494 w 32"/>
                  <a:gd name="T17" fmla="*/ 26988 h 34"/>
                  <a:gd name="T18" fmla="*/ 8731 w 32"/>
                  <a:gd name="T19" fmla="*/ 26194 h 34"/>
                  <a:gd name="T20" fmla="*/ 3969 w 32"/>
                  <a:gd name="T21" fmla="*/ 23019 h 34"/>
                  <a:gd name="T22" fmla="*/ 3175 w 32"/>
                  <a:gd name="T23" fmla="*/ 21432 h 34"/>
                  <a:gd name="T24" fmla="*/ 794 w 32"/>
                  <a:gd name="T25" fmla="*/ 19844 h 34"/>
                  <a:gd name="T26" fmla="*/ 0 w 32"/>
                  <a:gd name="T27" fmla="*/ 16669 h 34"/>
                  <a:gd name="T28" fmla="*/ 0 w 32"/>
                  <a:gd name="T29" fmla="*/ 13494 h 34"/>
                  <a:gd name="T30" fmla="*/ 0 w 32"/>
                  <a:gd name="T31" fmla="*/ 13494 h 34"/>
                  <a:gd name="T32" fmla="*/ 0 w 32"/>
                  <a:gd name="T33" fmla="*/ 9525 h 34"/>
                  <a:gd name="T34" fmla="*/ 794 w 32"/>
                  <a:gd name="T35" fmla="*/ 7144 h 34"/>
                  <a:gd name="T36" fmla="*/ 3969 w 32"/>
                  <a:gd name="T37" fmla="*/ 3175 h 34"/>
                  <a:gd name="T38" fmla="*/ 8731 w 32"/>
                  <a:gd name="T39" fmla="*/ 0 h 34"/>
                  <a:gd name="T40" fmla="*/ 13494 w 32"/>
                  <a:gd name="T41" fmla="*/ 0 h 34"/>
                  <a:gd name="T42" fmla="*/ 18256 w 32"/>
                  <a:gd name="T43" fmla="*/ 0 h 34"/>
                  <a:gd name="T44" fmla="*/ 22225 w 32"/>
                  <a:gd name="T45" fmla="*/ 3175 h 34"/>
                  <a:gd name="T46" fmla="*/ 23019 w 32"/>
                  <a:gd name="T47" fmla="*/ 4763 h 34"/>
                  <a:gd name="T48" fmla="*/ 24606 w 32"/>
                  <a:gd name="T49" fmla="*/ 7144 h 34"/>
                  <a:gd name="T50" fmla="*/ 25400 w 32"/>
                  <a:gd name="T51" fmla="*/ 9525 h 34"/>
                  <a:gd name="T52" fmla="*/ 25400 w 32"/>
                  <a:gd name="T53" fmla="*/ 13494 h 34"/>
                  <a:gd name="T54" fmla="*/ 25400 w 32"/>
                  <a:gd name="T55" fmla="*/ 13494 h 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2"/>
                  <a:gd name="T85" fmla="*/ 0 h 34"/>
                  <a:gd name="T86" fmla="*/ 32 w 32"/>
                  <a:gd name="T87" fmla="*/ 34 h 3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2" h="34">
                    <a:moveTo>
                      <a:pt x="32" y="17"/>
                    </a:moveTo>
                    <a:lnTo>
                      <a:pt x="32" y="17"/>
                    </a:lnTo>
                    <a:lnTo>
                      <a:pt x="32" y="21"/>
                    </a:lnTo>
                    <a:lnTo>
                      <a:pt x="32" y="25"/>
                    </a:lnTo>
                    <a:lnTo>
                      <a:pt x="29" y="27"/>
                    </a:lnTo>
                    <a:lnTo>
                      <a:pt x="28" y="29"/>
                    </a:lnTo>
                    <a:lnTo>
                      <a:pt x="23" y="33"/>
                    </a:lnTo>
                    <a:lnTo>
                      <a:pt x="17" y="34"/>
                    </a:lnTo>
                    <a:lnTo>
                      <a:pt x="11" y="33"/>
                    </a:lnTo>
                    <a:lnTo>
                      <a:pt x="5" y="29"/>
                    </a:lnTo>
                    <a:lnTo>
                      <a:pt x="4" y="27"/>
                    </a:lnTo>
                    <a:lnTo>
                      <a:pt x="1" y="25"/>
                    </a:lnTo>
                    <a:lnTo>
                      <a:pt x="0" y="21"/>
                    </a:lnTo>
                    <a:lnTo>
                      <a:pt x="0" y="17"/>
                    </a:lnTo>
                    <a:lnTo>
                      <a:pt x="0" y="12"/>
                    </a:lnTo>
                    <a:lnTo>
                      <a:pt x="1" y="9"/>
                    </a:lnTo>
                    <a:lnTo>
                      <a:pt x="5" y="4"/>
                    </a:lnTo>
                    <a:lnTo>
                      <a:pt x="11" y="0"/>
                    </a:lnTo>
                    <a:lnTo>
                      <a:pt x="17" y="0"/>
                    </a:lnTo>
                    <a:lnTo>
                      <a:pt x="23" y="0"/>
                    </a:lnTo>
                    <a:lnTo>
                      <a:pt x="28" y="4"/>
                    </a:lnTo>
                    <a:lnTo>
                      <a:pt x="29" y="6"/>
                    </a:lnTo>
                    <a:lnTo>
                      <a:pt x="31" y="9"/>
                    </a:lnTo>
                    <a:lnTo>
                      <a:pt x="32" y="12"/>
                    </a:lnTo>
                    <a:lnTo>
                      <a:pt x="32" y="17"/>
                    </a:lnTo>
                    <a:close/>
                  </a:path>
                </a:pathLst>
              </a:custGeom>
              <a:grpFill/>
              <a:ln w="19050">
                <a:solidFill>
                  <a:schemeClr val="bg1"/>
                </a:solidFill>
                <a:prstDash val="solid"/>
                <a:round/>
                <a:headEnd/>
                <a:tailEnd/>
              </a:ln>
            </p:spPr>
            <p:txBody>
              <a:bodyPr/>
              <a:lstStyle/>
              <a:p>
                <a:pPr marL="0" marR="0" lvl="0" indent="0" defTabSz="1076651" eaLnBrk="1" fontAlgn="auto" latinLnBrk="0" hangingPunct="1">
                  <a:lnSpc>
                    <a:spcPct val="100000"/>
                  </a:lnSpc>
                  <a:spcBef>
                    <a:spcPts val="0"/>
                  </a:spcBef>
                  <a:spcAft>
                    <a:spcPts val="0"/>
                  </a:spcAft>
                  <a:buClrTx/>
                  <a:buSzTx/>
                  <a:buFontTx/>
                  <a:buNone/>
                  <a:tabLst/>
                  <a:defRPr/>
                </a:pPr>
                <a:endParaRPr kumimoji="0" lang="en-US" sz="2078" b="0" i="0" u="none" strike="noStrike" kern="0" cap="none" spc="0" normalizeH="0" baseline="0" noProof="0" dirty="0">
                  <a:ln>
                    <a:noFill/>
                  </a:ln>
                  <a:solidFill>
                    <a:srgbClr val="00234B"/>
                  </a:solidFill>
                  <a:effectLst/>
                  <a:uLnTx/>
                  <a:uFillTx/>
                  <a:latin typeface="Arial"/>
                </a:endParaRPr>
              </a:p>
            </p:txBody>
          </p:sp>
          <p:sp>
            <p:nvSpPr>
              <p:cNvPr id="125" name="Freeform 1133"/>
              <p:cNvSpPr>
                <a:spLocks/>
              </p:cNvSpPr>
              <p:nvPr/>
            </p:nvSpPr>
            <p:spPr bwMode="auto">
              <a:xfrm>
                <a:off x="2632643" y="3713865"/>
                <a:ext cx="86479" cy="65251"/>
              </a:xfrm>
              <a:custGeom>
                <a:avLst/>
                <a:gdLst>
                  <a:gd name="T0" fmla="*/ 0 w 78"/>
                  <a:gd name="T1" fmla="*/ 34925 h 43"/>
                  <a:gd name="T2" fmla="*/ 0 w 78"/>
                  <a:gd name="T3" fmla="*/ 34925 h 43"/>
                  <a:gd name="T4" fmla="*/ 1588 w 78"/>
                  <a:gd name="T5" fmla="*/ 29240 h 43"/>
                  <a:gd name="T6" fmla="*/ 3969 w 78"/>
                  <a:gd name="T7" fmla="*/ 21930 h 43"/>
                  <a:gd name="T8" fmla="*/ 5556 w 78"/>
                  <a:gd name="T9" fmla="*/ 16244 h 43"/>
                  <a:gd name="T10" fmla="*/ 8731 w 78"/>
                  <a:gd name="T11" fmla="*/ 11371 h 43"/>
                  <a:gd name="T12" fmla="*/ 12700 w 78"/>
                  <a:gd name="T13" fmla="*/ 6498 h 43"/>
                  <a:gd name="T14" fmla="*/ 18256 w 78"/>
                  <a:gd name="T15" fmla="*/ 3249 h 43"/>
                  <a:gd name="T16" fmla="*/ 23813 w 78"/>
                  <a:gd name="T17" fmla="*/ 0 h 43"/>
                  <a:gd name="T18" fmla="*/ 30957 w 78"/>
                  <a:gd name="T19" fmla="*/ 0 h 43"/>
                  <a:gd name="T20" fmla="*/ 30957 w 78"/>
                  <a:gd name="T21" fmla="*/ 0 h 43"/>
                  <a:gd name="T22" fmla="*/ 38894 w 78"/>
                  <a:gd name="T23" fmla="*/ 0 h 43"/>
                  <a:gd name="T24" fmla="*/ 44450 w 78"/>
                  <a:gd name="T25" fmla="*/ 3249 h 43"/>
                  <a:gd name="T26" fmla="*/ 49213 w 78"/>
                  <a:gd name="T27" fmla="*/ 6498 h 43"/>
                  <a:gd name="T28" fmla="*/ 53182 w 78"/>
                  <a:gd name="T29" fmla="*/ 11371 h 43"/>
                  <a:gd name="T30" fmla="*/ 56357 w 78"/>
                  <a:gd name="T31" fmla="*/ 16244 h 43"/>
                  <a:gd name="T32" fmla="*/ 58738 w 78"/>
                  <a:gd name="T33" fmla="*/ 21930 h 43"/>
                  <a:gd name="T34" fmla="*/ 61119 w 78"/>
                  <a:gd name="T35" fmla="*/ 29240 h 43"/>
                  <a:gd name="T36" fmla="*/ 61913 w 78"/>
                  <a:gd name="T37" fmla="*/ 34925 h 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
                  <a:gd name="T58" fmla="*/ 0 h 43"/>
                  <a:gd name="T59" fmla="*/ 78 w 78"/>
                  <a:gd name="T60" fmla="*/ 43 h 4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 h="43">
                    <a:moveTo>
                      <a:pt x="0" y="43"/>
                    </a:moveTo>
                    <a:lnTo>
                      <a:pt x="0" y="43"/>
                    </a:lnTo>
                    <a:lnTo>
                      <a:pt x="2" y="36"/>
                    </a:lnTo>
                    <a:lnTo>
                      <a:pt x="5" y="27"/>
                    </a:lnTo>
                    <a:lnTo>
                      <a:pt x="7" y="20"/>
                    </a:lnTo>
                    <a:lnTo>
                      <a:pt x="11" y="14"/>
                    </a:lnTo>
                    <a:lnTo>
                      <a:pt x="16" y="8"/>
                    </a:lnTo>
                    <a:lnTo>
                      <a:pt x="23" y="4"/>
                    </a:lnTo>
                    <a:lnTo>
                      <a:pt x="30" y="0"/>
                    </a:lnTo>
                    <a:lnTo>
                      <a:pt x="39" y="0"/>
                    </a:lnTo>
                    <a:lnTo>
                      <a:pt x="49" y="0"/>
                    </a:lnTo>
                    <a:lnTo>
                      <a:pt x="56" y="4"/>
                    </a:lnTo>
                    <a:lnTo>
                      <a:pt x="62" y="8"/>
                    </a:lnTo>
                    <a:lnTo>
                      <a:pt x="67" y="14"/>
                    </a:lnTo>
                    <a:lnTo>
                      <a:pt x="71" y="20"/>
                    </a:lnTo>
                    <a:lnTo>
                      <a:pt x="74" y="27"/>
                    </a:lnTo>
                    <a:lnTo>
                      <a:pt x="77" y="36"/>
                    </a:lnTo>
                    <a:lnTo>
                      <a:pt x="78" y="43"/>
                    </a:lnTo>
                  </a:path>
                </a:pathLst>
              </a:custGeom>
              <a:grpFill/>
              <a:ln w="19050">
                <a:solidFill>
                  <a:schemeClr val="bg1"/>
                </a:solidFill>
                <a:prstDash val="solid"/>
                <a:round/>
                <a:headEnd/>
                <a:tailEnd/>
              </a:ln>
            </p:spPr>
            <p:txBody>
              <a:bodyPr/>
              <a:lstStyle/>
              <a:p>
                <a:pPr marL="0" marR="0" lvl="0" indent="0" defTabSz="1076651" eaLnBrk="1" fontAlgn="auto" latinLnBrk="0" hangingPunct="1">
                  <a:lnSpc>
                    <a:spcPct val="100000"/>
                  </a:lnSpc>
                  <a:spcBef>
                    <a:spcPts val="0"/>
                  </a:spcBef>
                  <a:spcAft>
                    <a:spcPts val="0"/>
                  </a:spcAft>
                  <a:buClrTx/>
                  <a:buSzTx/>
                  <a:buFontTx/>
                  <a:buNone/>
                  <a:tabLst/>
                  <a:defRPr/>
                </a:pPr>
                <a:endParaRPr kumimoji="0" lang="en-US" sz="2078" b="0" i="0" u="none" strike="noStrike" kern="0" cap="none" spc="0" normalizeH="0" baseline="0" noProof="0" dirty="0">
                  <a:ln>
                    <a:noFill/>
                  </a:ln>
                  <a:solidFill>
                    <a:srgbClr val="00234B"/>
                  </a:solidFill>
                  <a:effectLst/>
                  <a:uLnTx/>
                  <a:uFillTx/>
                  <a:latin typeface="Arial"/>
                </a:endParaRPr>
              </a:p>
            </p:txBody>
          </p:sp>
        </p:grpSp>
      </p:grpSp>
      <p:grpSp>
        <p:nvGrpSpPr>
          <p:cNvPr id="194" name="Group 193"/>
          <p:cNvGrpSpPr/>
          <p:nvPr/>
        </p:nvGrpSpPr>
        <p:grpSpPr>
          <a:xfrm>
            <a:off x="3998940" y="1765301"/>
            <a:ext cx="1055064" cy="1048331"/>
            <a:chOff x="3173811" y="2727239"/>
            <a:chExt cx="1135782" cy="847335"/>
          </a:xfrm>
          <a:solidFill>
            <a:schemeClr val="accent3"/>
          </a:solidFill>
        </p:grpSpPr>
        <p:grpSp>
          <p:nvGrpSpPr>
            <p:cNvPr id="226" name="Group 225"/>
            <p:cNvGrpSpPr/>
            <p:nvPr/>
          </p:nvGrpSpPr>
          <p:grpSpPr>
            <a:xfrm>
              <a:off x="3173811" y="2727239"/>
              <a:ext cx="1135782" cy="847335"/>
              <a:chOff x="3275927" y="2779056"/>
              <a:chExt cx="720191" cy="559261"/>
            </a:xfrm>
            <a:grpFill/>
          </p:grpSpPr>
          <p:sp>
            <p:nvSpPr>
              <p:cNvPr id="232" name="Oval 231"/>
              <p:cNvSpPr/>
              <p:nvPr/>
            </p:nvSpPr>
            <p:spPr bwMode="auto">
              <a:xfrm>
                <a:off x="3364875" y="2779056"/>
                <a:ext cx="559261" cy="559261"/>
              </a:xfrm>
              <a:prstGeom prst="ellipse">
                <a:avLst/>
              </a:prstGeom>
              <a:solidFill>
                <a:schemeClr val="tx2">
                  <a:lumMod val="75000"/>
                </a:schemeClr>
              </a:solidFill>
              <a:ln w="31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a:ln>
                    <a:noFill/>
                  </a:ln>
                  <a:solidFill>
                    <a:schemeClr val="bg2"/>
                  </a:solidFill>
                  <a:effectLst/>
                  <a:latin typeface="+mn-lt"/>
                  <a:cs typeface="Arial" charset="0"/>
                </a:endParaRPr>
              </a:p>
            </p:txBody>
          </p:sp>
          <p:sp>
            <p:nvSpPr>
              <p:cNvPr id="233" name="TextBox 232"/>
              <p:cNvSpPr txBox="1"/>
              <p:nvPr/>
            </p:nvSpPr>
            <p:spPr>
              <a:xfrm>
                <a:off x="3275927" y="3095725"/>
                <a:ext cx="720191" cy="147773"/>
              </a:xfrm>
              <a:prstGeom prst="rect">
                <a:avLst/>
              </a:prstGeom>
              <a:noFill/>
            </p:spPr>
            <p:txBody>
              <a:bodyPr wrap="square" rtlCol="0">
                <a:spAutoFit/>
              </a:bodyPr>
              <a:lstStyle/>
              <a:p>
                <a:pPr algn="ctr"/>
                <a:r>
                  <a:rPr lang="en-US" sz="1200" b="1" dirty="0">
                    <a:solidFill>
                      <a:schemeClr val="bg1"/>
                    </a:solidFill>
                  </a:rPr>
                  <a:t>Service</a:t>
                </a:r>
              </a:p>
            </p:txBody>
          </p:sp>
        </p:grpSp>
        <p:grpSp>
          <p:nvGrpSpPr>
            <p:cNvPr id="227" name="Group 226"/>
            <p:cNvGrpSpPr/>
            <p:nvPr/>
          </p:nvGrpSpPr>
          <p:grpSpPr>
            <a:xfrm>
              <a:off x="3470934" y="2871011"/>
              <a:ext cx="503023" cy="349153"/>
              <a:chOff x="4358418" y="2935017"/>
              <a:chExt cx="503023" cy="349153"/>
            </a:xfrm>
            <a:grpFill/>
          </p:grpSpPr>
          <p:sp>
            <p:nvSpPr>
              <p:cNvPr id="228" name="Freeform 6"/>
              <p:cNvSpPr>
                <a:spLocks/>
              </p:cNvSpPr>
              <p:nvPr/>
            </p:nvSpPr>
            <p:spPr bwMode="auto">
              <a:xfrm>
                <a:off x="4439551" y="2935017"/>
                <a:ext cx="421890" cy="338597"/>
              </a:xfrm>
              <a:custGeom>
                <a:avLst/>
                <a:gdLst/>
                <a:ahLst/>
                <a:cxnLst>
                  <a:cxn ang="0">
                    <a:pos x="0" y="183"/>
                  </a:cxn>
                  <a:cxn ang="0">
                    <a:pos x="0" y="52"/>
                  </a:cxn>
                  <a:cxn ang="0">
                    <a:pos x="131" y="156"/>
                  </a:cxn>
                  <a:cxn ang="0">
                    <a:pos x="131" y="52"/>
                  </a:cxn>
                  <a:cxn ang="0">
                    <a:pos x="265" y="162"/>
                  </a:cxn>
                  <a:cxn ang="0">
                    <a:pos x="265" y="52"/>
                  </a:cxn>
                  <a:cxn ang="0">
                    <a:pos x="390" y="180"/>
                  </a:cxn>
                  <a:cxn ang="0">
                    <a:pos x="433" y="0"/>
                  </a:cxn>
                  <a:cxn ang="0">
                    <a:pos x="494" y="0"/>
                  </a:cxn>
                  <a:cxn ang="0">
                    <a:pos x="494" y="385"/>
                  </a:cxn>
                </a:cxnLst>
                <a:rect l="0" t="0" r="r" b="b"/>
                <a:pathLst>
                  <a:path w="494" h="385">
                    <a:moveTo>
                      <a:pt x="0" y="183"/>
                    </a:moveTo>
                    <a:lnTo>
                      <a:pt x="0" y="52"/>
                    </a:lnTo>
                    <a:lnTo>
                      <a:pt x="131" y="156"/>
                    </a:lnTo>
                    <a:lnTo>
                      <a:pt x="131" y="52"/>
                    </a:lnTo>
                    <a:lnTo>
                      <a:pt x="265" y="162"/>
                    </a:lnTo>
                    <a:lnTo>
                      <a:pt x="265" y="52"/>
                    </a:lnTo>
                    <a:lnTo>
                      <a:pt x="390" y="180"/>
                    </a:lnTo>
                    <a:lnTo>
                      <a:pt x="433" y="0"/>
                    </a:lnTo>
                    <a:lnTo>
                      <a:pt x="494" y="0"/>
                    </a:lnTo>
                    <a:lnTo>
                      <a:pt x="494" y="385"/>
                    </a:lnTo>
                  </a:path>
                </a:pathLst>
              </a:custGeom>
              <a:grpFill/>
              <a:ln w="6350" cap="rnd">
                <a:solidFill>
                  <a:srgbClr val="FFFFFF"/>
                </a:solidFill>
                <a:prstDash val="solid"/>
                <a:round/>
                <a:headEnd/>
                <a:tailEnd/>
              </a:ln>
            </p:spPr>
            <p:txBody>
              <a:bodyPr vert="horz" wrap="square" lIns="74315" tIns="37157" rIns="74315" bIns="37157" numCol="1" anchor="t" anchorCtr="0" compatLnSpc="1">
                <a:prstTxWarp prst="textNoShape">
                  <a:avLst/>
                </a:prstTxWarp>
              </a:bodyPr>
              <a:lstStyle/>
              <a:p>
                <a:pPr algn="ctr" defTabSz="742940">
                  <a:defRPr/>
                </a:pPr>
                <a:endParaRPr lang="en-GB" sz="812" b="1" kern="0" dirty="0">
                  <a:solidFill>
                    <a:srgbClr val="691E7C"/>
                  </a:solidFill>
                  <a:latin typeface="Arial"/>
                </a:endParaRPr>
              </a:p>
            </p:txBody>
          </p:sp>
          <p:sp>
            <p:nvSpPr>
              <p:cNvPr id="229" name="Freeform 7"/>
              <p:cNvSpPr>
                <a:spLocks/>
              </p:cNvSpPr>
              <p:nvPr/>
            </p:nvSpPr>
            <p:spPr bwMode="auto">
              <a:xfrm>
                <a:off x="4358418" y="3088047"/>
                <a:ext cx="322824" cy="196123"/>
              </a:xfrm>
              <a:custGeom>
                <a:avLst/>
                <a:gdLst/>
                <a:ahLst/>
                <a:cxnLst>
                  <a:cxn ang="0">
                    <a:pos x="31" y="21"/>
                  </a:cxn>
                  <a:cxn ang="0">
                    <a:pos x="17" y="13"/>
                  </a:cxn>
                  <a:cxn ang="0">
                    <a:pos x="16" y="27"/>
                  </a:cxn>
                  <a:cxn ang="0">
                    <a:pos x="2" y="28"/>
                  </a:cxn>
                  <a:cxn ang="0">
                    <a:pos x="10" y="39"/>
                  </a:cxn>
                  <a:cxn ang="0">
                    <a:pos x="1" y="48"/>
                  </a:cxn>
                  <a:cxn ang="0">
                    <a:pos x="14" y="52"/>
                  </a:cxn>
                  <a:cxn ang="0">
                    <a:pos x="13" y="65"/>
                  </a:cxn>
                  <a:cxn ang="0">
                    <a:pos x="25" y="59"/>
                  </a:cxn>
                  <a:cxn ang="0">
                    <a:pos x="33" y="70"/>
                  </a:cxn>
                  <a:cxn ang="0">
                    <a:pos x="38" y="58"/>
                  </a:cxn>
                  <a:cxn ang="0">
                    <a:pos x="51" y="61"/>
                  </a:cxn>
                  <a:cxn ang="0">
                    <a:pos x="48" y="48"/>
                  </a:cxn>
                  <a:cxn ang="0">
                    <a:pos x="59" y="42"/>
                  </a:cxn>
                  <a:cxn ang="0">
                    <a:pos x="50" y="33"/>
                  </a:cxn>
                  <a:cxn ang="0">
                    <a:pos x="62" y="27"/>
                  </a:cxn>
                  <a:cxn ang="0">
                    <a:pos x="57" y="15"/>
                  </a:cxn>
                  <a:cxn ang="0">
                    <a:pos x="70" y="16"/>
                  </a:cxn>
                  <a:cxn ang="0">
                    <a:pos x="72" y="3"/>
                  </a:cxn>
                  <a:cxn ang="0">
                    <a:pos x="83" y="10"/>
                  </a:cxn>
                  <a:cxn ang="0">
                    <a:pos x="91" y="0"/>
                  </a:cxn>
                  <a:cxn ang="0">
                    <a:pos x="97" y="12"/>
                  </a:cxn>
                  <a:cxn ang="0">
                    <a:pos x="109" y="7"/>
                  </a:cxn>
                  <a:cxn ang="0">
                    <a:pos x="108" y="20"/>
                  </a:cxn>
                  <a:cxn ang="0">
                    <a:pos x="121" y="22"/>
                  </a:cxn>
                  <a:cxn ang="0">
                    <a:pos x="114" y="33"/>
                  </a:cxn>
                  <a:cxn ang="0">
                    <a:pos x="124" y="41"/>
                  </a:cxn>
                  <a:cxn ang="0">
                    <a:pos x="112" y="47"/>
                  </a:cxn>
                  <a:cxn ang="0">
                    <a:pos x="117" y="59"/>
                  </a:cxn>
                  <a:cxn ang="0">
                    <a:pos x="104" y="58"/>
                  </a:cxn>
                  <a:cxn ang="0">
                    <a:pos x="102" y="71"/>
                  </a:cxn>
                  <a:cxn ang="0">
                    <a:pos x="91" y="64"/>
                  </a:cxn>
                </a:cxnLst>
                <a:rect l="0" t="0" r="r" b="b"/>
                <a:pathLst>
                  <a:path w="124" h="73">
                    <a:moveTo>
                      <a:pt x="31" y="3"/>
                    </a:moveTo>
                    <a:cubicBezTo>
                      <a:pt x="31" y="21"/>
                      <a:pt x="31" y="21"/>
                      <a:pt x="31" y="21"/>
                    </a:cubicBezTo>
                    <a:cubicBezTo>
                      <a:pt x="30" y="21"/>
                      <a:pt x="25" y="21"/>
                      <a:pt x="24" y="21"/>
                    </a:cubicBezTo>
                    <a:cubicBezTo>
                      <a:pt x="17" y="13"/>
                      <a:pt x="17" y="13"/>
                      <a:pt x="17" y="13"/>
                    </a:cubicBezTo>
                    <a:cubicBezTo>
                      <a:pt x="12" y="16"/>
                      <a:pt x="12" y="16"/>
                      <a:pt x="12" y="16"/>
                    </a:cubicBezTo>
                    <a:cubicBezTo>
                      <a:pt x="16" y="27"/>
                      <a:pt x="16" y="27"/>
                      <a:pt x="16" y="27"/>
                    </a:cubicBezTo>
                    <a:cubicBezTo>
                      <a:pt x="15" y="27"/>
                      <a:pt x="14" y="28"/>
                      <a:pt x="13" y="29"/>
                    </a:cubicBezTo>
                    <a:cubicBezTo>
                      <a:pt x="2" y="28"/>
                      <a:pt x="2" y="28"/>
                      <a:pt x="2" y="28"/>
                    </a:cubicBezTo>
                    <a:cubicBezTo>
                      <a:pt x="0" y="33"/>
                      <a:pt x="0" y="33"/>
                      <a:pt x="0" y="33"/>
                    </a:cubicBezTo>
                    <a:cubicBezTo>
                      <a:pt x="10" y="39"/>
                      <a:pt x="10" y="39"/>
                      <a:pt x="10" y="39"/>
                    </a:cubicBezTo>
                    <a:cubicBezTo>
                      <a:pt x="10" y="40"/>
                      <a:pt x="10" y="41"/>
                      <a:pt x="10" y="42"/>
                    </a:cubicBezTo>
                    <a:cubicBezTo>
                      <a:pt x="1" y="48"/>
                      <a:pt x="1" y="48"/>
                      <a:pt x="1" y="48"/>
                    </a:cubicBezTo>
                    <a:cubicBezTo>
                      <a:pt x="3" y="54"/>
                      <a:pt x="3" y="54"/>
                      <a:pt x="3" y="54"/>
                    </a:cubicBezTo>
                    <a:cubicBezTo>
                      <a:pt x="14" y="52"/>
                      <a:pt x="14" y="52"/>
                      <a:pt x="14" y="52"/>
                    </a:cubicBezTo>
                    <a:cubicBezTo>
                      <a:pt x="15" y="53"/>
                      <a:pt x="16" y="54"/>
                      <a:pt x="16" y="54"/>
                    </a:cubicBezTo>
                    <a:cubicBezTo>
                      <a:pt x="13" y="65"/>
                      <a:pt x="13" y="65"/>
                      <a:pt x="13" y="65"/>
                    </a:cubicBezTo>
                    <a:cubicBezTo>
                      <a:pt x="18" y="68"/>
                      <a:pt x="18" y="68"/>
                      <a:pt x="18" y="68"/>
                    </a:cubicBezTo>
                    <a:cubicBezTo>
                      <a:pt x="25" y="59"/>
                      <a:pt x="25" y="59"/>
                      <a:pt x="25" y="59"/>
                    </a:cubicBezTo>
                    <a:cubicBezTo>
                      <a:pt x="26" y="59"/>
                      <a:pt x="28" y="60"/>
                      <a:pt x="29" y="60"/>
                    </a:cubicBezTo>
                    <a:cubicBezTo>
                      <a:pt x="33" y="70"/>
                      <a:pt x="33" y="70"/>
                      <a:pt x="33" y="70"/>
                    </a:cubicBezTo>
                    <a:cubicBezTo>
                      <a:pt x="39" y="69"/>
                      <a:pt x="39" y="69"/>
                      <a:pt x="39" y="69"/>
                    </a:cubicBezTo>
                    <a:cubicBezTo>
                      <a:pt x="38" y="58"/>
                      <a:pt x="38" y="58"/>
                      <a:pt x="38" y="58"/>
                    </a:cubicBezTo>
                    <a:cubicBezTo>
                      <a:pt x="40" y="57"/>
                      <a:pt x="41" y="56"/>
                      <a:pt x="42" y="56"/>
                    </a:cubicBezTo>
                    <a:cubicBezTo>
                      <a:pt x="51" y="61"/>
                      <a:pt x="51" y="61"/>
                      <a:pt x="51" y="61"/>
                    </a:cubicBezTo>
                    <a:cubicBezTo>
                      <a:pt x="55" y="56"/>
                      <a:pt x="55" y="56"/>
                      <a:pt x="55" y="56"/>
                    </a:cubicBezTo>
                    <a:cubicBezTo>
                      <a:pt x="48" y="48"/>
                      <a:pt x="48" y="48"/>
                      <a:pt x="48" y="48"/>
                    </a:cubicBezTo>
                    <a:cubicBezTo>
                      <a:pt x="48" y="47"/>
                      <a:pt x="49" y="46"/>
                      <a:pt x="49" y="45"/>
                    </a:cubicBezTo>
                    <a:cubicBezTo>
                      <a:pt x="59" y="42"/>
                      <a:pt x="59" y="42"/>
                      <a:pt x="59" y="42"/>
                    </a:cubicBezTo>
                    <a:cubicBezTo>
                      <a:pt x="60" y="37"/>
                      <a:pt x="60" y="37"/>
                      <a:pt x="60" y="37"/>
                    </a:cubicBezTo>
                    <a:cubicBezTo>
                      <a:pt x="50" y="33"/>
                      <a:pt x="50" y="33"/>
                      <a:pt x="50" y="33"/>
                    </a:cubicBezTo>
                    <a:cubicBezTo>
                      <a:pt x="51" y="27"/>
                      <a:pt x="51" y="27"/>
                      <a:pt x="51" y="27"/>
                    </a:cubicBezTo>
                    <a:cubicBezTo>
                      <a:pt x="62" y="27"/>
                      <a:pt x="62" y="27"/>
                      <a:pt x="62" y="27"/>
                    </a:cubicBezTo>
                    <a:cubicBezTo>
                      <a:pt x="62" y="26"/>
                      <a:pt x="63" y="25"/>
                      <a:pt x="64" y="24"/>
                    </a:cubicBezTo>
                    <a:cubicBezTo>
                      <a:pt x="57" y="15"/>
                      <a:pt x="57" y="15"/>
                      <a:pt x="57" y="15"/>
                    </a:cubicBezTo>
                    <a:cubicBezTo>
                      <a:pt x="61" y="11"/>
                      <a:pt x="61" y="11"/>
                      <a:pt x="61" y="11"/>
                    </a:cubicBezTo>
                    <a:cubicBezTo>
                      <a:pt x="70" y="16"/>
                      <a:pt x="70" y="16"/>
                      <a:pt x="70" y="16"/>
                    </a:cubicBezTo>
                    <a:cubicBezTo>
                      <a:pt x="71" y="15"/>
                      <a:pt x="72" y="14"/>
                      <a:pt x="74" y="14"/>
                    </a:cubicBezTo>
                    <a:cubicBezTo>
                      <a:pt x="72" y="3"/>
                      <a:pt x="72" y="3"/>
                      <a:pt x="72" y="3"/>
                    </a:cubicBezTo>
                    <a:cubicBezTo>
                      <a:pt x="77" y="1"/>
                      <a:pt x="77" y="1"/>
                      <a:pt x="77" y="1"/>
                    </a:cubicBezTo>
                    <a:cubicBezTo>
                      <a:pt x="83" y="10"/>
                      <a:pt x="83" y="10"/>
                      <a:pt x="83" y="10"/>
                    </a:cubicBezTo>
                    <a:cubicBezTo>
                      <a:pt x="84" y="10"/>
                      <a:pt x="86" y="10"/>
                      <a:pt x="87" y="10"/>
                    </a:cubicBezTo>
                    <a:cubicBezTo>
                      <a:pt x="91" y="0"/>
                      <a:pt x="91" y="0"/>
                      <a:pt x="91" y="0"/>
                    </a:cubicBezTo>
                    <a:cubicBezTo>
                      <a:pt x="97" y="1"/>
                      <a:pt x="97" y="1"/>
                      <a:pt x="97" y="1"/>
                    </a:cubicBezTo>
                    <a:cubicBezTo>
                      <a:pt x="97" y="12"/>
                      <a:pt x="97" y="12"/>
                      <a:pt x="97" y="12"/>
                    </a:cubicBezTo>
                    <a:cubicBezTo>
                      <a:pt x="98" y="12"/>
                      <a:pt x="99" y="13"/>
                      <a:pt x="101" y="14"/>
                    </a:cubicBezTo>
                    <a:cubicBezTo>
                      <a:pt x="109" y="7"/>
                      <a:pt x="109" y="7"/>
                      <a:pt x="109" y="7"/>
                    </a:cubicBezTo>
                    <a:cubicBezTo>
                      <a:pt x="113" y="11"/>
                      <a:pt x="113" y="11"/>
                      <a:pt x="113" y="11"/>
                    </a:cubicBezTo>
                    <a:cubicBezTo>
                      <a:pt x="108" y="20"/>
                      <a:pt x="108" y="20"/>
                      <a:pt x="108" y="20"/>
                    </a:cubicBezTo>
                    <a:cubicBezTo>
                      <a:pt x="109" y="21"/>
                      <a:pt x="110" y="22"/>
                      <a:pt x="110" y="24"/>
                    </a:cubicBezTo>
                    <a:cubicBezTo>
                      <a:pt x="121" y="22"/>
                      <a:pt x="121" y="22"/>
                      <a:pt x="121" y="22"/>
                    </a:cubicBezTo>
                    <a:cubicBezTo>
                      <a:pt x="123" y="28"/>
                      <a:pt x="123" y="28"/>
                      <a:pt x="123" y="28"/>
                    </a:cubicBezTo>
                    <a:cubicBezTo>
                      <a:pt x="114" y="33"/>
                      <a:pt x="114" y="33"/>
                      <a:pt x="114" y="33"/>
                    </a:cubicBezTo>
                    <a:cubicBezTo>
                      <a:pt x="114" y="34"/>
                      <a:pt x="114" y="36"/>
                      <a:pt x="114" y="37"/>
                    </a:cubicBezTo>
                    <a:cubicBezTo>
                      <a:pt x="124" y="41"/>
                      <a:pt x="124" y="41"/>
                      <a:pt x="124" y="41"/>
                    </a:cubicBezTo>
                    <a:cubicBezTo>
                      <a:pt x="123" y="47"/>
                      <a:pt x="123" y="47"/>
                      <a:pt x="123" y="47"/>
                    </a:cubicBezTo>
                    <a:cubicBezTo>
                      <a:pt x="112" y="47"/>
                      <a:pt x="112" y="47"/>
                      <a:pt x="112" y="47"/>
                    </a:cubicBezTo>
                    <a:cubicBezTo>
                      <a:pt x="112" y="48"/>
                      <a:pt x="111" y="49"/>
                      <a:pt x="110" y="51"/>
                    </a:cubicBezTo>
                    <a:cubicBezTo>
                      <a:pt x="117" y="59"/>
                      <a:pt x="117" y="59"/>
                      <a:pt x="117" y="59"/>
                    </a:cubicBezTo>
                    <a:cubicBezTo>
                      <a:pt x="113" y="63"/>
                      <a:pt x="113" y="63"/>
                      <a:pt x="113" y="63"/>
                    </a:cubicBezTo>
                    <a:cubicBezTo>
                      <a:pt x="104" y="58"/>
                      <a:pt x="104" y="58"/>
                      <a:pt x="104" y="58"/>
                    </a:cubicBezTo>
                    <a:cubicBezTo>
                      <a:pt x="103" y="59"/>
                      <a:pt x="102" y="60"/>
                      <a:pt x="100" y="60"/>
                    </a:cubicBezTo>
                    <a:cubicBezTo>
                      <a:pt x="102" y="71"/>
                      <a:pt x="102" y="71"/>
                      <a:pt x="102" y="71"/>
                    </a:cubicBezTo>
                    <a:cubicBezTo>
                      <a:pt x="96" y="73"/>
                      <a:pt x="96" y="73"/>
                      <a:pt x="96" y="73"/>
                    </a:cubicBezTo>
                    <a:cubicBezTo>
                      <a:pt x="91" y="64"/>
                      <a:pt x="91" y="64"/>
                      <a:pt x="91" y="64"/>
                    </a:cubicBezTo>
                    <a:cubicBezTo>
                      <a:pt x="90" y="64"/>
                      <a:pt x="88" y="64"/>
                      <a:pt x="87" y="64"/>
                    </a:cubicBezTo>
                  </a:path>
                </a:pathLst>
              </a:custGeom>
              <a:grpFill/>
              <a:ln w="6350" cap="rnd">
                <a:solidFill>
                  <a:srgbClr val="FFFFFF"/>
                </a:solidFill>
                <a:prstDash val="solid"/>
                <a:round/>
                <a:headEnd/>
                <a:tailEnd/>
              </a:ln>
            </p:spPr>
            <p:txBody>
              <a:bodyPr vert="horz" wrap="square" lIns="74315" tIns="37157" rIns="74315" bIns="37157" numCol="1" anchor="t" anchorCtr="0" compatLnSpc="1">
                <a:prstTxWarp prst="textNoShape">
                  <a:avLst/>
                </a:prstTxWarp>
              </a:bodyPr>
              <a:lstStyle/>
              <a:p>
                <a:pPr algn="ctr" defTabSz="742940">
                  <a:defRPr/>
                </a:pPr>
                <a:endParaRPr lang="en-GB" sz="812" b="1" kern="0" dirty="0">
                  <a:solidFill>
                    <a:srgbClr val="691E7C"/>
                  </a:solidFill>
                  <a:latin typeface="Arial"/>
                </a:endParaRPr>
              </a:p>
            </p:txBody>
          </p:sp>
          <p:sp>
            <p:nvSpPr>
              <p:cNvPr id="230" name="Freeform 8"/>
              <p:cNvSpPr>
                <a:spLocks/>
              </p:cNvSpPr>
              <p:nvPr/>
            </p:nvSpPr>
            <p:spPr bwMode="auto">
              <a:xfrm>
                <a:off x="4553990" y="3154887"/>
                <a:ext cx="62344" cy="65081"/>
              </a:xfrm>
              <a:custGeom>
                <a:avLst/>
                <a:gdLst/>
                <a:ahLst/>
                <a:cxnLst>
                  <a:cxn ang="0">
                    <a:pos x="4" y="5"/>
                  </a:cxn>
                  <a:cxn ang="0">
                    <a:pos x="19" y="4"/>
                  </a:cxn>
                  <a:cxn ang="0">
                    <a:pos x="20" y="19"/>
                  </a:cxn>
                  <a:cxn ang="0">
                    <a:pos x="5" y="20"/>
                  </a:cxn>
                  <a:cxn ang="0">
                    <a:pos x="4" y="5"/>
                  </a:cxn>
                </a:cxnLst>
                <a:rect l="0" t="0" r="r" b="b"/>
                <a:pathLst>
                  <a:path w="24" h="24">
                    <a:moveTo>
                      <a:pt x="4" y="5"/>
                    </a:moveTo>
                    <a:cubicBezTo>
                      <a:pt x="8" y="1"/>
                      <a:pt x="14" y="0"/>
                      <a:pt x="19" y="4"/>
                    </a:cubicBezTo>
                    <a:cubicBezTo>
                      <a:pt x="23" y="8"/>
                      <a:pt x="24" y="15"/>
                      <a:pt x="20" y="19"/>
                    </a:cubicBezTo>
                    <a:cubicBezTo>
                      <a:pt x="16" y="23"/>
                      <a:pt x="10" y="24"/>
                      <a:pt x="5" y="20"/>
                    </a:cubicBezTo>
                    <a:cubicBezTo>
                      <a:pt x="1" y="16"/>
                      <a:pt x="0" y="10"/>
                      <a:pt x="4" y="5"/>
                    </a:cubicBezTo>
                    <a:close/>
                  </a:path>
                </a:pathLst>
              </a:custGeom>
              <a:grpFill/>
              <a:ln w="6350" cap="rnd">
                <a:solidFill>
                  <a:srgbClr val="FFFFFF"/>
                </a:solidFill>
                <a:prstDash val="solid"/>
                <a:round/>
                <a:headEnd/>
                <a:tailEnd/>
              </a:ln>
            </p:spPr>
            <p:txBody>
              <a:bodyPr vert="horz" wrap="square" lIns="74315" tIns="37157" rIns="74315" bIns="37157" numCol="1" anchor="t" anchorCtr="0" compatLnSpc="1">
                <a:prstTxWarp prst="textNoShape">
                  <a:avLst/>
                </a:prstTxWarp>
              </a:bodyPr>
              <a:lstStyle/>
              <a:p>
                <a:pPr algn="ctr" defTabSz="742940">
                  <a:defRPr/>
                </a:pPr>
                <a:endParaRPr lang="en-GB" sz="812" b="1" kern="0" dirty="0">
                  <a:solidFill>
                    <a:srgbClr val="691E7C"/>
                  </a:solidFill>
                  <a:latin typeface="Arial"/>
                </a:endParaRPr>
              </a:p>
            </p:txBody>
          </p:sp>
          <p:sp>
            <p:nvSpPr>
              <p:cNvPr id="231" name="Freeform 9"/>
              <p:cNvSpPr>
                <a:spLocks/>
              </p:cNvSpPr>
              <p:nvPr/>
            </p:nvSpPr>
            <p:spPr bwMode="auto">
              <a:xfrm>
                <a:off x="4407952" y="3166320"/>
                <a:ext cx="57220" cy="58925"/>
              </a:xfrm>
              <a:custGeom>
                <a:avLst/>
                <a:gdLst/>
                <a:ahLst/>
                <a:cxnLst>
                  <a:cxn ang="0">
                    <a:pos x="4" y="5"/>
                  </a:cxn>
                  <a:cxn ang="0">
                    <a:pos x="17" y="4"/>
                  </a:cxn>
                  <a:cxn ang="0">
                    <a:pos x="19" y="18"/>
                  </a:cxn>
                  <a:cxn ang="0">
                    <a:pos x="5" y="19"/>
                  </a:cxn>
                  <a:cxn ang="0">
                    <a:pos x="4" y="5"/>
                  </a:cxn>
                </a:cxnLst>
                <a:rect l="0" t="0" r="r" b="b"/>
                <a:pathLst>
                  <a:path w="22" h="22">
                    <a:moveTo>
                      <a:pt x="4" y="5"/>
                    </a:moveTo>
                    <a:cubicBezTo>
                      <a:pt x="7" y="1"/>
                      <a:pt x="13" y="0"/>
                      <a:pt x="17" y="4"/>
                    </a:cubicBezTo>
                    <a:cubicBezTo>
                      <a:pt x="22" y="7"/>
                      <a:pt x="22" y="13"/>
                      <a:pt x="19" y="18"/>
                    </a:cubicBezTo>
                    <a:cubicBezTo>
                      <a:pt x="15" y="22"/>
                      <a:pt x="9" y="22"/>
                      <a:pt x="5" y="19"/>
                    </a:cubicBezTo>
                    <a:cubicBezTo>
                      <a:pt x="1" y="15"/>
                      <a:pt x="0" y="9"/>
                      <a:pt x="4" y="5"/>
                    </a:cubicBezTo>
                    <a:close/>
                  </a:path>
                </a:pathLst>
              </a:custGeom>
              <a:grpFill/>
              <a:ln w="6350" cap="rnd">
                <a:solidFill>
                  <a:srgbClr val="FFFFFF"/>
                </a:solidFill>
                <a:prstDash val="solid"/>
                <a:round/>
                <a:headEnd/>
                <a:tailEnd/>
              </a:ln>
            </p:spPr>
            <p:txBody>
              <a:bodyPr vert="horz" wrap="square" lIns="74315" tIns="37157" rIns="74315" bIns="37157" numCol="1" anchor="t" anchorCtr="0" compatLnSpc="1">
                <a:prstTxWarp prst="textNoShape">
                  <a:avLst/>
                </a:prstTxWarp>
              </a:bodyPr>
              <a:lstStyle/>
              <a:p>
                <a:pPr algn="ctr" defTabSz="742940">
                  <a:defRPr/>
                </a:pPr>
                <a:endParaRPr lang="en-GB" sz="812" b="1" kern="0" dirty="0">
                  <a:solidFill>
                    <a:srgbClr val="691E7C"/>
                  </a:solidFill>
                  <a:latin typeface="Arial"/>
                </a:endParaRPr>
              </a:p>
            </p:txBody>
          </p:sp>
        </p:grpSp>
      </p:grpSp>
      <p:grpSp>
        <p:nvGrpSpPr>
          <p:cNvPr id="195" name="Group 194"/>
          <p:cNvGrpSpPr/>
          <p:nvPr/>
        </p:nvGrpSpPr>
        <p:grpSpPr>
          <a:xfrm>
            <a:off x="5323667" y="3119467"/>
            <a:ext cx="1036595" cy="1058927"/>
            <a:chOff x="4201812" y="3430378"/>
            <a:chExt cx="1135782" cy="847335"/>
          </a:xfrm>
          <a:solidFill>
            <a:schemeClr val="accent3"/>
          </a:solidFill>
        </p:grpSpPr>
        <p:grpSp>
          <p:nvGrpSpPr>
            <p:cNvPr id="218" name="Group 217"/>
            <p:cNvGrpSpPr/>
            <p:nvPr/>
          </p:nvGrpSpPr>
          <p:grpSpPr>
            <a:xfrm>
              <a:off x="4201812" y="3430378"/>
              <a:ext cx="1135782" cy="847335"/>
              <a:chOff x="3304655" y="2692668"/>
              <a:chExt cx="720191" cy="559261"/>
            </a:xfrm>
            <a:grpFill/>
          </p:grpSpPr>
          <p:sp>
            <p:nvSpPr>
              <p:cNvPr id="224" name="Oval 223"/>
              <p:cNvSpPr/>
              <p:nvPr/>
            </p:nvSpPr>
            <p:spPr bwMode="auto">
              <a:xfrm>
                <a:off x="3381477" y="2692668"/>
                <a:ext cx="559261" cy="559261"/>
              </a:xfrm>
              <a:prstGeom prst="ellipse">
                <a:avLst/>
              </a:prstGeom>
              <a:solidFill>
                <a:schemeClr val="tx2">
                  <a:lumMod val="75000"/>
                </a:schemeClr>
              </a:solidFill>
              <a:ln w="31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a:ln>
                    <a:noFill/>
                  </a:ln>
                  <a:solidFill>
                    <a:schemeClr val="tx2">
                      <a:lumMod val="75000"/>
                    </a:schemeClr>
                  </a:solidFill>
                  <a:effectLst/>
                  <a:latin typeface="+mn-lt"/>
                  <a:cs typeface="Arial" charset="0"/>
                </a:endParaRPr>
              </a:p>
            </p:txBody>
          </p:sp>
          <p:sp>
            <p:nvSpPr>
              <p:cNvPr id="225" name="TextBox 224"/>
              <p:cNvSpPr txBox="1"/>
              <p:nvPr/>
            </p:nvSpPr>
            <p:spPr>
              <a:xfrm>
                <a:off x="3304655" y="3072905"/>
                <a:ext cx="720191" cy="146294"/>
              </a:xfrm>
              <a:prstGeom prst="rect">
                <a:avLst/>
              </a:prstGeom>
              <a:noFill/>
            </p:spPr>
            <p:txBody>
              <a:bodyPr wrap="square" rtlCol="0">
                <a:spAutoFit/>
              </a:bodyPr>
              <a:lstStyle/>
              <a:p>
                <a:pPr algn="ctr"/>
                <a:r>
                  <a:rPr lang="en-US" sz="1200" b="1" dirty="0">
                    <a:solidFill>
                      <a:schemeClr val="bg1"/>
                    </a:solidFill>
                  </a:rPr>
                  <a:t>Analyze</a:t>
                </a:r>
              </a:p>
            </p:txBody>
          </p:sp>
        </p:grpSp>
        <p:grpSp>
          <p:nvGrpSpPr>
            <p:cNvPr id="219" name="Group 218"/>
            <p:cNvGrpSpPr/>
            <p:nvPr/>
          </p:nvGrpSpPr>
          <p:grpSpPr>
            <a:xfrm>
              <a:off x="4538132" y="3596810"/>
              <a:ext cx="457887" cy="430597"/>
              <a:chOff x="5529442" y="4153695"/>
              <a:chExt cx="511758" cy="621894"/>
            </a:xfrm>
            <a:grpFill/>
          </p:grpSpPr>
          <p:sp>
            <p:nvSpPr>
              <p:cNvPr id="220" name="Freeform 52"/>
              <p:cNvSpPr>
                <a:spLocks noEditPoints="1"/>
              </p:cNvSpPr>
              <p:nvPr/>
            </p:nvSpPr>
            <p:spPr bwMode="auto">
              <a:xfrm>
                <a:off x="5540435" y="4204618"/>
                <a:ext cx="132649" cy="136899"/>
              </a:xfrm>
              <a:custGeom>
                <a:avLst/>
                <a:gdLst/>
                <a:ahLst/>
                <a:cxnLst>
                  <a:cxn ang="0">
                    <a:pos x="32" y="27"/>
                  </a:cxn>
                  <a:cxn ang="0">
                    <a:pos x="30" y="23"/>
                  </a:cxn>
                  <a:cxn ang="0">
                    <a:pos x="34" y="24"/>
                  </a:cxn>
                  <a:cxn ang="0">
                    <a:pos x="35" y="19"/>
                  </a:cxn>
                  <a:cxn ang="0">
                    <a:pos x="35" y="18"/>
                  </a:cxn>
                  <a:cxn ang="0">
                    <a:pos x="31" y="15"/>
                  </a:cxn>
                  <a:cxn ang="0">
                    <a:pos x="35" y="13"/>
                  </a:cxn>
                  <a:cxn ang="0">
                    <a:pos x="33" y="8"/>
                  </a:cxn>
                  <a:cxn ang="0">
                    <a:pos x="28" y="9"/>
                  </a:cxn>
                  <a:cxn ang="0">
                    <a:pos x="29" y="5"/>
                  </a:cxn>
                  <a:cxn ang="0">
                    <a:pos x="29" y="4"/>
                  </a:cxn>
                  <a:cxn ang="0">
                    <a:pos x="23" y="2"/>
                  </a:cxn>
                  <a:cxn ang="0">
                    <a:pos x="20" y="5"/>
                  </a:cxn>
                  <a:cxn ang="0">
                    <a:pos x="18" y="0"/>
                  </a:cxn>
                  <a:cxn ang="0">
                    <a:pos x="13" y="1"/>
                  </a:cxn>
                  <a:cxn ang="0">
                    <a:pos x="13" y="6"/>
                  </a:cxn>
                  <a:cxn ang="0">
                    <a:pos x="9" y="3"/>
                  </a:cxn>
                  <a:cxn ang="0">
                    <a:pos x="8" y="3"/>
                  </a:cxn>
                  <a:cxn ang="0">
                    <a:pos x="4" y="7"/>
                  </a:cxn>
                  <a:cxn ang="0">
                    <a:pos x="7" y="11"/>
                  </a:cxn>
                  <a:cxn ang="0">
                    <a:pos x="3" y="11"/>
                  </a:cxn>
                  <a:cxn ang="0">
                    <a:pos x="1" y="17"/>
                  </a:cxn>
                  <a:cxn ang="0">
                    <a:pos x="1" y="18"/>
                  </a:cxn>
                  <a:cxn ang="0">
                    <a:pos x="5" y="20"/>
                  </a:cxn>
                  <a:cxn ang="0">
                    <a:pos x="1" y="23"/>
                  </a:cxn>
                  <a:cxn ang="0">
                    <a:pos x="4" y="28"/>
                  </a:cxn>
                  <a:cxn ang="0">
                    <a:pos x="8" y="26"/>
                  </a:cxn>
                  <a:cxn ang="0">
                    <a:pos x="7" y="30"/>
                  </a:cxn>
                  <a:cxn ang="0">
                    <a:pos x="7" y="32"/>
                  </a:cxn>
                  <a:cxn ang="0">
                    <a:pos x="12" y="34"/>
                  </a:cxn>
                  <a:cxn ang="0">
                    <a:pos x="13" y="34"/>
                  </a:cxn>
                  <a:cxn ang="0">
                    <a:pos x="16" y="31"/>
                  </a:cxn>
                  <a:cxn ang="0">
                    <a:pos x="17" y="35"/>
                  </a:cxn>
                  <a:cxn ang="0">
                    <a:pos x="22" y="35"/>
                  </a:cxn>
                  <a:cxn ang="0">
                    <a:pos x="23" y="34"/>
                  </a:cxn>
                  <a:cxn ang="0">
                    <a:pos x="24" y="29"/>
                  </a:cxn>
                  <a:cxn ang="0">
                    <a:pos x="27" y="32"/>
                  </a:cxn>
                  <a:cxn ang="0">
                    <a:pos x="32" y="29"/>
                  </a:cxn>
                  <a:cxn ang="0">
                    <a:pos x="21" y="21"/>
                  </a:cxn>
                  <a:cxn ang="0">
                    <a:pos x="15" y="14"/>
                  </a:cxn>
                  <a:cxn ang="0">
                    <a:pos x="21" y="21"/>
                  </a:cxn>
                </a:cxnLst>
                <a:rect l="0" t="0" r="r" b="b"/>
                <a:pathLst>
                  <a:path w="36" h="35">
                    <a:moveTo>
                      <a:pt x="32" y="28"/>
                    </a:moveTo>
                    <a:cubicBezTo>
                      <a:pt x="32" y="28"/>
                      <a:pt x="32" y="28"/>
                      <a:pt x="32" y="27"/>
                    </a:cubicBezTo>
                    <a:cubicBezTo>
                      <a:pt x="29" y="25"/>
                      <a:pt x="29" y="25"/>
                      <a:pt x="29" y="25"/>
                    </a:cubicBezTo>
                    <a:cubicBezTo>
                      <a:pt x="30" y="23"/>
                      <a:pt x="30" y="23"/>
                      <a:pt x="30" y="23"/>
                    </a:cubicBezTo>
                    <a:cubicBezTo>
                      <a:pt x="33" y="24"/>
                      <a:pt x="33" y="24"/>
                      <a:pt x="33" y="24"/>
                    </a:cubicBezTo>
                    <a:cubicBezTo>
                      <a:pt x="34" y="24"/>
                      <a:pt x="34" y="24"/>
                      <a:pt x="34" y="24"/>
                    </a:cubicBezTo>
                    <a:cubicBezTo>
                      <a:pt x="34" y="24"/>
                      <a:pt x="35" y="24"/>
                      <a:pt x="35" y="23"/>
                    </a:cubicBezTo>
                    <a:cubicBezTo>
                      <a:pt x="35" y="19"/>
                      <a:pt x="35" y="19"/>
                      <a:pt x="35" y="19"/>
                    </a:cubicBezTo>
                    <a:cubicBezTo>
                      <a:pt x="36" y="19"/>
                      <a:pt x="35" y="18"/>
                      <a:pt x="35" y="18"/>
                    </a:cubicBezTo>
                    <a:cubicBezTo>
                      <a:pt x="35" y="18"/>
                      <a:pt x="35" y="18"/>
                      <a:pt x="35" y="18"/>
                    </a:cubicBezTo>
                    <a:cubicBezTo>
                      <a:pt x="31" y="17"/>
                      <a:pt x="31" y="17"/>
                      <a:pt x="31" y="17"/>
                    </a:cubicBezTo>
                    <a:cubicBezTo>
                      <a:pt x="31" y="15"/>
                      <a:pt x="31" y="15"/>
                      <a:pt x="31" y="15"/>
                    </a:cubicBezTo>
                    <a:cubicBezTo>
                      <a:pt x="34" y="14"/>
                      <a:pt x="34" y="14"/>
                      <a:pt x="34" y="14"/>
                    </a:cubicBezTo>
                    <a:cubicBezTo>
                      <a:pt x="35" y="14"/>
                      <a:pt x="35" y="14"/>
                      <a:pt x="35" y="13"/>
                    </a:cubicBezTo>
                    <a:cubicBezTo>
                      <a:pt x="35" y="13"/>
                      <a:pt x="35" y="13"/>
                      <a:pt x="35" y="13"/>
                    </a:cubicBezTo>
                    <a:cubicBezTo>
                      <a:pt x="33" y="8"/>
                      <a:pt x="33" y="8"/>
                      <a:pt x="33" y="8"/>
                    </a:cubicBezTo>
                    <a:cubicBezTo>
                      <a:pt x="33" y="8"/>
                      <a:pt x="32" y="8"/>
                      <a:pt x="31" y="8"/>
                    </a:cubicBezTo>
                    <a:cubicBezTo>
                      <a:pt x="28" y="9"/>
                      <a:pt x="28" y="9"/>
                      <a:pt x="28" y="9"/>
                    </a:cubicBezTo>
                    <a:cubicBezTo>
                      <a:pt x="27" y="8"/>
                      <a:pt x="27" y="8"/>
                      <a:pt x="27" y="8"/>
                    </a:cubicBezTo>
                    <a:cubicBezTo>
                      <a:pt x="29" y="5"/>
                      <a:pt x="29" y="5"/>
                      <a:pt x="29" y="5"/>
                    </a:cubicBezTo>
                    <a:cubicBezTo>
                      <a:pt x="29" y="5"/>
                      <a:pt x="29" y="5"/>
                      <a:pt x="29" y="4"/>
                    </a:cubicBezTo>
                    <a:cubicBezTo>
                      <a:pt x="29" y="4"/>
                      <a:pt x="29" y="4"/>
                      <a:pt x="29" y="4"/>
                    </a:cubicBezTo>
                    <a:cubicBezTo>
                      <a:pt x="24" y="1"/>
                      <a:pt x="24" y="1"/>
                      <a:pt x="24" y="1"/>
                    </a:cubicBezTo>
                    <a:cubicBezTo>
                      <a:pt x="24" y="1"/>
                      <a:pt x="23" y="1"/>
                      <a:pt x="23" y="2"/>
                    </a:cubicBezTo>
                    <a:cubicBezTo>
                      <a:pt x="21" y="5"/>
                      <a:pt x="21" y="5"/>
                      <a:pt x="21" y="5"/>
                    </a:cubicBezTo>
                    <a:cubicBezTo>
                      <a:pt x="20" y="5"/>
                      <a:pt x="20" y="5"/>
                      <a:pt x="20" y="5"/>
                    </a:cubicBezTo>
                    <a:cubicBezTo>
                      <a:pt x="19" y="1"/>
                      <a:pt x="19" y="1"/>
                      <a:pt x="19" y="1"/>
                    </a:cubicBezTo>
                    <a:cubicBezTo>
                      <a:pt x="19" y="0"/>
                      <a:pt x="19" y="0"/>
                      <a:pt x="18" y="0"/>
                    </a:cubicBezTo>
                    <a:cubicBezTo>
                      <a:pt x="14" y="1"/>
                      <a:pt x="14" y="1"/>
                      <a:pt x="14" y="1"/>
                    </a:cubicBezTo>
                    <a:cubicBezTo>
                      <a:pt x="13" y="1"/>
                      <a:pt x="13" y="1"/>
                      <a:pt x="13" y="1"/>
                    </a:cubicBezTo>
                    <a:cubicBezTo>
                      <a:pt x="13" y="1"/>
                      <a:pt x="13" y="2"/>
                      <a:pt x="13" y="2"/>
                    </a:cubicBezTo>
                    <a:cubicBezTo>
                      <a:pt x="13" y="6"/>
                      <a:pt x="13" y="6"/>
                      <a:pt x="13" y="6"/>
                    </a:cubicBezTo>
                    <a:cubicBezTo>
                      <a:pt x="12" y="6"/>
                      <a:pt x="12" y="6"/>
                      <a:pt x="12" y="6"/>
                    </a:cubicBezTo>
                    <a:cubicBezTo>
                      <a:pt x="9" y="3"/>
                      <a:pt x="9" y="3"/>
                      <a:pt x="9" y="3"/>
                    </a:cubicBezTo>
                    <a:cubicBezTo>
                      <a:pt x="9" y="3"/>
                      <a:pt x="9" y="3"/>
                      <a:pt x="9" y="3"/>
                    </a:cubicBezTo>
                    <a:cubicBezTo>
                      <a:pt x="8" y="3"/>
                      <a:pt x="8" y="3"/>
                      <a:pt x="8" y="3"/>
                    </a:cubicBezTo>
                    <a:cubicBezTo>
                      <a:pt x="5" y="7"/>
                      <a:pt x="5" y="7"/>
                      <a:pt x="5" y="7"/>
                    </a:cubicBezTo>
                    <a:cubicBezTo>
                      <a:pt x="4" y="7"/>
                      <a:pt x="4" y="7"/>
                      <a:pt x="4" y="7"/>
                    </a:cubicBezTo>
                    <a:cubicBezTo>
                      <a:pt x="4" y="8"/>
                      <a:pt x="4" y="8"/>
                      <a:pt x="4" y="8"/>
                    </a:cubicBezTo>
                    <a:cubicBezTo>
                      <a:pt x="7" y="11"/>
                      <a:pt x="7" y="11"/>
                      <a:pt x="7" y="11"/>
                    </a:cubicBezTo>
                    <a:cubicBezTo>
                      <a:pt x="6" y="12"/>
                      <a:pt x="6" y="12"/>
                      <a:pt x="6" y="12"/>
                    </a:cubicBezTo>
                    <a:cubicBezTo>
                      <a:pt x="3" y="11"/>
                      <a:pt x="3" y="11"/>
                      <a:pt x="3" y="11"/>
                    </a:cubicBezTo>
                    <a:cubicBezTo>
                      <a:pt x="2" y="11"/>
                      <a:pt x="2" y="11"/>
                      <a:pt x="1" y="12"/>
                    </a:cubicBezTo>
                    <a:cubicBezTo>
                      <a:pt x="1" y="17"/>
                      <a:pt x="1" y="17"/>
                      <a:pt x="1" y="17"/>
                    </a:cubicBezTo>
                    <a:cubicBezTo>
                      <a:pt x="0" y="17"/>
                      <a:pt x="1" y="17"/>
                      <a:pt x="1" y="17"/>
                    </a:cubicBezTo>
                    <a:cubicBezTo>
                      <a:pt x="1" y="18"/>
                      <a:pt x="1" y="18"/>
                      <a:pt x="1" y="18"/>
                    </a:cubicBezTo>
                    <a:cubicBezTo>
                      <a:pt x="5" y="18"/>
                      <a:pt x="5" y="18"/>
                      <a:pt x="5" y="18"/>
                    </a:cubicBezTo>
                    <a:cubicBezTo>
                      <a:pt x="5" y="20"/>
                      <a:pt x="5" y="20"/>
                      <a:pt x="5" y="20"/>
                    </a:cubicBezTo>
                    <a:cubicBezTo>
                      <a:pt x="2" y="22"/>
                      <a:pt x="2" y="22"/>
                      <a:pt x="2" y="22"/>
                    </a:cubicBezTo>
                    <a:cubicBezTo>
                      <a:pt x="1" y="22"/>
                      <a:pt x="1" y="22"/>
                      <a:pt x="1" y="23"/>
                    </a:cubicBezTo>
                    <a:cubicBezTo>
                      <a:pt x="3" y="27"/>
                      <a:pt x="3" y="27"/>
                      <a:pt x="3" y="27"/>
                    </a:cubicBezTo>
                    <a:cubicBezTo>
                      <a:pt x="3" y="27"/>
                      <a:pt x="4" y="28"/>
                      <a:pt x="4" y="28"/>
                    </a:cubicBezTo>
                    <a:cubicBezTo>
                      <a:pt x="4" y="28"/>
                      <a:pt x="4" y="28"/>
                      <a:pt x="5" y="28"/>
                    </a:cubicBezTo>
                    <a:cubicBezTo>
                      <a:pt x="8" y="26"/>
                      <a:pt x="8" y="26"/>
                      <a:pt x="8" y="26"/>
                    </a:cubicBezTo>
                    <a:cubicBezTo>
                      <a:pt x="9" y="27"/>
                      <a:pt x="9" y="27"/>
                      <a:pt x="9" y="27"/>
                    </a:cubicBezTo>
                    <a:cubicBezTo>
                      <a:pt x="7" y="30"/>
                      <a:pt x="7" y="30"/>
                      <a:pt x="7" y="30"/>
                    </a:cubicBezTo>
                    <a:cubicBezTo>
                      <a:pt x="7" y="31"/>
                      <a:pt x="7" y="31"/>
                      <a:pt x="7" y="31"/>
                    </a:cubicBezTo>
                    <a:cubicBezTo>
                      <a:pt x="7" y="31"/>
                      <a:pt x="7" y="31"/>
                      <a:pt x="7" y="32"/>
                    </a:cubicBezTo>
                    <a:cubicBezTo>
                      <a:pt x="7" y="32"/>
                      <a:pt x="7" y="32"/>
                      <a:pt x="7" y="32"/>
                    </a:cubicBezTo>
                    <a:cubicBezTo>
                      <a:pt x="12" y="34"/>
                      <a:pt x="12" y="34"/>
                      <a:pt x="12" y="34"/>
                    </a:cubicBezTo>
                    <a:cubicBezTo>
                      <a:pt x="12" y="34"/>
                      <a:pt x="12" y="34"/>
                      <a:pt x="12" y="34"/>
                    </a:cubicBezTo>
                    <a:cubicBezTo>
                      <a:pt x="13" y="34"/>
                      <a:pt x="13" y="34"/>
                      <a:pt x="13" y="34"/>
                    </a:cubicBezTo>
                    <a:cubicBezTo>
                      <a:pt x="15" y="30"/>
                      <a:pt x="15" y="30"/>
                      <a:pt x="15" y="30"/>
                    </a:cubicBezTo>
                    <a:cubicBezTo>
                      <a:pt x="16" y="31"/>
                      <a:pt x="16" y="31"/>
                      <a:pt x="16" y="31"/>
                    </a:cubicBezTo>
                    <a:cubicBezTo>
                      <a:pt x="17" y="34"/>
                      <a:pt x="17" y="34"/>
                      <a:pt x="17" y="34"/>
                    </a:cubicBezTo>
                    <a:cubicBezTo>
                      <a:pt x="17" y="35"/>
                      <a:pt x="17" y="35"/>
                      <a:pt x="17" y="35"/>
                    </a:cubicBezTo>
                    <a:cubicBezTo>
                      <a:pt x="17" y="35"/>
                      <a:pt x="17" y="35"/>
                      <a:pt x="18" y="35"/>
                    </a:cubicBezTo>
                    <a:cubicBezTo>
                      <a:pt x="22" y="35"/>
                      <a:pt x="22" y="35"/>
                      <a:pt x="22" y="35"/>
                    </a:cubicBezTo>
                    <a:cubicBezTo>
                      <a:pt x="23" y="35"/>
                      <a:pt x="23" y="34"/>
                      <a:pt x="23" y="34"/>
                    </a:cubicBezTo>
                    <a:cubicBezTo>
                      <a:pt x="23" y="34"/>
                      <a:pt x="23" y="34"/>
                      <a:pt x="23" y="34"/>
                    </a:cubicBezTo>
                    <a:cubicBezTo>
                      <a:pt x="23" y="30"/>
                      <a:pt x="23" y="30"/>
                      <a:pt x="23" y="30"/>
                    </a:cubicBezTo>
                    <a:cubicBezTo>
                      <a:pt x="24" y="29"/>
                      <a:pt x="24" y="29"/>
                      <a:pt x="24" y="29"/>
                    </a:cubicBezTo>
                    <a:cubicBezTo>
                      <a:pt x="27" y="32"/>
                      <a:pt x="27" y="32"/>
                      <a:pt x="27" y="32"/>
                    </a:cubicBezTo>
                    <a:cubicBezTo>
                      <a:pt x="27" y="32"/>
                      <a:pt x="27" y="32"/>
                      <a:pt x="27" y="32"/>
                    </a:cubicBezTo>
                    <a:cubicBezTo>
                      <a:pt x="28" y="32"/>
                      <a:pt x="28" y="32"/>
                      <a:pt x="28" y="32"/>
                    </a:cubicBezTo>
                    <a:cubicBezTo>
                      <a:pt x="32" y="29"/>
                      <a:pt x="32" y="29"/>
                      <a:pt x="32" y="29"/>
                    </a:cubicBezTo>
                    <a:cubicBezTo>
                      <a:pt x="32" y="29"/>
                      <a:pt x="32" y="28"/>
                      <a:pt x="32" y="28"/>
                    </a:cubicBezTo>
                    <a:close/>
                    <a:moveTo>
                      <a:pt x="21" y="21"/>
                    </a:moveTo>
                    <a:cubicBezTo>
                      <a:pt x="19" y="23"/>
                      <a:pt x="16" y="23"/>
                      <a:pt x="15" y="21"/>
                    </a:cubicBezTo>
                    <a:cubicBezTo>
                      <a:pt x="13" y="19"/>
                      <a:pt x="13" y="16"/>
                      <a:pt x="15" y="14"/>
                    </a:cubicBezTo>
                    <a:cubicBezTo>
                      <a:pt x="17" y="12"/>
                      <a:pt x="20" y="13"/>
                      <a:pt x="21" y="14"/>
                    </a:cubicBezTo>
                    <a:cubicBezTo>
                      <a:pt x="23" y="16"/>
                      <a:pt x="23" y="19"/>
                      <a:pt x="21" y="21"/>
                    </a:cubicBezTo>
                    <a:close/>
                  </a:path>
                </a:pathLst>
              </a:custGeom>
              <a:grpFill/>
              <a:ln w="6350" cap="rnd">
                <a:solidFill>
                  <a:schemeClr val="bg1"/>
                </a:solidFill>
                <a:prstDash val="solid"/>
                <a:round/>
                <a:headEnd/>
                <a:tailEnd/>
              </a:ln>
            </p:spPr>
            <p:txBody>
              <a:bodyPr vert="horz" wrap="square" lIns="74315" tIns="37157" rIns="74315" bIns="37157" numCol="1" anchor="t" anchorCtr="0" compatLnSpc="1">
                <a:prstTxWarp prst="textNoShape">
                  <a:avLst/>
                </a:prstTxWarp>
              </a:bodyPr>
              <a:lstStyle/>
              <a:p>
                <a:pPr algn="ctr" defTabSz="742940">
                  <a:defRPr/>
                </a:pPr>
                <a:endParaRPr lang="en-GB" sz="812" kern="0" dirty="0">
                  <a:solidFill>
                    <a:srgbClr val="691E7C"/>
                  </a:solidFill>
                  <a:latin typeface="Arial"/>
                </a:endParaRPr>
              </a:p>
            </p:txBody>
          </p:sp>
          <p:sp>
            <p:nvSpPr>
              <p:cNvPr id="221" name="Freeform 53"/>
              <p:cNvSpPr>
                <a:spLocks noEditPoints="1"/>
              </p:cNvSpPr>
              <p:nvPr/>
            </p:nvSpPr>
            <p:spPr bwMode="auto">
              <a:xfrm>
                <a:off x="5529442" y="4153695"/>
                <a:ext cx="511758" cy="621894"/>
              </a:xfrm>
              <a:custGeom>
                <a:avLst/>
                <a:gdLst/>
                <a:ahLst/>
                <a:cxnLst>
                  <a:cxn ang="0">
                    <a:pos x="40" y="19"/>
                  </a:cxn>
                  <a:cxn ang="0">
                    <a:pos x="66" y="12"/>
                  </a:cxn>
                  <a:cxn ang="0">
                    <a:pos x="68" y="12"/>
                  </a:cxn>
                  <a:cxn ang="0">
                    <a:pos x="60" y="5"/>
                  </a:cxn>
                  <a:cxn ang="0">
                    <a:pos x="65" y="0"/>
                  </a:cxn>
                  <a:cxn ang="0">
                    <a:pos x="81" y="15"/>
                  </a:cxn>
                  <a:cxn ang="0">
                    <a:pos x="66" y="31"/>
                  </a:cxn>
                  <a:cxn ang="0">
                    <a:pos x="61" y="26"/>
                  </a:cxn>
                  <a:cxn ang="0">
                    <a:pos x="68" y="19"/>
                  </a:cxn>
                  <a:cxn ang="0">
                    <a:pos x="68" y="19"/>
                  </a:cxn>
                  <a:cxn ang="0">
                    <a:pos x="66" y="19"/>
                  </a:cxn>
                  <a:cxn ang="0">
                    <a:pos x="45" y="24"/>
                  </a:cxn>
                  <a:cxn ang="0">
                    <a:pos x="14" y="53"/>
                  </a:cxn>
                  <a:cxn ang="0">
                    <a:pos x="15" y="54"/>
                  </a:cxn>
                  <a:cxn ang="0">
                    <a:pos x="15" y="54"/>
                  </a:cxn>
                  <a:cxn ang="0">
                    <a:pos x="16" y="108"/>
                  </a:cxn>
                  <a:cxn ang="0">
                    <a:pos x="47" y="136"/>
                  </a:cxn>
                  <a:cxn ang="0">
                    <a:pos x="44" y="142"/>
                  </a:cxn>
                  <a:cxn ang="0">
                    <a:pos x="10" y="111"/>
                  </a:cxn>
                  <a:cxn ang="0">
                    <a:pos x="8" y="52"/>
                  </a:cxn>
                  <a:cxn ang="0">
                    <a:pos x="66" y="140"/>
                  </a:cxn>
                  <a:cxn ang="0">
                    <a:pos x="73" y="133"/>
                  </a:cxn>
                  <a:cxn ang="0">
                    <a:pos x="68" y="128"/>
                  </a:cxn>
                  <a:cxn ang="0">
                    <a:pos x="53" y="144"/>
                  </a:cxn>
                  <a:cxn ang="0">
                    <a:pos x="69" y="159"/>
                  </a:cxn>
                  <a:cxn ang="0">
                    <a:pos x="74" y="154"/>
                  </a:cxn>
                  <a:cxn ang="0">
                    <a:pos x="66" y="147"/>
                  </a:cxn>
                  <a:cxn ang="0">
                    <a:pos x="68" y="147"/>
                  </a:cxn>
                  <a:cxn ang="0">
                    <a:pos x="135" y="95"/>
                  </a:cxn>
                  <a:cxn ang="0">
                    <a:pos x="130" y="48"/>
                  </a:cxn>
                  <a:cxn ang="0">
                    <a:pos x="95" y="17"/>
                  </a:cxn>
                  <a:cxn ang="0">
                    <a:pos x="93" y="23"/>
                  </a:cxn>
                  <a:cxn ang="0">
                    <a:pos x="123" y="51"/>
                  </a:cxn>
                  <a:cxn ang="0">
                    <a:pos x="129" y="94"/>
                  </a:cxn>
                  <a:cxn ang="0">
                    <a:pos x="68" y="140"/>
                  </a:cxn>
                  <a:cxn ang="0">
                    <a:pos x="66" y="140"/>
                  </a:cxn>
                </a:cxnLst>
                <a:rect l="0" t="0" r="r" b="b"/>
                <a:pathLst>
                  <a:path w="139" h="159">
                    <a:moveTo>
                      <a:pt x="40" y="19"/>
                    </a:moveTo>
                    <a:cubicBezTo>
                      <a:pt x="48" y="15"/>
                      <a:pt x="56" y="13"/>
                      <a:pt x="66" y="12"/>
                    </a:cubicBezTo>
                    <a:cubicBezTo>
                      <a:pt x="68" y="12"/>
                      <a:pt x="68" y="12"/>
                      <a:pt x="68" y="12"/>
                    </a:cubicBezTo>
                    <a:cubicBezTo>
                      <a:pt x="60" y="5"/>
                      <a:pt x="60" y="5"/>
                      <a:pt x="60" y="5"/>
                    </a:cubicBezTo>
                    <a:cubicBezTo>
                      <a:pt x="65" y="0"/>
                      <a:pt x="65" y="0"/>
                      <a:pt x="65" y="0"/>
                    </a:cubicBezTo>
                    <a:cubicBezTo>
                      <a:pt x="81" y="15"/>
                      <a:pt x="81" y="15"/>
                      <a:pt x="81" y="15"/>
                    </a:cubicBezTo>
                    <a:cubicBezTo>
                      <a:pt x="66" y="31"/>
                      <a:pt x="66" y="31"/>
                      <a:pt x="66" y="31"/>
                    </a:cubicBezTo>
                    <a:cubicBezTo>
                      <a:pt x="61" y="26"/>
                      <a:pt x="61" y="26"/>
                      <a:pt x="61" y="26"/>
                    </a:cubicBezTo>
                    <a:cubicBezTo>
                      <a:pt x="68" y="19"/>
                      <a:pt x="68" y="19"/>
                      <a:pt x="68" y="19"/>
                    </a:cubicBezTo>
                    <a:cubicBezTo>
                      <a:pt x="68" y="19"/>
                      <a:pt x="68" y="19"/>
                      <a:pt x="68" y="19"/>
                    </a:cubicBezTo>
                    <a:cubicBezTo>
                      <a:pt x="66" y="19"/>
                      <a:pt x="66" y="19"/>
                      <a:pt x="66" y="19"/>
                    </a:cubicBezTo>
                    <a:cubicBezTo>
                      <a:pt x="58" y="20"/>
                      <a:pt x="51" y="21"/>
                      <a:pt x="45" y="24"/>
                    </a:cubicBezTo>
                    <a:moveTo>
                      <a:pt x="14" y="53"/>
                    </a:moveTo>
                    <a:cubicBezTo>
                      <a:pt x="15" y="54"/>
                      <a:pt x="15" y="54"/>
                      <a:pt x="15" y="54"/>
                    </a:cubicBezTo>
                    <a:cubicBezTo>
                      <a:pt x="15" y="54"/>
                      <a:pt x="15" y="54"/>
                      <a:pt x="15" y="54"/>
                    </a:cubicBezTo>
                    <a:cubicBezTo>
                      <a:pt x="7" y="71"/>
                      <a:pt x="7" y="90"/>
                      <a:pt x="16" y="108"/>
                    </a:cubicBezTo>
                    <a:cubicBezTo>
                      <a:pt x="23" y="121"/>
                      <a:pt x="33" y="130"/>
                      <a:pt x="47" y="136"/>
                    </a:cubicBezTo>
                    <a:cubicBezTo>
                      <a:pt x="44" y="142"/>
                      <a:pt x="44" y="142"/>
                      <a:pt x="44" y="142"/>
                    </a:cubicBezTo>
                    <a:cubicBezTo>
                      <a:pt x="29" y="136"/>
                      <a:pt x="18" y="126"/>
                      <a:pt x="10" y="111"/>
                    </a:cubicBezTo>
                    <a:cubicBezTo>
                      <a:pt x="0" y="91"/>
                      <a:pt x="0" y="70"/>
                      <a:pt x="8" y="52"/>
                    </a:cubicBezTo>
                    <a:moveTo>
                      <a:pt x="66" y="140"/>
                    </a:moveTo>
                    <a:cubicBezTo>
                      <a:pt x="73" y="133"/>
                      <a:pt x="73" y="133"/>
                      <a:pt x="73" y="133"/>
                    </a:cubicBezTo>
                    <a:cubicBezTo>
                      <a:pt x="68" y="128"/>
                      <a:pt x="68" y="128"/>
                      <a:pt x="68" y="128"/>
                    </a:cubicBezTo>
                    <a:cubicBezTo>
                      <a:pt x="53" y="144"/>
                      <a:pt x="53" y="144"/>
                      <a:pt x="53" y="144"/>
                    </a:cubicBezTo>
                    <a:cubicBezTo>
                      <a:pt x="69" y="159"/>
                      <a:pt x="69" y="159"/>
                      <a:pt x="69" y="159"/>
                    </a:cubicBezTo>
                    <a:cubicBezTo>
                      <a:pt x="74" y="154"/>
                      <a:pt x="74" y="154"/>
                      <a:pt x="74" y="154"/>
                    </a:cubicBezTo>
                    <a:cubicBezTo>
                      <a:pt x="66" y="147"/>
                      <a:pt x="66" y="147"/>
                      <a:pt x="66" y="147"/>
                    </a:cubicBezTo>
                    <a:cubicBezTo>
                      <a:pt x="68" y="147"/>
                      <a:pt x="68" y="147"/>
                      <a:pt x="68" y="147"/>
                    </a:cubicBezTo>
                    <a:cubicBezTo>
                      <a:pt x="100" y="148"/>
                      <a:pt x="128" y="126"/>
                      <a:pt x="135" y="95"/>
                    </a:cubicBezTo>
                    <a:cubicBezTo>
                      <a:pt x="139" y="80"/>
                      <a:pt x="137" y="63"/>
                      <a:pt x="130" y="48"/>
                    </a:cubicBezTo>
                    <a:cubicBezTo>
                      <a:pt x="122" y="33"/>
                      <a:pt x="110" y="23"/>
                      <a:pt x="95" y="17"/>
                    </a:cubicBezTo>
                    <a:cubicBezTo>
                      <a:pt x="93" y="23"/>
                      <a:pt x="93" y="23"/>
                      <a:pt x="93" y="23"/>
                    </a:cubicBezTo>
                    <a:cubicBezTo>
                      <a:pt x="106" y="29"/>
                      <a:pt x="116" y="38"/>
                      <a:pt x="123" y="51"/>
                    </a:cubicBezTo>
                    <a:cubicBezTo>
                      <a:pt x="130" y="64"/>
                      <a:pt x="132" y="79"/>
                      <a:pt x="129" y="94"/>
                    </a:cubicBezTo>
                    <a:cubicBezTo>
                      <a:pt x="122" y="121"/>
                      <a:pt x="97" y="141"/>
                      <a:pt x="68" y="140"/>
                    </a:cubicBezTo>
                    <a:lnTo>
                      <a:pt x="66" y="140"/>
                    </a:lnTo>
                    <a:close/>
                  </a:path>
                </a:pathLst>
              </a:custGeom>
              <a:grpFill/>
              <a:ln w="6350" cap="rnd">
                <a:solidFill>
                  <a:schemeClr val="bg1"/>
                </a:solidFill>
                <a:prstDash val="solid"/>
                <a:round/>
                <a:headEnd/>
                <a:tailEnd/>
              </a:ln>
            </p:spPr>
            <p:txBody>
              <a:bodyPr vert="horz" wrap="square" lIns="74315" tIns="37157" rIns="74315" bIns="37157" numCol="1" anchor="t" anchorCtr="0" compatLnSpc="1">
                <a:prstTxWarp prst="textNoShape">
                  <a:avLst/>
                </a:prstTxWarp>
              </a:bodyPr>
              <a:lstStyle/>
              <a:p>
                <a:pPr algn="ctr" defTabSz="742940">
                  <a:defRPr/>
                </a:pPr>
                <a:endParaRPr lang="en-GB" sz="812" kern="0" dirty="0">
                  <a:solidFill>
                    <a:srgbClr val="691E7C"/>
                  </a:solidFill>
                  <a:latin typeface="Arial"/>
                </a:endParaRPr>
              </a:p>
            </p:txBody>
          </p:sp>
          <p:sp>
            <p:nvSpPr>
              <p:cNvPr id="222" name="Freeform 55"/>
              <p:cNvSpPr>
                <a:spLocks/>
              </p:cNvSpPr>
              <p:nvPr/>
            </p:nvSpPr>
            <p:spPr bwMode="auto">
              <a:xfrm>
                <a:off x="5625205" y="4294773"/>
                <a:ext cx="143638" cy="343921"/>
              </a:xfrm>
              <a:custGeom>
                <a:avLst/>
                <a:gdLst/>
                <a:ahLst/>
                <a:cxnLst>
                  <a:cxn ang="0">
                    <a:pos x="39" y="79"/>
                  </a:cxn>
                  <a:cxn ang="0">
                    <a:pos x="34" y="88"/>
                  </a:cxn>
                  <a:cxn ang="0">
                    <a:pos x="21" y="83"/>
                  </a:cxn>
                  <a:cxn ang="0">
                    <a:pos x="24" y="72"/>
                  </a:cxn>
                  <a:cxn ang="0">
                    <a:pos x="17" y="65"/>
                  </a:cxn>
                  <a:cxn ang="0">
                    <a:pos x="5" y="67"/>
                  </a:cxn>
                  <a:cxn ang="0">
                    <a:pos x="0" y="55"/>
                  </a:cxn>
                  <a:cxn ang="0">
                    <a:pos x="10" y="49"/>
                  </a:cxn>
                  <a:cxn ang="0">
                    <a:pos x="10" y="39"/>
                  </a:cxn>
                  <a:cxn ang="0">
                    <a:pos x="0" y="33"/>
                  </a:cxn>
                  <a:cxn ang="0">
                    <a:pos x="5" y="20"/>
                  </a:cxn>
                  <a:cxn ang="0">
                    <a:pos x="16" y="23"/>
                  </a:cxn>
                  <a:cxn ang="0">
                    <a:pos x="24" y="16"/>
                  </a:cxn>
                  <a:cxn ang="0">
                    <a:pos x="21" y="5"/>
                  </a:cxn>
                  <a:cxn ang="0">
                    <a:pos x="33" y="0"/>
                  </a:cxn>
                  <a:cxn ang="0">
                    <a:pos x="39" y="9"/>
                  </a:cxn>
                </a:cxnLst>
                <a:rect l="0" t="0" r="r" b="b"/>
                <a:pathLst>
                  <a:path w="39" h="88">
                    <a:moveTo>
                      <a:pt x="39" y="79"/>
                    </a:moveTo>
                    <a:cubicBezTo>
                      <a:pt x="34" y="88"/>
                      <a:pt x="34" y="88"/>
                      <a:pt x="34" y="88"/>
                    </a:cubicBezTo>
                    <a:cubicBezTo>
                      <a:pt x="21" y="83"/>
                      <a:pt x="21" y="83"/>
                      <a:pt x="21" y="83"/>
                    </a:cubicBezTo>
                    <a:cubicBezTo>
                      <a:pt x="24" y="72"/>
                      <a:pt x="24" y="72"/>
                      <a:pt x="24" y="72"/>
                    </a:cubicBezTo>
                    <a:cubicBezTo>
                      <a:pt x="21" y="70"/>
                      <a:pt x="19" y="68"/>
                      <a:pt x="17" y="65"/>
                    </a:cubicBezTo>
                    <a:cubicBezTo>
                      <a:pt x="5" y="67"/>
                      <a:pt x="5" y="67"/>
                      <a:pt x="5" y="67"/>
                    </a:cubicBezTo>
                    <a:cubicBezTo>
                      <a:pt x="0" y="55"/>
                      <a:pt x="0" y="55"/>
                      <a:pt x="0" y="55"/>
                    </a:cubicBezTo>
                    <a:cubicBezTo>
                      <a:pt x="10" y="49"/>
                      <a:pt x="10" y="49"/>
                      <a:pt x="10" y="49"/>
                    </a:cubicBezTo>
                    <a:cubicBezTo>
                      <a:pt x="9" y="46"/>
                      <a:pt x="9" y="42"/>
                      <a:pt x="10" y="39"/>
                    </a:cubicBezTo>
                    <a:cubicBezTo>
                      <a:pt x="0" y="33"/>
                      <a:pt x="0" y="33"/>
                      <a:pt x="0" y="33"/>
                    </a:cubicBezTo>
                    <a:cubicBezTo>
                      <a:pt x="5" y="20"/>
                      <a:pt x="5" y="20"/>
                      <a:pt x="5" y="20"/>
                    </a:cubicBezTo>
                    <a:cubicBezTo>
                      <a:pt x="16" y="23"/>
                      <a:pt x="16" y="23"/>
                      <a:pt x="16" y="23"/>
                    </a:cubicBezTo>
                    <a:cubicBezTo>
                      <a:pt x="19" y="20"/>
                      <a:pt x="21" y="18"/>
                      <a:pt x="24" y="16"/>
                    </a:cubicBezTo>
                    <a:cubicBezTo>
                      <a:pt x="21" y="5"/>
                      <a:pt x="21" y="5"/>
                      <a:pt x="21" y="5"/>
                    </a:cubicBezTo>
                    <a:cubicBezTo>
                      <a:pt x="33" y="0"/>
                      <a:pt x="33" y="0"/>
                      <a:pt x="33" y="0"/>
                    </a:cubicBezTo>
                    <a:cubicBezTo>
                      <a:pt x="39" y="9"/>
                      <a:pt x="39" y="9"/>
                      <a:pt x="39" y="9"/>
                    </a:cubicBezTo>
                  </a:path>
                </a:pathLst>
              </a:custGeom>
              <a:grpFill/>
              <a:ln w="6350" cap="rnd">
                <a:solidFill>
                  <a:schemeClr val="bg1"/>
                </a:solidFill>
                <a:prstDash val="solid"/>
                <a:round/>
                <a:headEnd/>
                <a:tailEnd/>
              </a:ln>
            </p:spPr>
            <p:txBody>
              <a:bodyPr vert="horz" wrap="square" lIns="74315" tIns="37157" rIns="74315" bIns="37157" numCol="1" anchor="t" anchorCtr="0" compatLnSpc="1">
                <a:prstTxWarp prst="textNoShape">
                  <a:avLst/>
                </a:prstTxWarp>
              </a:bodyPr>
              <a:lstStyle/>
              <a:p>
                <a:pPr algn="ctr" defTabSz="742940">
                  <a:defRPr/>
                </a:pPr>
                <a:endParaRPr lang="en-GB" sz="812" kern="0" dirty="0">
                  <a:solidFill>
                    <a:srgbClr val="691E7C"/>
                  </a:solidFill>
                  <a:latin typeface="Arial"/>
                </a:endParaRPr>
              </a:p>
            </p:txBody>
          </p:sp>
          <p:sp>
            <p:nvSpPr>
              <p:cNvPr id="223" name="Freeform 57"/>
              <p:cNvSpPr>
                <a:spLocks/>
              </p:cNvSpPr>
              <p:nvPr/>
            </p:nvSpPr>
            <p:spPr bwMode="auto">
              <a:xfrm>
                <a:off x="5776692" y="4290596"/>
                <a:ext cx="150702" cy="344756"/>
              </a:xfrm>
              <a:custGeom>
                <a:avLst/>
                <a:gdLst/>
                <a:ahLst/>
                <a:cxnLst>
                  <a:cxn ang="0">
                    <a:pos x="7" y="71"/>
                  </a:cxn>
                  <a:cxn ang="0">
                    <a:pos x="4" y="38"/>
                  </a:cxn>
                  <a:cxn ang="0">
                    <a:pos x="9" y="33"/>
                  </a:cxn>
                  <a:cxn ang="0">
                    <a:pos x="10" y="14"/>
                  </a:cxn>
                  <a:cxn ang="0">
                    <a:pos x="8" y="18"/>
                  </a:cxn>
                  <a:cxn ang="0">
                    <a:pos x="22" y="33"/>
                  </a:cxn>
                  <a:cxn ang="0">
                    <a:pos x="31" y="31"/>
                  </a:cxn>
                  <a:cxn ang="0">
                    <a:pos x="21" y="36"/>
                  </a:cxn>
                  <a:cxn ang="0">
                    <a:pos x="7" y="49"/>
                  </a:cxn>
                  <a:cxn ang="0">
                    <a:pos x="14" y="55"/>
                  </a:cxn>
                  <a:cxn ang="0">
                    <a:pos x="6" y="63"/>
                  </a:cxn>
                  <a:cxn ang="0">
                    <a:pos x="18" y="64"/>
                  </a:cxn>
                  <a:cxn ang="0">
                    <a:pos x="16" y="68"/>
                  </a:cxn>
                  <a:cxn ang="0">
                    <a:pos x="7" y="79"/>
                  </a:cxn>
                  <a:cxn ang="0">
                    <a:pos x="30" y="78"/>
                  </a:cxn>
                  <a:cxn ang="0">
                    <a:pos x="17" y="81"/>
                  </a:cxn>
                  <a:cxn ang="0">
                    <a:pos x="13" y="82"/>
                  </a:cxn>
                  <a:cxn ang="0">
                    <a:pos x="28" y="75"/>
                  </a:cxn>
                  <a:cxn ang="0">
                    <a:pos x="36" y="69"/>
                  </a:cxn>
                  <a:cxn ang="0">
                    <a:pos x="25" y="63"/>
                  </a:cxn>
                  <a:cxn ang="0">
                    <a:pos x="41" y="60"/>
                  </a:cxn>
                  <a:cxn ang="0">
                    <a:pos x="32" y="53"/>
                  </a:cxn>
                  <a:cxn ang="0">
                    <a:pos x="33" y="44"/>
                  </a:cxn>
                  <a:cxn ang="0">
                    <a:pos x="23" y="54"/>
                  </a:cxn>
                  <a:cxn ang="0">
                    <a:pos x="22" y="57"/>
                  </a:cxn>
                  <a:cxn ang="0">
                    <a:pos x="23" y="41"/>
                  </a:cxn>
                  <a:cxn ang="0">
                    <a:pos x="40" y="33"/>
                  </a:cxn>
                  <a:cxn ang="0">
                    <a:pos x="12" y="26"/>
                  </a:cxn>
                  <a:cxn ang="0">
                    <a:pos x="28" y="14"/>
                  </a:cxn>
                  <a:cxn ang="0">
                    <a:pos x="24" y="17"/>
                  </a:cxn>
                  <a:cxn ang="0">
                    <a:pos x="16" y="26"/>
                  </a:cxn>
                  <a:cxn ang="0">
                    <a:pos x="34" y="23"/>
                  </a:cxn>
                  <a:cxn ang="0">
                    <a:pos x="22" y="10"/>
                  </a:cxn>
                  <a:cxn ang="0">
                    <a:pos x="23" y="6"/>
                  </a:cxn>
                  <a:cxn ang="0">
                    <a:pos x="9" y="12"/>
                  </a:cxn>
                  <a:cxn ang="0">
                    <a:pos x="7" y="5"/>
                  </a:cxn>
                </a:cxnLst>
                <a:rect l="0" t="0" r="r" b="b"/>
                <a:pathLst>
                  <a:path w="41" h="88">
                    <a:moveTo>
                      <a:pt x="5" y="84"/>
                    </a:moveTo>
                    <a:cubicBezTo>
                      <a:pt x="3" y="80"/>
                      <a:pt x="4" y="74"/>
                      <a:pt x="7" y="71"/>
                    </a:cubicBezTo>
                    <a:cubicBezTo>
                      <a:pt x="0" y="68"/>
                      <a:pt x="3" y="57"/>
                      <a:pt x="7" y="55"/>
                    </a:cubicBezTo>
                    <a:cubicBezTo>
                      <a:pt x="4" y="52"/>
                      <a:pt x="1" y="43"/>
                      <a:pt x="4" y="38"/>
                    </a:cubicBezTo>
                    <a:cubicBezTo>
                      <a:pt x="6" y="36"/>
                      <a:pt x="8" y="35"/>
                      <a:pt x="10" y="34"/>
                    </a:cubicBezTo>
                    <a:cubicBezTo>
                      <a:pt x="10" y="34"/>
                      <a:pt x="9" y="33"/>
                      <a:pt x="9" y="33"/>
                    </a:cubicBezTo>
                    <a:cubicBezTo>
                      <a:pt x="7" y="31"/>
                      <a:pt x="4" y="27"/>
                      <a:pt x="5" y="21"/>
                    </a:cubicBezTo>
                    <a:cubicBezTo>
                      <a:pt x="5" y="18"/>
                      <a:pt x="7" y="13"/>
                      <a:pt x="10" y="14"/>
                    </a:cubicBezTo>
                    <a:cubicBezTo>
                      <a:pt x="11" y="14"/>
                      <a:pt x="12" y="14"/>
                      <a:pt x="12" y="15"/>
                    </a:cubicBezTo>
                    <a:cubicBezTo>
                      <a:pt x="12" y="16"/>
                      <a:pt x="9" y="17"/>
                      <a:pt x="8" y="18"/>
                    </a:cubicBezTo>
                    <a:cubicBezTo>
                      <a:pt x="6" y="22"/>
                      <a:pt x="8" y="29"/>
                      <a:pt x="11" y="32"/>
                    </a:cubicBezTo>
                    <a:cubicBezTo>
                      <a:pt x="14" y="34"/>
                      <a:pt x="17" y="33"/>
                      <a:pt x="22" y="33"/>
                    </a:cubicBezTo>
                    <a:cubicBezTo>
                      <a:pt x="25" y="32"/>
                      <a:pt x="27" y="33"/>
                      <a:pt x="29" y="32"/>
                    </a:cubicBezTo>
                    <a:cubicBezTo>
                      <a:pt x="30" y="32"/>
                      <a:pt x="30" y="31"/>
                      <a:pt x="31" y="31"/>
                    </a:cubicBezTo>
                    <a:cubicBezTo>
                      <a:pt x="33" y="31"/>
                      <a:pt x="32" y="34"/>
                      <a:pt x="31" y="34"/>
                    </a:cubicBezTo>
                    <a:cubicBezTo>
                      <a:pt x="29" y="36"/>
                      <a:pt x="24" y="36"/>
                      <a:pt x="21" y="36"/>
                    </a:cubicBezTo>
                    <a:cubicBezTo>
                      <a:pt x="16" y="36"/>
                      <a:pt x="10" y="36"/>
                      <a:pt x="7" y="39"/>
                    </a:cubicBezTo>
                    <a:cubicBezTo>
                      <a:pt x="5" y="41"/>
                      <a:pt x="6" y="47"/>
                      <a:pt x="7" y="49"/>
                    </a:cubicBezTo>
                    <a:cubicBezTo>
                      <a:pt x="8" y="50"/>
                      <a:pt x="9" y="51"/>
                      <a:pt x="11" y="52"/>
                    </a:cubicBezTo>
                    <a:cubicBezTo>
                      <a:pt x="12" y="53"/>
                      <a:pt x="14" y="54"/>
                      <a:pt x="14" y="55"/>
                    </a:cubicBezTo>
                    <a:cubicBezTo>
                      <a:pt x="14" y="56"/>
                      <a:pt x="10" y="57"/>
                      <a:pt x="9" y="58"/>
                    </a:cubicBezTo>
                    <a:cubicBezTo>
                      <a:pt x="8" y="59"/>
                      <a:pt x="6" y="61"/>
                      <a:pt x="6" y="63"/>
                    </a:cubicBezTo>
                    <a:cubicBezTo>
                      <a:pt x="6" y="65"/>
                      <a:pt x="7" y="67"/>
                      <a:pt x="9" y="67"/>
                    </a:cubicBezTo>
                    <a:cubicBezTo>
                      <a:pt x="11" y="66"/>
                      <a:pt x="14" y="64"/>
                      <a:pt x="18" y="64"/>
                    </a:cubicBezTo>
                    <a:cubicBezTo>
                      <a:pt x="19" y="64"/>
                      <a:pt x="23" y="65"/>
                      <a:pt x="22" y="67"/>
                    </a:cubicBezTo>
                    <a:cubicBezTo>
                      <a:pt x="22" y="69"/>
                      <a:pt x="19" y="68"/>
                      <a:pt x="16" y="68"/>
                    </a:cubicBezTo>
                    <a:cubicBezTo>
                      <a:pt x="14" y="68"/>
                      <a:pt x="12" y="70"/>
                      <a:pt x="11" y="71"/>
                    </a:cubicBezTo>
                    <a:cubicBezTo>
                      <a:pt x="9" y="73"/>
                      <a:pt x="7" y="76"/>
                      <a:pt x="7" y="79"/>
                    </a:cubicBezTo>
                    <a:cubicBezTo>
                      <a:pt x="8" y="84"/>
                      <a:pt x="12" y="88"/>
                      <a:pt x="18" y="87"/>
                    </a:cubicBezTo>
                    <a:cubicBezTo>
                      <a:pt x="24" y="87"/>
                      <a:pt x="27" y="82"/>
                      <a:pt x="30" y="78"/>
                    </a:cubicBezTo>
                    <a:cubicBezTo>
                      <a:pt x="28" y="78"/>
                      <a:pt x="25" y="78"/>
                      <a:pt x="22" y="79"/>
                    </a:cubicBezTo>
                    <a:cubicBezTo>
                      <a:pt x="20" y="79"/>
                      <a:pt x="17" y="79"/>
                      <a:pt x="17" y="81"/>
                    </a:cubicBezTo>
                    <a:cubicBezTo>
                      <a:pt x="16" y="82"/>
                      <a:pt x="18" y="82"/>
                      <a:pt x="18" y="83"/>
                    </a:cubicBezTo>
                    <a:cubicBezTo>
                      <a:pt x="17" y="85"/>
                      <a:pt x="13" y="83"/>
                      <a:pt x="13" y="82"/>
                    </a:cubicBezTo>
                    <a:cubicBezTo>
                      <a:pt x="12" y="80"/>
                      <a:pt x="14" y="78"/>
                      <a:pt x="16" y="77"/>
                    </a:cubicBezTo>
                    <a:cubicBezTo>
                      <a:pt x="18" y="75"/>
                      <a:pt x="23" y="75"/>
                      <a:pt x="28" y="75"/>
                    </a:cubicBezTo>
                    <a:cubicBezTo>
                      <a:pt x="33" y="75"/>
                      <a:pt x="40" y="75"/>
                      <a:pt x="39" y="69"/>
                    </a:cubicBezTo>
                    <a:cubicBezTo>
                      <a:pt x="38" y="68"/>
                      <a:pt x="37" y="69"/>
                      <a:pt x="36" y="69"/>
                    </a:cubicBezTo>
                    <a:cubicBezTo>
                      <a:pt x="32" y="71"/>
                      <a:pt x="25" y="69"/>
                      <a:pt x="24" y="65"/>
                    </a:cubicBezTo>
                    <a:cubicBezTo>
                      <a:pt x="24" y="64"/>
                      <a:pt x="24" y="63"/>
                      <a:pt x="25" y="63"/>
                    </a:cubicBezTo>
                    <a:cubicBezTo>
                      <a:pt x="28" y="63"/>
                      <a:pt x="28" y="66"/>
                      <a:pt x="32" y="66"/>
                    </a:cubicBezTo>
                    <a:cubicBezTo>
                      <a:pt x="37" y="67"/>
                      <a:pt x="41" y="63"/>
                      <a:pt x="41" y="60"/>
                    </a:cubicBezTo>
                    <a:cubicBezTo>
                      <a:pt x="41" y="56"/>
                      <a:pt x="39" y="54"/>
                      <a:pt x="37" y="52"/>
                    </a:cubicBezTo>
                    <a:cubicBezTo>
                      <a:pt x="36" y="53"/>
                      <a:pt x="32" y="56"/>
                      <a:pt x="32" y="53"/>
                    </a:cubicBezTo>
                    <a:cubicBezTo>
                      <a:pt x="32" y="52"/>
                      <a:pt x="35" y="51"/>
                      <a:pt x="35" y="48"/>
                    </a:cubicBezTo>
                    <a:cubicBezTo>
                      <a:pt x="35" y="47"/>
                      <a:pt x="35" y="45"/>
                      <a:pt x="33" y="44"/>
                    </a:cubicBezTo>
                    <a:cubicBezTo>
                      <a:pt x="28" y="45"/>
                      <a:pt x="20" y="43"/>
                      <a:pt x="19" y="48"/>
                    </a:cubicBezTo>
                    <a:cubicBezTo>
                      <a:pt x="18" y="51"/>
                      <a:pt x="20" y="53"/>
                      <a:pt x="23" y="54"/>
                    </a:cubicBezTo>
                    <a:cubicBezTo>
                      <a:pt x="24" y="54"/>
                      <a:pt x="25" y="53"/>
                      <a:pt x="25" y="54"/>
                    </a:cubicBezTo>
                    <a:cubicBezTo>
                      <a:pt x="25" y="56"/>
                      <a:pt x="23" y="57"/>
                      <a:pt x="22" y="57"/>
                    </a:cubicBezTo>
                    <a:cubicBezTo>
                      <a:pt x="16" y="58"/>
                      <a:pt x="12" y="49"/>
                      <a:pt x="16" y="44"/>
                    </a:cubicBezTo>
                    <a:cubicBezTo>
                      <a:pt x="17" y="43"/>
                      <a:pt x="20" y="41"/>
                      <a:pt x="23" y="41"/>
                    </a:cubicBezTo>
                    <a:cubicBezTo>
                      <a:pt x="25" y="40"/>
                      <a:pt x="29" y="41"/>
                      <a:pt x="33" y="40"/>
                    </a:cubicBezTo>
                    <a:cubicBezTo>
                      <a:pt x="36" y="40"/>
                      <a:pt x="41" y="38"/>
                      <a:pt x="40" y="33"/>
                    </a:cubicBezTo>
                    <a:cubicBezTo>
                      <a:pt x="40" y="30"/>
                      <a:pt x="36" y="27"/>
                      <a:pt x="32" y="27"/>
                    </a:cubicBezTo>
                    <a:cubicBezTo>
                      <a:pt x="26" y="27"/>
                      <a:pt x="16" y="33"/>
                      <a:pt x="12" y="26"/>
                    </a:cubicBezTo>
                    <a:cubicBezTo>
                      <a:pt x="10" y="24"/>
                      <a:pt x="10" y="21"/>
                      <a:pt x="11" y="18"/>
                    </a:cubicBezTo>
                    <a:cubicBezTo>
                      <a:pt x="14" y="15"/>
                      <a:pt x="21" y="13"/>
                      <a:pt x="28" y="14"/>
                    </a:cubicBezTo>
                    <a:cubicBezTo>
                      <a:pt x="28" y="15"/>
                      <a:pt x="30" y="15"/>
                      <a:pt x="30" y="16"/>
                    </a:cubicBezTo>
                    <a:cubicBezTo>
                      <a:pt x="30" y="18"/>
                      <a:pt x="26" y="17"/>
                      <a:pt x="24" y="17"/>
                    </a:cubicBezTo>
                    <a:cubicBezTo>
                      <a:pt x="22" y="17"/>
                      <a:pt x="19" y="17"/>
                      <a:pt x="17" y="18"/>
                    </a:cubicBezTo>
                    <a:cubicBezTo>
                      <a:pt x="15" y="19"/>
                      <a:pt x="12" y="24"/>
                      <a:pt x="16" y="26"/>
                    </a:cubicBezTo>
                    <a:cubicBezTo>
                      <a:pt x="18" y="26"/>
                      <a:pt x="22" y="25"/>
                      <a:pt x="25" y="25"/>
                    </a:cubicBezTo>
                    <a:cubicBezTo>
                      <a:pt x="28" y="24"/>
                      <a:pt x="31" y="23"/>
                      <a:pt x="34" y="23"/>
                    </a:cubicBezTo>
                    <a:cubicBezTo>
                      <a:pt x="36" y="20"/>
                      <a:pt x="34" y="16"/>
                      <a:pt x="32" y="14"/>
                    </a:cubicBezTo>
                    <a:cubicBezTo>
                      <a:pt x="29" y="12"/>
                      <a:pt x="25" y="10"/>
                      <a:pt x="22" y="10"/>
                    </a:cubicBezTo>
                    <a:cubicBezTo>
                      <a:pt x="18" y="10"/>
                      <a:pt x="16" y="13"/>
                      <a:pt x="13" y="12"/>
                    </a:cubicBezTo>
                    <a:cubicBezTo>
                      <a:pt x="14" y="8"/>
                      <a:pt x="18" y="6"/>
                      <a:pt x="23" y="6"/>
                    </a:cubicBezTo>
                    <a:cubicBezTo>
                      <a:pt x="21" y="0"/>
                      <a:pt x="8" y="1"/>
                      <a:pt x="9" y="9"/>
                    </a:cubicBezTo>
                    <a:cubicBezTo>
                      <a:pt x="9" y="10"/>
                      <a:pt x="10" y="12"/>
                      <a:pt x="9" y="12"/>
                    </a:cubicBezTo>
                    <a:cubicBezTo>
                      <a:pt x="8" y="13"/>
                      <a:pt x="6" y="10"/>
                      <a:pt x="6" y="9"/>
                    </a:cubicBezTo>
                    <a:cubicBezTo>
                      <a:pt x="5" y="7"/>
                      <a:pt x="6" y="6"/>
                      <a:pt x="7" y="5"/>
                    </a:cubicBezTo>
                  </a:path>
                </a:pathLst>
              </a:custGeom>
              <a:grpFill/>
              <a:ln w="6350" cap="flat">
                <a:solidFill>
                  <a:schemeClr val="bg1"/>
                </a:solidFill>
                <a:prstDash val="solid"/>
                <a:miter lim="800000"/>
                <a:headEnd/>
                <a:tailEnd/>
              </a:ln>
            </p:spPr>
            <p:txBody>
              <a:bodyPr vert="horz" wrap="square" lIns="74315" tIns="37157" rIns="74315" bIns="37157" numCol="1" anchor="t" anchorCtr="0" compatLnSpc="1">
                <a:prstTxWarp prst="textNoShape">
                  <a:avLst/>
                </a:prstTxWarp>
              </a:bodyPr>
              <a:lstStyle/>
              <a:p>
                <a:pPr algn="ctr" defTabSz="742940">
                  <a:defRPr/>
                </a:pPr>
                <a:endParaRPr lang="en-GB" sz="812" kern="0" dirty="0">
                  <a:solidFill>
                    <a:srgbClr val="691E7C"/>
                  </a:solidFill>
                  <a:latin typeface="Arial"/>
                </a:endParaRPr>
              </a:p>
            </p:txBody>
          </p:sp>
        </p:grpSp>
      </p:grpSp>
      <p:grpSp>
        <p:nvGrpSpPr>
          <p:cNvPr id="196" name="Group 195"/>
          <p:cNvGrpSpPr/>
          <p:nvPr/>
        </p:nvGrpSpPr>
        <p:grpSpPr>
          <a:xfrm>
            <a:off x="4478937" y="4676327"/>
            <a:ext cx="1008544" cy="1049498"/>
            <a:chOff x="3410545" y="4558650"/>
            <a:chExt cx="1135782" cy="847336"/>
          </a:xfrm>
          <a:solidFill>
            <a:schemeClr val="tx2">
              <a:lumMod val="75000"/>
            </a:schemeClr>
          </a:solidFill>
        </p:grpSpPr>
        <p:grpSp>
          <p:nvGrpSpPr>
            <p:cNvPr id="211" name="Group 210"/>
            <p:cNvGrpSpPr/>
            <p:nvPr/>
          </p:nvGrpSpPr>
          <p:grpSpPr>
            <a:xfrm>
              <a:off x="3410545" y="4558650"/>
              <a:ext cx="1135782" cy="847336"/>
              <a:chOff x="3277120" y="2779056"/>
              <a:chExt cx="720191" cy="559261"/>
            </a:xfrm>
            <a:grpFill/>
          </p:grpSpPr>
          <p:sp>
            <p:nvSpPr>
              <p:cNvPr id="216" name="Oval 215"/>
              <p:cNvSpPr/>
              <p:nvPr/>
            </p:nvSpPr>
            <p:spPr bwMode="auto">
              <a:xfrm>
                <a:off x="3358315" y="2779056"/>
                <a:ext cx="559261" cy="559261"/>
              </a:xfrm>
              <a:prstGeom prst="ellipse">
                <a:avLst/>
              </a:prstGeom>
              <a:grpFill/>
              <a:ln w="31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a:ln>
                    <a:noFill/>
                  </a:ln>
                  <a:solidFill>
                    <a:schemeClr val="bg2"/>
                  </a:solidFill>
                  <a:effectLst/>
                  <a:latin typeface="+mn-lt"/>
                  <a:cs typeface="Arial" charset="0"/>
                </a:endParaRPr>
              </a:p>
            </p:txBody>
          </p:sp>
          <p:sp>
            <p:nvSpPr>
              <p:cNvPr id="217" name="TextBox 216"/>
              <p:cNvSpPr txBox="1"/>
              <p:nvPr/>
            </p:nvSpPr>
            <p:spPr>
              <a:xfrm>
                <a:off x="3277120" y="3064674"/>
                <a:ext cx="720191" cy="139408"/>
              </a:xfrm>
              <a:prstGeom prst="rect">
                <a:avLst/>
              </a:prstGeom>
              <a:grpFill/>
            </p:spPr>
            <p:txBody>
              <a:bodyPr wrap="square" rtlCol="0">
                <a:spAutoFit/>
              </a:bodyPr>
              <a:lstStyle/>
              <a:p>
                <a:pPr algn="ctr"/>
                <a:r>
                  <a:rPr lang="en-US" sz="1100" b="1" dirty="0">
                    <a:solidFill>
                      <a:schemeClr val="bg1"/>
                    </a:solidFill>
                  </a:rPr>
                  <a:t>Knowledge</a:t>
                </a:r>
              </a:p>
            </p:txBody>
          </p:sp>
        </p:grpSp>
        <p:grpSp>
          <p:nvGrpSpPr>
            <p:cNvPr id="212" name="Group 211"/>
            <p:cNvGrpSpPr/>
            <p:nvPr/>
          </p:nvGrpSpPr>
          <p:grpSpPr>
            <a:xfrm>
              <a:off x="3804806" y="4681154"/>
              <a:ext cx="311270" cy="299674"/>
              <a:chOff x="3952677" y="4957164"/>
              <a:chExt cx="218858" cy="190018"/>
            </a:xfrm>
            <a:grpFill/>
          </p:grpSpPr>
          <p:sp>
            <p:nvSpPr>
              <p:cNvPr id="213" name="Freeform 638"/>
              <p:cNvSpPr>
                <a:spLocks/>
              </p:cNvSpPr>
              <p:nvPr/>
            </p:nvSpPr>
            <p:spPr bwMode="auto">
              <a:xfrm>
                <a:off x="4078423" y="4966388"/>
                <a:ext cx="93112" cy="106067"/>
              </a:xfrm>
              <a:custGeom>
                <a:avLst/>
                <a:gdLst>
                  <a:gd name="T0" fmla="*/ 34541 w 91"/>
                  <a:gd name="T1" fmla="*/ 98425 h 126"/>
                  <a:gd name="T2" fmla="*/ 34541 w 91"/>
                  <a:gd name="T3" fmla="*/ 98425 h 126"/>
                  <a:gd name="T4" fmla="*/ 47887 w 91"/>
                  <a:gd name="T5" fmla="*/ 98425 h 126"/>
                  <a:gd name="T6" fmla="*/ 60448 w 91"/>
                  <a:gd name="T7" fmla="*/ 97644 h 126"/>
                  <a:gd name="T8" fmla="*/ 60448 w 91"/>
                  <a:gd name="T9" fmla="*/ 97644 h 126"/>
                  <a:gd name="T10" fmla="*/ 66728 w 91"/>
                  <a:gd name="T11" fmla="*/ 97644 h 126"/>
                  <a:gd name="T12" fmla="*/ 69083 w 91"/>
                  <a:gd name="T13" fmla="*/ 96082 h 126"/>
                  <a:gd name="T14" fmla="*/ 69868 w 91"/>
                  <a:gd name="T15" fmla="*/ 95300 h 126"/>
                  <a:gd name="T16" fmla="*/ 71438 w 91"/>
                  <a:gd name="T17" fmla="*/ 95300 h 126"/>
                  <a:gd name="T18" fmla="*/ 71438 w 91"/>
                  <a:gd name="T19" fmla="*/ 95300 h 126"/>
                  <a:gd name="T20" fmla="*/ 69868 w 91"/>
                  <a:gd name="T21" fmla="*/ 81240 h 126"/>
                  <a:gd name="T22" fmla="*/ 69868 w 91"/>
                  <a:gd name="T23" fmla="*/ 81240 h 126"/>
                  <a:gd name="T24" fmla="*/ 69083 w 91"/>
                  <a:gd name="T25" fmla="*/ 74209 h 126"/>
                  <a:gd name="T26" fmla="*/ 68298 w 91"/>
                  <a:gd name="T27" fmla="*/ 67960 h 126"/>
                  <a:gd name="T28" fmla="*/ 66728 w 91"/>
                  <a:gd name="T29" fmla="*/ 60930 h 126"/>
                  <a:gd name="T30" fmla="*/ 63588 w 91"/>
                  <a:gd name="T31" fmla="*/ 55462 h 126"/>
                  <a:gd name="T32" fmla="*/ 63588 w 91"/>
                  <a:gd name="T33" fmla="*/ 55462 h 126"/>
                  <a:gd name="T34" fmla="*/ 59663 w 91"/>
                  <a:gd name="T35" fmla="*/ 50775 h 126"/>
                  <a:gd name="T36" fmla="*/ 54952 w 91"/>
                  <a:gd name="T37" fmla="*/ 46088 h 126"/>
                  <a:gd name="T38" fmla="*/ 49457 w 91"/>
                  <a:gd name="T39" fmla="*/ 42963 h 126"/>
                  <a:gd name="T40" fmla="*/ 43177 w 91"/>
                  <a:gd name="T41" fmla="*/ 39839 h 126"/>
                  <a:gd name="T42" fmla="*/ 43177 w 91"/>
                  <a:gd name="T43" fmla="*/ 39839 h 126"/>
                  <a:gd name="T44" fmla="*/ 47887 w 91"/>
                  <a:gd name="T45" fmla="*/ 35152 h 126"/>
                  <a:gd name="T46" fmla="*/ 51027 w 91"/>
                  <a:gd name="T47" fmla="*/ 29684 h 126"/>
                  <a:gd name="T48" fmla="*/ 52597 w 91"/>
                  <a:gd name="T49" fmla="*/ 22653 h 126"/>
                  <a:gd name="T50" fmla="*/ 52597 w 91"/>
                  <a:gd name="T51" fmla="*/ 17185 h 126"/>
                  <a:gd name="T52" fmla="*/ 52597 w 91"/>
                  <a:gd name="T53" fmla="*/ 17185 h 126"/>
                  <a:gd name="T54" fmla="*/ 51027 w 91"/>
                  <a:gd name="T55" fmla="*/ 10936 h 126"/>
                  <a:gd name="T56" fmla="*/ 47887 w 91"/>
                  <a:gd name="T57" fmla="*/ 4687 h 126"/>
                  <a:gd name="T58" fmla="*/ 45532 w 91"/>
                  <a:gd name="T59" fmla="*/ 3125 h 126"/>
                  <a:gd name="T60" fmla="*/ 42392 w 91"/>
                  <a:gd name="T61" fmla="*/ 781 h 126"/>
                  <a:gd name="T62" fmla="*/ 39252 w 91"/>
                  <a:gd name="T63" fmla="*/ 0 h 126"/>
                  <a:gd name="T64" fmla="*/ 36897 w 91"/>
                  <a:gd name="T65" fmla="*/ 0 h 126"/>
                  <a:gd name="T66" fmla="*/ 36897 w 91"/>
                  <a:gd name="T67" fmla="*/ 0 h 126"/>
                  <a:gd name="T68" fmla="*/ 32971 w 91"/>
                  <a:gd name="T69" fmla="*/ 0 h 126"/>
                  <a:gd name="T70" fmla="*/ 29831 w 91"/>
                  <a:gd name="T71" fmla="*/ 781 h 126"/>
                  <a:gd name="T72" fmla="*/ 27476 w 91"/>
                  <a:gd name="T73" fmla="*/ 3125 h 126"/>
                  <a:gd name="T74" fmla="*/ 24336 w 91"/>
                  <a:gd name="T75" fmla="*/ 4687 h 126"/>
                  <a:gd name="T76" fmla="*/ 20411 w 91"/>
                  <a:gd name="T77" fmla="*/ 9374 h 126"/>
                  <a:gd name="T78" fmla="*/ 18841 w 91"/>
                  <a:gd name="T79" fmla="*/ 16404 h 126"/>
                  <a:gd name="T80" fmla="*/ 18841 w 91"/>
                  <a:gd name="T81" fmla="*/ 16404 h 126"/>
                  <a:gd name="T82" fmla="*/ 18841 w 91"/>
                  <a:gd name="T83" fmla="*/ 20310 h 126"/>
                  <a:gd name="T84" fmla="*/ 18841 w 91"/>
                  <a:gd name="T85" fmla="*/ 22653 h 126"/>
                  <a:gd name="T86" fmla="*/ 20411 w 91"/>
                  <a:gd name="T87" fmla="*/ 29684 h 126"/>
                  <a:gd name="T88" fmla="*/ 24336 w 91"/>
                  <a:gd name="T89" fmla="*/ 35152 h 126"/>
                  <a:gd name="T90" fmla="*/ 28261 w 91"/>
                  <a:gd name="T91" fmla="*/ 39839 h 126"/>
                  <a:gd name="T92" fmla="*/ 28261 w 91"/>
                  <a:gd name="T93" fmla="*/ 39839 h 126"/>
                  <a:gd name="T94" fmla="*/ 20411 w 91"/>
                  <a:gd name="T95" fmla="*/ 43744 h 126"/>
                  <a:gd name="T96" fmla="*/ 14916 w 91"/>
                  <a:gd name="T97" fmla="*/ 48431 h 126"/>
                  <a:gd name="T98" fmla="*/ 10205 w 91"/>
                  <a:gd name="T99" fmla="*/ 54681 h 126"/>
                  <a:gd name="T100" fmla="*/ 6280 w 91"/>
                  <a:gd name="T101" fmla="*/ 61711 h 126"/>
                  <a:gd name="T102" fmla="*/ 6280 w 91"/>
                  <a:gd name="T103" fmla="*/ 61711 h 126"/>
                  <a:gd name="T104" fmla="*/ 3140 w 91"/>
                  <a:gd name="T105" fmla="*/ 70304 h 126"/>
                  <a:gd name="T106" fmla="*/ 2355 w 91"/>
                  <a:gd name="T107" fmla="*/ 78115 h 126"/>
                  <a:gd name="T108" fmla="*/ 1570 w 91"/>
                  <a:gd name="T109" fmla="*/ 86708 h 126"/>
                  <a:gd name="T110" fmla="*/ 0 w 91"/>
                  <a:gd name="T111" fmla="*/ 95300 h 1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1"/>
                  <a:gd name="T169" fmla="*/ 0 h 126"/>
                  <a:gd name="T170" fmla="*/ 91 w 91"/>
                  <a:gd name="T171" fmla="*/ 126 h 1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1" h="126">
                    <a:moveTo>
                      <a:pt x="44" y="126"/>
                    </a:moveTo>
                    <a:lnTo>
                      <a:pt x="44" y="126"/>
                    </a:lnTo>
                    <a:lnTo>
                      <a:pt x="61" y="126"/>
                    </a:lnTo>
                    <a:lnTo>
                      <a:pt x="77" y="125"/>
                    </a:lnTo>
                    <a:lnTo>
                      <a:pt x="85" y="125"/>
                    </a:lnTo>
                    <a:lnTo>
                      <a:pt x="88" y="123"/>
                    </a:lnTo>
                    <a:lnTo>
                      <a:pt x="89" y="122"/>
                    </a:lnTo>
                    <a:lnTo>
                      <a:pt x="91" y="122"/>
                    </a:lnTo>
                    <a:lnTo>
                      <a:pt x="89" y="104"/>
                    </a:lnTo>
                    <a:lnTo>
                      <a:pt x="88" y="95"/>
                    </a:lnTo>
                    <a:lnTo>
                      <a:pt x="87" y="87"/>
                    </a:lnTo>
                    <a:lnTo>
                      <a:pt x="85" y="78"/>
                    </a:lnTo>
                    <a:lnTo>
                      <a:pt x="81" y="71"/>
                    </a:lnTo>
                    <a:lnTo>
                      <a:pt x="76" y="65"/>
                    </a:lnTo>
                    <a:lnTo>
                      <a:pt x="70" y="59"/>
                    </a:lnTo>
                    <a:lnTo>
                      <a:pt x="63" y="55"/>
                    </a:lnTo>
                    <a:lnTo>
                      <a:pt x="55" y="51"/>
                    </a:lnTo>
                    <a:lnTo>
                      <a:pt x="61" y="45"/>
                    </a:lnTo>
                    <a:lnTo>
                      <a:pt x="65" y="38"/>
                    </a:lnTo>
                    <a:lnTo>
                      <a:pt x="67" y="29"/>
                    </a:lnTo>
                    <a:lnTo>
                      <a:pt x="67" y="22"/>
                    </a:lnTo>
                    <a:lnTo>
                      <a:pt x="65" y="14"/>
                    </a:lnTo>
                    <a:lnTo>
                      <a:pt x="61" y="6"/>
                    </a:lnTo>
                    <a:lnTo>
                      <a:pt x="58" y="4"/>
                    </a:lnTo>
                    <a:lnTo>
                      <a:pt x="54" y="1"/>
                    </a:lnTo>
                    <a:lnTo>
                      <a:pt x="50" y="0"/>
                    </a:lnTo>
                    <a:lnTo>
                      <a:pt x="47" y="0"/>
                    </a:lnTo>
                    <a:lnTo>
                      <a:pt x="42" y="0"/>
                    </a:lnTo>
                    <a:lnTo>
                      <a:pt x="38" y="1"/>
                    </a:lnTo>
                    <a:lnTo>
                      <a:pt x="35" y="4"/>
                    </a:lnTo>
                    <a:lnTo>
                      <a:pt x="31" y="6"/>
                    </a:lnTo>
                    <a:lnTo>
                      <a:pt x="26" y="12"/>
                    </a:lnTo>
                    <a:lnTo>
                      <a:pt x="24" y="21"/>
                    </a:lnTo>
                    <a:lnTo>
                      <a:pt x="24" y="26"/>
                    </a:lnTo>
                    <a:lnTo>
                      <a:pt x="24" y="29"/>
                    </a:lnTo>
                    <a:lnTo>
                      <a:pt x="26" y="38"/>
                    </a:lnTo>
                    <a:lnTo>
                      <a:pt x="31" y="45"/>
                    </a:lnTo>
                    <a:lnTo>
                      <a:pt x="36" y="51"/>
                    </a:lnTo>
                    <a:lnTo>
                      <a:pt x="26" y="56"/>
                    </a:lnTo>
                    <a:lnTo>
                      <a:pt x="19" y="62"/>
                    </a:lnTo>
                    <a:lnTo>
                      <a:pt x="13" y="70"/>
                    </a:lnTo>
                    <a:lnTo>
                      <a:pt x="8" y="79"/>
                    </a:lnTo>
                    <a:lnTo>
                      <a:pt x="4" y="90"/>
                    </a:lnTo>
                    <a:lnTo>
                      <a:pt x="3" y="100"/>
                    </a:lnTo>
                    <a:lnTo>
                      <a:pt x="2" y="111"/>
                    </a:lnTo>
                    <a:lnTo>
                      <a:pt x="0" y="122"/>
                    </a:lnTo>
                  </a:path>
                </a:pathLst>
              </a:custGeom>
              <a:solidFill>
                <a:srgbClr val="92D050"/>
              </a:solidFill>
              <a:ln w="12700">
                <a:solidFill>
                  <a:srgbClr val="FFFFFF"/>
                </a:solidFill>
                <a:prstDash val="solid"/>
                <a:round/>
                <a:headEnd/>
                <a:tailEnd/>
              </a:ln>
            </p:spPr>
            <p:txBody>
              <a:bodyPr/>
              <a:lstStyle/>
              <a:p>
                <a:pPr defTabSz="1076651"/>
                <a:endParaRPr lang="en-US" sz="2078">
                  <a:solidFill>
                    <a:srgbClr val="00234B"/>
                  </a:solidFill>
                  <a:latin typeface="Arial"/>
                </a:endParaRPr>
              </a:p>
            </p:txBody>
          </p:sp>
          <p:sp>
            <p:nvSpPr>
              <p:cNvPr id="214" name="Freeform 1432"/>
              <p:cNvSpPr>
                <a:spLocks/>
              </p:cNvSpPr>
              <p:nvPr/>
            </p:nvSpPr>
            <p:spPr bwMode="auto">
              <a:xfrm>
                <a:off x="3952677" y="4957164"/>
                <a:ext cx="122081" cy="83828"/>
              </a:xfrm>
              <a:custGeom>
                <a:avLst/>
                <a:gdLst>
                  <a:gd name="T0" fmla="*/ 44830 w 117"/>
                  <a:gd name="T1" fmla="*/ 61913 h 98"/>
                  <a:gd name="T2" fmla="*/ 0 w 117"/>
                  <a:gd name="T3" fmla="*/ 30956 h 98"/>
                  <a:gd name="T4" fmla="*/ 44830 w 117"/>
                  <a:gd name="T5" fmla="*/ 0 h 98"/>
                  <a:gd name="T6" fmla="*/ 44830 w 117"/>
                  <a:gd name="T7" fmla="*/ 17463 h 98"/>
                  <a:gd name="T8" fmla="*/ 44830 w 117"/>
                  <a:gd name="T9" fmla="*/ 17463 h 98"/>
                  <a:gd name="T10" fmla="*/ 61641 w 117"/>
                  <a:gd name="T11" fmla="*/ 17463 h 98"/>
                  <a:gd name="T12" fmla="*/ 61641 w 117"/>
                  <a:gd name="T13" fmla="*/ 17463 h 98"/>
                  <a:gd name="T14" fmla="*/ 66445 w 117"/>
                  <a:gd name="T15" fmla="*/ 17463 h 98"/>
                  <a:gd name="T16" fmla="*/ 72048 w 117"/>
                  <a:gd name="T17" fmla="*/ 19844 h 98"/>
                  <a:gd name="T18" fmla="*/ 76852 w 117"/>
                  <a:gd name="T19" fmla="*/ 21431 h 98"/>
                  <a:gd name="T20" fmla="*/ 82455 w 117"/>
                  <a:gd name="T21" fmla="*/ 24606 h 98"/>
                  <a:gd name="T22" fmla="*/ 87259 w 117"/>
                  <a:gd name="T23" fmla="*/ 28575 h 98"/>
                  <a:gd name="T24" fmla="*/ 91261 w 117"/>
                  <a:gd name="T25" fmla="*/ 34131 h 98"/>
                  <a:gd name="T26" fmla="*/ 92862 w 117"/>
                  <a:gd name="T27" fmla="*/ 39688 h 98"/>
                  <a:gd name="T28" fmla="*/ 93663 w 117"/>
                  <a:gd name="T29" fmla="*/ 46832 h 98"/>
                  <a:gd name="T30" fmla="*/ 93663 w 117"/>
                  <a:gd name="T31" fmla="*/ 46832 h 98"/>
                  <a:gd name="T32" fmla="*/ 93663 w 117"/>
                  <a:gd name="T33" fmla="*/ 52388 h 98"/>
                  <a:gd name="T34" fmla="*/ 92062 w 117"/>
                  <a:gd name="T35" fmla="*/ 57150 h 98"/>
                  <a:gd name="T36" fmla="*/ 89660 w 117"/>
                  <a:gd name="T37" fmla="*/ 61913 h 98"/>
                  <a:gd name="T38" fmla="*/ 87259 w 117"/>
                  <a:gd name="T39" fmla="*/ 66675 h 98"/>
                  <a:gd name="T40" fmla="*/ 80854 w 117"/>
                  <a:gd name="T41" fmla="*/ 74613 h 98"/>
                  <a:gd name="T42" fmla="*/ 78453 w 117"/>
                  <a:gd name="T43" fmla="*/ 76994 h 98"/>
                  <a:gd name="T44" fmla="*/ 75251 w 117"/>
                  <a:gd name="T45" fmla="*/ 77788 h 98"/>
                  <a:gd name="T46" fmla="*/ 75251 w 117"/>
                  <a:gd name="T47" fmla="*/ 77788 h 98"/>
                  <a:gd name="T48" fmla="*/ 76051 w 117"/>
                  <a:gd name="T49" fmla="*/ 68263 h 98"/>
                  <a:gd name="T50" fmla="*/ 76051 w 117"/>
                  <a:gd name="T51" fmla="*/ 56357 h 98"/>
                  <a:gd name="T52" fmla="*/ 76051 w 117"/>
                  <a:gd name="T53" fmla="*/ 56357 h 98"/>
                  <a:gd name="T54" fmla="*/ 75251 w 117"/>
                  <a:gd name="T55" fmla="*/ 53182 h 98"/>
                  <a:gd name="T56" fmla="*/ 73650 w 117"/>
                  <a:gd name="T57" fmla="*/ 49213 h 98"/>
                  <a:gd name="T58" fmla="*/ 71248 w 117"/>
                  <a:gd name="T59" fmla="*/ 47625 h 98"/>
                  <a:gd name="T60" fmla="*/ 68046 w 117"/>
                  <a:gd name="T61" fmla="*/ 46038 h 98"/>
                  <a:gd name="T62" fmla="*/ 64844 w 117"/>
                  <a:gd name="T63" fmla="*/ 44450 h 98"/>
                  <a:gd name="T64" fmla="*/ 59240 w 117"/>
                  <a:gd name="T65" fmla="*/ 43657 h 98"/>
                  <a:gd name="T66" fmla="*/ 44830 w 117"/>
                  <a:gd name="T67" fmla="*/ 43657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7"/>
                  <a:gd name="T103" fmla="*/ 0 h 98"/>
                  <a:gd name="T104" fmla="*/ 117 w 117"/>
                  <a:gd name="T105" fmla="*/ 98 h 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7" h="98">
                    <a:moveTo>
                      <a:pt x="56" y="78"/>
                    </a:moveTo>
                    <a:lnTo>
                      <a:pt x="0" y="39"/>
                    </a:lnTo>
                    <a:lnTo>
                      <a:pt x="56" y="0"/>
                    </a:lnTo>
                    <a:lnTo>
                      <a:pt x="56" y="22"/>
                    </a:lnTo>
                    <a:lnTo>
                      <a:pt x="77" y="22"/>
                    </a:lnTo>
                    <a:lnTo>
                      <a:pt x="83" y="22"/>
                    </a:lnTo>
                    <a:lnTo>
                      <a:pt x="90" y="25"/>
                    </a:lnTo>
                    <a:lnTo>
                      <a:pt x="96" y="27"/>
                    </a:lnTo>
                    <a:lnTo>
                      <a:pt x="103" y="31"/>
                    </a:lnTo>
                    <a:lnTo>
                      <a:pt x="109" y="36"/>
                    </a:lnTo>
                    <a:lnTo>
                      <a:pt x="114" y="43"/>
                    </a:lnTo>
                    <a:lnTo>
                      <a:pt x="116" y="50"/>
                    </a:lnTo>
                    <a:lnTo>
                      <a:pt x="117" y="59"/>
                    </a:lnTo>
                    <a:lnTo>
                      <a:pt x="117" y="66"/>
                    </a:lnTo>
                    <a:lnTo>
                      <a:pt x="115" y="72"/>
                    </a:lnTo>
                    <a:lnTo>
                      <a:pt x="112" y="78"/>
                    </a:lnTo>
                    <a:lnTo>
                      <a:pt x="109" y="84"/>
                    </a:lnTo>
                    <a:lnTo>
                      <a:pt x="101" y="94"/>
                    </a:lnTo>
                    <a:lnTo>
                      <a:pt x="98" y="97"/>
                    </a:lnTo>
                    <a:lnTo>
                      <a:pt x="94" y="98"/>
                    </a:lnTo>
                    <a:lnTo>
                      <a:pt x="95" y="86"/>
                    </a:lnTo>
                    <a:lnTo>
                      <a:pt x="95" y="71"/>
                    </a:lnTo>
                    <a:lnTo>
                      <a:pt x="94" y="67"/>
                    </a:lnTo>
                    <a:lnTo>
                      <a:pt x="92" y="62"/>
                    </a:lnTo>
                    <a:lnTo>
                      <a:pt x="89" y="60"/>
                    </a:lnTo>
                    <a:lnTo>
                      <a:pt x="85" y="58"/>
                    </a:lnTo>
                    <a:lnTo>
                      <a:pt x="81" y="56"/>
                    </a:lnTo>
                    <a:lnTo>
                      <a:pt x="74" y="55"/>
                    </a:lnTo>
                    <a:lnTo>
                      <a:pt x="56" y="55"/>
                    </a:lnTo>
                  </a:path>
                </a:pathLst>
              </a:custGeom>
              <a:grpFill/>
              <a:ln w="12700">
                <a:solidFill>
                  <a:srgbClr val="FFFFFF"/>
                </a:solidFill>
                <a:prstDash val="solid"/>
                <a:round/>
                <a:headEnd/>
                <a:tailEnd/>
              </a:ln>
            </p:spPr>
            <p:txBody>
              <a:bodyPr/>
              <a:lstStyle/>
              <a:p>
                <a:pPr defTabSz="1076651"/>
                <a:endParaRPr lang="en-US" sz="2078">
                  <a:solidFill>
                    <a:srgbClr val="00234B"/>
                  </a:solidFill>
                  <a:latin typeface="Arial"/>
                </a:endParaRPr>
              </a:p>
            </p:txBody>
          </p:sp>
          <p:sp>
            <p:nvSpPr>
              <p:cNvPr id="215" name="Freeform 1433"/>
              <p:cNvSpPr>
                <a:spLocks/>
              </p:cNvSpPr>
              <p:nvPr/>
            </p:nvSpPr>
            <p:spPr bwMode="auto">
              <a:xfrm>
                <a:off x="4016615" y="5063354"/>
                <a:ext cx="120011" cy="83828"/>
              </a:xfrm>
              <a:custGeom>
                <a:avLst/>
                <a:gdLst>
                  <a:gd name="T0" fmla="*/ 48419 w 116"/>
                  <a:gd name="T1" fmla="*/ 15875 h 98"/>
                  <a:gd name="T2" fmla="*/ 92075 w 116"/>
                  <a:gd name="T3" fmla="*/ 46832 h 98"/>
                  <a:gd name="T4" fmla="*/ 48419 w 116"/>
                  <a:gd name="T5" fmla="*/ 77788 h 98"/>
                  <a:gd name="T6" fmla="*/ 48419 w 116"/>
                  <a:gd name="T7" fmla="*/ 60325 h 98"/>
                  <a:gd name="T8" fmla="*/ 48419 w 116"/>
                  <a:gd name="T9" fmla="*/ 60325 h 98"/>
                  <a:gd name="T10" fmla="*/ 30956 w 116"/>
                  <a:gd name="T11" fmla="*/ 60325 h 98"/>
                  <a:gd name="T12" fmla="*/ 30956 w 116"/>
                  <a:gd name="T13" fmla="*/ 60325 h 98"/>
                  <a:gd name="T14" fmla="*/ 26194 w 116"/>
                  <a:gd name="T15" fmla="*/ 59532 h 98"/>
                  <a:gd name="T16" fmla="*/ 21431 w 116"/>
                  <a:gd name="T17" fmla="*/ 58738 h 98"/>
                  <a:gd name="T18" fmla="*/ 16669 w 116"/>
                  <a:gd name="T19" fmla="*/ 57150 h 98"/>
                  <a:gd name="T20" fmla="*/ 10319 w 116"/>
                  <a:gd name="T21" fmla="*/ 53182 h 98"/>
                  <a:gd name="T22" fmla="*/ 6350 w 116"/>
                  <a:gd name="T23" fmla="*/ 49213 h 98"/>
                  <a:gd name="T24" fmla="*/ 2381 w 116"/>
                  <a:gd name="T25" fmla="*/ 44450 h 98"/>
                  <a:gd name="T26" fmla="*/ 0 w 116"/>
                  <a:gd name="T27" fmla="*/ 38100 h 98"/>
                  <a:gd name="T28" fmla="*/ 0 w 116"/>
                  <a:gd name="T29" fmla="*/ 31750 h 98"/>
                  <a:gd name="T30" fmla="*/ 0 w 116"/>
                  <a:gd name="T31" fmla="*/ 31750 h 98"/>
                  <a:gd name="T32" fmla="*/ 0 w 116"/>
                  <a:gd name="T33" fmla="*/ 26194 h 98"/>
                  <a:gd name="T34" fmla="*/ 1588 w 116"/>
                  <a:gd name="T35" fmla="*/ 19844 h 98"/>
                  <a:gd name="T36" fmla="*/ 3969 w 116"/>
                  <a:gd name="T37" fmla="*/ 15081 h 98"/>
                  <a:gd name="T38" fmla="*/ 6350 w 116"/>
                  <a:gd name="T39" fmla="*/ 10319 h 98"/>
                  <a:gd name="T40" fmla="*/ 12700 w 116"/>
                  <a:gd name="T41" fmla="*/ 3175 h 98"/>
                  <a:gd name="T42" fmla="*/ 15081 w 116"/>
                  <a:gd name="T43" fmla="*/ 1588 h 98"/>
                  <a:gd name="T44" fmla="*/ 17463 w 116"/>
                  <a:gd name="T45" fmla="*/ 0 h 98"/>
                  <a:gd name="T46" fmla="*/ 17463 w 116"/>
                  <a:gd name="T47" fmla="*/ 0 h 98"/>
                  <a:gd name="T48" fmla="*/ 17463 w 116"/>
                  <a:gd name="T49" fmla="*/ 9525 h 98"/>
                  <a:gd name="T50" fmla="*/ 17463 w 116"/>
                  <a:gd name="T51" fmla="*/ 20638 h 98"/>
                  <a:gd name="T52" fmla="*/ 17463 w 116"/>
                  <a:gd name="T53" fmla="*/ 20638 h 98"/>
                  <a:gd name="T54" fmla="*/ 18256 w 116"/>
                  <a:gd name="T55" fmla="*/ 23813 h 98"/>
                  <a:gd name="T56" fmla="*/ 19844 w 116"/>
                  <a:gd name="T57" fmla="*/ 27781 h 98"/>
                  <a:gd name="T58" fmla="*/ 22225 w 116"/>
                  <a:gd name="T59" fmla="*/ 29369 h 98"/>
                  <a:gd name="T60" fmla="*/ 25400 w 116"/>
                  <a:gd name="T61" fmla="*/ 31750 h 98"/>
                  <a:gd name="T62" fmla="*/ 28575 w 116"/>
                  <a:gd name="T63" fmla="*/ 33338 h 98"/>
                  <a:gd name="T64" fmla="*/ 34131 w 116"/>
                  <a:gd name="T65" fmla="*/ 33338 h 98"/>
                  <a:gd name="T66" fmla="*/ 48419 w 116"/>
                  <a:gd name="T67" fmla="*/ 33338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98"/>
                  <a:gd name="T104" fmla="*/ 116 w 116"/>
                  <a:gd name="T105" fmla="*/ 98 h 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98">
                    <a:moveTo>
                      <a:pt x="61" y="20"/>
                    </a:moveTo>
                    <a:lnTo>
                      <a:pt x="116" y="59"/>
                    </a:lnTo>
                    <a:lnTo>
                      <a:pt x="61" y="98"/>
                    </a:lnTo>
                    <a:lnTo>
                      <a:pt x="61" y="76"/>
                    </a:lnTo>
                    <a:lnTo>
                      <a:pt x="39" y="76"/>
                    </a:lnTo>
                    <a:lnTo>
                      <a:pt x="33" y="75"/>
                    </a:lnTo>
                    <a:lnTo>
                      <a:pt x="27" y="74"/>
                    </a:lnTo>
                    <a:lnTo>
                      <a:pt x="21" y="72"/>
                    </a:lnTo>
                    <a:lnTo>
                      <a:pt x="13" y="67"/>
                    </a:lnTo>
                    <a:lnTo>
                      <a:pt x="8" y="62"/>
                    </a:lnTo>
                    <a:lnTo>
                      <a:pt x="3" y="56"/>
                    </a:lnTo>
                    <a:lnTo>
                      <a:pt x="0" y="48"/>
                    </a:lnTo>
                    <a:lnTo>
                      <a:pt x="0" y="40"/>
                    </a:lnTo>
                    <a:lnTo>
                      <a:pt x="0" y="33"/>
                    </a:lnTo>
                    <a:lnTo>
                      <a:pt x="2" y="25"/>
                    </a:lnTo>
                    <a:lnTo>
                      <a:pt x="5" y="19"/>
                    </a:lnTo>
                    <a:lnTo>
                      <a:pt x="8" y="13"/>
                    </a:lnTo>
                    <a:lnTo>
                      <a:pt x="16" y="4"/>
                    </a:lnTo>
                    <a:lnTo>
                      <a:pt x="19" y="2"/>
                    </a:lnTo>
                    <a:lnTo>
                      <a:pt x="22" y="0"/>
                    </a:lnTo>
                    <a:lnTo>
                      <a:pt x="22" y="12"/>
                    </a:lnTo>
                    <a:lnTo>
                      <a:pt x="22" y="26"/>
                    </a:lnTo>
                    <a:lnTo>
                      <a:pt x="23" y="30"/>
                    </a:lnTo>
                    <a:lnTo>
                      <a:pt x="25" y="35"/>
                    </a:lnTo>
                    <a:lnTo>
                      <a:pt x="28" y="37"/>
                    </a:lnTo>
                    <a:lnTo>
                      <a:pt x="32" y="40"/>
                    </a:lnTo>
                    <a:lnTo>
                      <a:pt x="36" y="42"/>
                    </a:lnTo>
                    <a:lnTo>
                      <a:pt x="43" y="42"/>
                    </a:lnTo>
                    <a:lnTo>
                      <a:pt x="61" y="42"/>
                    </a:lnTo>
                  </a:path>
                </a:pathLst>
              </a:custGeom>
              <a:grpFill/>
              <a:ln w="12700">
                <a:solidFill>
                  <a:srgbClr val="FFFFFF"/>
                </a:solidFill>
                <a:prstDash val="solid"/>
                <a:round/>
                <a:headEnd/>
                <a:tailEnd/>
              </a:ln>
            </p:spPr>
            <p:txBody>
              <a:bodyPr/>
              <a:lstStyle/>
              <a:p>
                <a:pPr defTabSz="1076651"/>
                <a:endParaRPr lang="en-US" sz="2078">
                  <a:solidFill>
                    <a:srgbClr val="00234B"/>
                  </a:solidFill>
                  <a:latin typeface="Arial"/>
                </a:endParaRPr>
              </a:p>
            </p:txBody>
          </p:sp>
        </p:grpSp>
      </p:grpSp>
      <p:grpSp>
        <p:nvGrpSpPr>
          <p:cNvPr id="197" name="Group 196"/>
          <p:cNvGrpSpPr/>
          <p:nvPr/>
        </p:nvGrpSpPr>
        <p:grpSpPr>
          <a:xfrm>
            <a:off x="2866155" y="4523012"/>
            <a:ext cx="1017768" cy="1037053"/>
            <a:chOff x="2104813" y="4364700"/>
            <a:chExt cx="1135782" cy="847335"/>
          </a:xfrm>
          <a:solidFill>
            <a:schemeClr val="tx2">
              <a:lumMod val="75000"/>
            </a:schemeClr>
          </a:solidFill>
        </p:grpSpPr>
        <p:grpSp>
          <p:nvGrpSpPr>
            <p:cNvPr id="207" name="Group 206"/>
            <p:cNvGrpSpPr/>
            <p:nvPr/>
          </p:nvGrpSpPr>
          <p:grpSpPr>
            <a:xfrm>
              <a:off x="2104813" y="4364700"/>
              <a:ext cx="1135782" cy="847335"/>
              <a:chOff x="3275927" y="2779056"/>
              <a:chExt cx="720191" cy="559261"/>
            </a:xfrm>
            <a:grpFill/>
          </p:grpSpPr>
          <p:sp>
            <p:nvSpPr>
              <p:cNvPr id="209" name="Oval 208"/>
              <p:cNvSpPr/>
              <p:nvPr/>
            </p:nvSpPr>
            <p:spPr bwMode="auto">
              <a:xfrm>
                <a:off x="3358315" y="2779056"/>
                <a:ext cx="559261" cy="559261"/>
              </a:xfrm>
              <a:prstGeom prst="ellipse">
                <a:avLst/>
              </a:prstGeom>
              <a:grpFill/>
              <a:ln w="31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a:ln>
                    <a:noFill/>
                  </a:ln>
                  <a:solidFill>
                    <a:schemeClr val="bg2"/>
                  </a:solidFill>
                  <a:effectLst/>
                  <a:latin typeface="+mn-lt"/>
                  <a:cs typeface="Arial" charset="0"/>
                </a:endParaRPr>
              </a:p>
            </p:txBody>
          </p:sp>
          <p:sp>
            <p:nvSpPr>
              <p:cNvPr id="210" name="TextBox 209"/>
              <p:cNvSpPr txBox="1"/>
              <p:nvPr/>
            </p:nvSpPr>
            <p:spPr>
              <a:xfrm>
                <a:off x="3275927" y="3095725"/>
                <a:ext cx="720191" cy="149380"/>
              </a:xfrm>
              <a:prstGeom prst="rect">
                <a:avLst/>
              </a:prstGeom>
              <a:grpFill/>
            </p:spPr>
            <p:txBody>
              <a:bodyPr wrap="square" rtlCol="0">
                <a:spAutoFit/>
              </a:bodyPr>
              <a:lstStyle/>
              <a:p>
                <a:pPr algn="ctr"/>
                <a:r>
                  <a:rPr lang="en-US" sz="1200" b="1" dirty="0">
                    <a:solidFill>
                      <a:schemeClr val="bg1"/>
                    </a:solidFill>
                  </a:rPr>
                  <a:t>Monitor</a:t>
                </a:r>
              </a:p>
            </p:txBody>
          </p:sp>
        </p:grpSp>
        <p:sp>
          <p:nvSpPr>
            <p:cNvPr id="208" name="Freeform 6"/>
            <p:cNvSpPr>
              <a:spLocks noEditPoints="1"/>
            </p:cNvSpPr>
            <p:nvPr/>
          </p:nvSpPr>
          <p:spPr bwMode="auto">
            <a:xfrm>
              <a:off x="2552041" y="4510702"/>
              <a:ext cx="321019" cy="354364"/>
            </a:xfrm>
            <a:custGeom>
              <a:avLst/>
              <a:gdLst/>
              <a:ahLst/>
              <a:cxnLst>
                <a:cxn ang="0">
                  <a:pos x="1596" y="494"/>
                </a:cxn>
                <a:cxn ang="0">
                  <a:pos x="138" y="100"/>
                </a:cxn>
                <a:cxn ang="0">
                  <a:pos x="103" y="196"/>
                </a:cxn>
                <a:cxn ang="0">
                  <a:pos x="101" y="577"/>
                </a:cxn>
                <a:cxn ang="0">
                  <a:pos x="509" y="834"/>
                </a:cxn>
                <a:cxn ang="0">
                  <a:pos x="404" y="1071"/>
                </a:cxn>
                <a:cxn ang="0">
                  <a:pos x="169" y="995"/>
                </a:cxn>
                <a:cxn ang="0">
                  <a:pos x="41" y="918"/>
                </a:cxn>
                <a:cxn ang="0">
                  <a:pos x="15" y="1353"/>
                </a:cxn>
                <a:cxn ang="0">
                  <a:pos x="92" y="1379"/>
                </a:cxn>
                <a:cxn ang="0">
                  <a:pos x="169" y="1225"/>
                </a:cxn>
                <a:cxn ang="0">
                  <a:pos x="573" y="1107"/>
                </a:cxn>
                <a:cxn ang="0">
                  <a:pos x="761" y="817"/>
                </a:cxn>
                <a:cxn ang="0">
                  <a:pos x="1246" y="985"/>
                </a:cxn>
                <a:cxn ang="0">
                  <a:pos x="1405" y="942"/>
                </a:cxn>
                <a:cxn ang="0">
                  <a:pos x="1445" y="941"/>
                </a:cxn>
                <a:cxn ang="0">
                  <a:pos x="1541" y="719"/>
                </a:cxn>
                <a:cxn ang="0">
                  <a:pos x="1601" y="620"/>
                </a:cxn>
                <a:cxn ang="0">
                  <a:pos x="117" y="1302"/>
                </a:cxn>
                <a:cxn ang="0">
                  <a:pos x="66" y="1327"/>
                </a:cxn>
                <a:cxn ang="0">
                  <a:pos x="92" y="969"/>
                </a:cxn>
                <a:cxn ang="0">
                  <a:pos x="117" y="1302"/>
                </a:cxn>
                <a:cxn ang="0">
                  <a:pos x="404" y="1174"/>
                </a:cxn>
                <a:cxn ang="0">
                  <a:pos x="169" y="1123"/>
                </a:cxn>
                <a:cxn ang="0">
                  <a:pos x="476" y="1072"/>
                </a:cxn>
                <a:cxn ang="0">
                  <a:pos x="577" y="883"/>
                </a:cxn>
                <a:cxn ang="0">
                  <a:pos x="524" y="1089"/>
                </a:cxn>
                <a:cxn ang="0">
                  <a:pos x="631" y="841"/>
                </a:cxn>
                <a:cxn ang="0">
                  <a:pos x="558" y="812"/>
                </a:cxn>
                <a:cxn ang="0">
                  <a:pos x="527" y="732"/>
                </a:cxn>
                <a:cxn ang="0">
                  <a:pos x="633" y="841"/>
                </a:cxn>
                <a:cxn ang="0">
                  <a:pos x="1423" y="894"/>
                </a:cxn>
                <a:cxn ang="0">
                  <a:pos x="1441" y="694"/>
                </a:cxn>
                <a:cxn ang="0">
                  <a:pos x="1493" y="702"/>
                </a:cxn>
                <a:cxn ang="0">
                  <a:pos x="1443" y="637"/>
                </a:cxn>
                <a:cxn ang="0">
                  <a:pos x="1410" y="652"/>
                </a:cxn>
                <a:cxn ang="0">
                  <a:pos x="1372" y="670"/>
                </a:cxn>
                <a:cxn ang="0">
                  <a:pos x="462" y="409"/>
                </a:cxn>
                <a:cxn ang="0">
                  <a:pos x="444" y="457"/>
                </a:cxn>
                <a:cxn ang="0">
                  <a:pos x="1275" y="740"/>
                </a:cxn>
                <a:cxn ang="0">
                  <a:pos x="1318" y="883"/>
                </a:cxn>
                <a:cxn ang="0">
                  <a:pos x="118" y="529"/>
                </a:cxn>
                <a:cxn ang="0">
                  <a:pos x="116" y="310"/>
                </a:cxn>
                <a:cxn ang="0">
                  <a:pos x="204" y="369"/>
                </a:cxn>
                <a:cxn ang="0">
                  <a:pos x="221" y="321"/>
                </a:cxn>
                <a:cxn ang="0">
                  <a:pos x="151" y="214"/>
                </a:cxn>
                <a:cxn ang="0">
                  <a:pos x="160" y="190"/>
                </a:cxn>
                <a:cxn ang="0">
                  <a:pos x="285" y="72"/>
                </a:cxn>
                <a:cxn ang="0">
                  <a:pos x="1602" y="557"/>
                </a:cxn>
                <a:cxn ang="0">
                  <a:pos x="1580" y="573"/>
                </a:cxn>
              </a:cxnLst>
              <a:rect l="0" t="0" r="r" b="b"/>
              <a:pathLst>
                <a:path w="1654" h="1379">
                  <a:moveTo>
                    <a:pt x="1653" y="555"/>
                  </a:moveTo>
                  <a:cubicBezTo>
                    <a:pt x="1653" y="540"/>
                    <a:pt x="1644" y="512"/>
                    <a:pt x="1596" y="494"/>
                  </a:cubicBezTo>
                  <a:cubicBezTo>
                    <a:pt x="302" y="24"/>
                    <a:pt x="302" y="24"/>
                    <a:pt x="302" y="24"/>
                  </a:cubicBezTo>
                  <a:cubicBezTo>
                    <a:pt x="236" y="0"/>
                    <a:pt x="162" y="34"/>
                    <a:pt x="138" y="100"/>
                  </a:cubicBezTo>
                  <a:cubicBezTo>
                    <a:pt x="103" y="196"/>
                    <a:pt x="103" y="196"/>
                    <a:pt x="103" y="196"/>
                  </a:cubicBezTo>
                  <a:cubicBezTo>
                    <a:pt x="103" y="196"/>
                    <a:pt x="103" y="196"/>
                    <a:pt x="103" y="196"/>
                  </a:cubicBezTo>
                  <a:cubicBezTo>
                    <a:pt x="24" y="413"/>
                    <a:pt x="24" y="413"/>
                    <a:pt x="24" y="413"/>
                  </a:cubicBezTo>
                  <a:cubicBezTo>
                    <a:pt x="0" y="479"/>
                    <a:pt x="34" y="553"/>
                    <a:pt x="101" y="577"/>
                  </a:cubicBezTo>
                  <a:cubicBezTo>
                    <a:pt x="478" y="714"/>
                    <a:pt x="478" y="714"/>
                    <a:pt x="478" y="714"/>
                  </a:cubicBezTo>
                  <a:cubicBezTo>
                    <a:pt x="471" y="758"/>
                    <a:pt x="483" y="801"/>
                    <a:pt x="509" y="834"/>
                  </a:cubicBezTo>
                  <a:cubicBezTo>
                    <a:pt x="428" y="1054"/>
                    <a:pt x="428" y="1054"/>
                    <a:pt x="428" y="1054"/>
                  </a:cubicBezTo>
                  <a:cubicBezTo>
                    <a:pt x="425" y="1065"/>
                    <a:pt x="415" y="1071"/>
                    <a:pt x="404" y="1071"/>
                  </a:cubicBezTo>
                  <a:cubicBezTo>
                    <a:pt x="169" y="1071"/>
                    <a:pt x="169" y="1071"/>
                    <a:pt x="169" y="1071"/>
                  </a:cubicBezTo>
                  <a:cubicBezTo>
                    <a:pt x="169" y="995"/>
                    <a:pt x="169" y="995"/>
                    <a:pt x="169" y="995"/>
                  </a:cubicBezTo>
                  <a:cubicBezTo>
                    <a:pt x="169" y="952"/>
                    <a:pt x="134" y="918"/>
                    <a:pt x="92" y="918"/>
                  </a:cubicBezTo>
                  <a:cubicBezTo>
                    <a:pt x="41" y="918"/>
                    <a:pt x="41" y="918"/>
                    <a:pt x="41" y="918"/>
                  </a:cubicBezTo>
                  <a:cubicBezTo>
                    <a:pt x="26" y="918"/>
                    <a:pt x="15" y="929"/>
                    <a:pt x="15" y="943"/>
                  </a:cubicBezTo>
                  <a:cubicBezTo>
                    <a:pt x="15" y="1353"/>
                    <a:pt x="15" y="1353"/>
                    <a:pt x="15" y="1353"/>
                  </a:cubicBezTo>
                  <a:cubicBezTo>
                    <a:pt x="15" y="1367"/>
                    <a:pt x="26" y="1379"/>
                    <a:pt x="41" y="1379"/>
                  </a:cubicBezTo>
                  <a:cubicBezTo>
                    <a:pt x="92" y="1379"/>
                    <a:pt x="92" y="1379"/>
                    <a:pt x="92" y="1379"/>
                  </a:cubicBezTo>
                  <a:cubicBezTo>
                    <a:pt x="134" y="1379"/>
                    <a:pt x="169" y="1344"/>
                    <a:pt x="169" y="1302"/>
                  </a:cubicBezTo>
                  <a:cubicBezTo>
                    <a:pt x="169" y="1225"/>
                    <a:pt x="169" y="1225"/>
                    <a:pt x="169" y="1225"/>
                  </a:cubicBezTo>
                  <a:cubicBezTo>
                    <a:pt x="404" y="1225"/>
                    <a:pt x="404" y="1225"/>
                    <a:pt x="404" y="1225"/>
                  </a:cubicBezTo>
                  <a:cubicBezTo>
                    <a:pt x="479" y="1225"/>
                    <a:pt x="547" y="1177"/>
                    <a:pt x="573" y="1107"/>
                  </a:cubicBezTo>
                  <a:cubicBezTo>
                    <a:pt x="651" y="891"/>
                    <a:pt x="651" y="891"/>
                    <a:pt x="651" y="891"/>
                  </a:cubicBezTo>
                  <a:cubicBezTo>
                    <a:pt x="696" y="885"/>
                    <a:pt x="737" y="858"/>
                    <a:pt x="761" y="817"/>
                  </a:cubicBezTo>
                  <a:cubicBezTo>
                    <a:pt x="1202" y="977"/>
                    <a:pt x="1202" y="977"/>
                    <a:pt x="1202" y="977"/>
                  </a:cubicBezTo>
                  <a:cubicBezTo>
                    <a:pt x="1216" y="983"/>
                    <a:pt x="1231" y="985"/>
                    <a:pt x="1246" y="985"/>
                  </a:cubicBezTo>
                  <a:cubicBezTo>
                    <a:pt x="1290" y="985"/>
                    <a:pt x="1331" y="962"/>
                    <a:pt x="1355" y="924"/>
                  </a:cubicBezTo>
                  <a:cubicBezTo>
                    <a:pt x="1405" y="942"/>
                    <a:pt x="1405" y="942"/>
                    <a:pt x="1405" y="942"/>
                  </a:cubicBezTo>
                  <a:cubicBezTo>
                    <a:pt x="1411" y="945"/>
                    <a:pt x="1417" y="946"/>
                    <a:pt x="1423" y="946"/>
                  </a:cubicBezTo>
                  <a:cubicBezTo>
                    <a:pt x="1430" y="946"/>
                    <a:pt x="1438" y="944"/>
                    <a:pt x="1445" y="941"/>
                  </a:cubicBezTo>
                  <a:cubicBezTo>
                    <a:pt x="1457" y="935"/>
                    <a:pt x="1466" y="925"/>
                    <a:pt x="1471" y="912"/>
                  </a:cubicBezTo>
                  <a:cubicBezTo>
                    <a:pt x="1541" y="719"/>
                    <a:pt x="1541" y="719"/>
                    <a:pt x="1541" y="719"/>
                  </a:cubicBezTo>
                  <a:cubicBezTo>
                    <a:pt x="1550" y="696"/>
                    <a:pt x="1540" y="670"/>
                    <a:pt x="1519" y="658"/>
                  </a:cubicBezTo>
                  <a:cubicBezTo>
                    <a:pt x="1601" y="620"/>
                    <a:pt x="1601" y="620"/>
                    <a:pt x="1601" y="620"/>
                  </a:cubicBezTo>
                  <a:cubicBezTo>
                    <a:pt x="1648" y="598"/>
                    <a:pt x="1654" y="570"/>
                    <a:pt x="1653" y="555"/>
                  </a:cubicBezTo>
                  <a:close/>
                  <a:moveTo>
                    <a:pt x="117" y="1302"/>
                  </a:moveTo>
                  <a:cubicBezTo>
                    <a:pt x="117" y="1316"/>
                    <a:pt x="106" y="1327"/>
                    <a:pt x="92" y="1327"/>
                  </a:cubicBezTo>
                  <a:cubicBezTo>
                    <a:pt x="66" y="1327"/>
                    <a:pt x="66" y="1327"/>
                    <a:pt x="66" y="1327"/>
                  </a:cubicBezTo>
                  <a:cubicBezTo>
                    <a:pt x="66" y="969"/>
                    <a:pt x="66" y="969"/>
                    <a:pt x="66" y="969"/>
                  </a:cubicBezTo>
                  <a:cubicBezTo>
                    <a:pt x="92" y="969"/>
                    <a:pt x="92" y="969"/>
                    <a:pt x="92" y="969"/>
                  </a:cubicBezTo>
                  <a:cubicBezTo>
                    <a:pt x="106" y="969"/>
                    <a:pt x="117" y="980"/>
                    <a:pt x="117" y="995"/>
                  </a:cubicBezTo>
                  <a:lnTo>
                    <a:pt x="117" y="1302"/>
                  </a:lnTo>
                  <a:close/>
                  <a:moveTo>
                    <a:pt x="524" y="1089"/>
                  </a:moveTo>
                  <a:cubicBezTo>
                    <a:pt x="506" y="1140"/>
                    <a:pt x="458" y="1174"/>
                    <a:pt x="404" y="1174"/>
                  </a:cubicBezTo>
                  <a:cubicBezTo>
                    <a:pt x="169" y="1174"/>
                    <a:pt x="169" y="1174"/>
                    <a:pt x="169" y="1174"/>
                  </a:cubicBezTo>
                  <a:cubicBezTo>
                    <a:pt x="169" y="1123"/>
                    <a:pt x="169" y="1123"/>
                    <a:pt x="169" y="1123"/>
                  </a:cubicBezTo>
                  <a:cubicBezTo>
                    <a:pt x="404" y="1123"/>
                    <a:pt x="404" y="1123"/>
                    <a:pt x="404" y="1123"/>
                  </a:cubicBezTo>
                  <a:cubicBezTo>
                    <a:pt x="436" y="1123"/>
                    <a:pt x="465" y="1102"/>
                    <a:pt x="476" y="1072"/>
                  </a:cubicBezTo>
                  <a:cubicBezTo>
                    <a:pt x="550" y="870"/>
                    <a:pt x="550" y="870"/>
                    <a:pt x="550" y="870"/>
                  </a:cubicBezTo>
                  <a:cubicBezTo>
                    <a:pt x="558" y="875"/>
                    <a:pt x="567" y="879"/>
                    <a:pt x="577" y="883"/>
                  </a:cubicBezTo>
                  <a:cubicBezTo>
                    <a:pt x="584" y="885"/>
                    <a:pt x="591" y="887"/>
                    <a:pt x="597" y="889"/>
                  </a:cubicBezTo>
                  <a:lnTo>
                    <a:pt x="524" y="1089"/>
                  </a:lnTo>
                  <a:close/>
                  <a:moveTo>
                    <a:pt x="633" y="841"/>
                  </a:moveTo>
                  <a:cubicBezTo>
                    <a:pt x="632" y="841"/>
                    <a:pt x="632" y="841"/>
                    <a:pt x="631" y="841"/>
                  </a:cubicBezTo>
                  <a:cubicBezTo>
                    <a:pt x="619" y="841"/>
                    <a:pt x="607" y="839"/>
                    <a:pt x="594" y="835"/>
                  </a:cubicBezTo>
                  <a:cubicBezTo>
                    <a:pt x="580" y="830"/>
                    <a:pt x="568" y="822"/>
                    <a:pt x="558" y="812"/>
                  </a:cubicBezTo>
                  <a:cubicBezTo>
                    <a:pt x="557" y="811"/>
                    <a:pt x="556" y="810"/>
                    <a:pt x="554" y="809"/>
                  </a:cubicBezTo>
                  <a:cubicBezTo>
                    <a:pt x="535" y="788"/>
                    <a:pt x="525" y="761"/>
                    <a:pt x="527" y="732"/>
                  </a:cubicBezTo>
                  <a:cubicBezTo>
                    <a:pt x="712" y="799"/>
                    <a:pt x="712" y="799"/>
                    <a:pt x="712" y="799"/>
                  </a:cubicBezTo>
                  <a:cubicBezTo>
                    <a:pt x="693" y="825"/>
                    <a:pt x="664" y="840"/>
                    <a:pt x="633" y="841"/>
                  </a:cubicBezTo>
                  <a:close/>
                  <a:moveTo>
                    <a:pt x="1493" y="702"/>
                  </a:moveTo>
                  <a:cubicBezTo>
                    <a:pt x="1423" y="894"/>
                    <a:pt x="1423" y="894"/>
                    <a:pt x="1423" y="894"/>
                  </a:cubicBezTo>
                  <a:cubicBezTo>
                    <a:pt x="1375" y="877"/>
                    <a:pt x="1375" y="877"/>
                    <a:pt x="1375" y="877"/>
                  </a:cubicBezTo>
                  <a:cubicBezTo>
                    <a:pt x="1441" y="694"/>
                    <a:pt x="1441" y="694"/>
                    <a:pt x="1441" y="694"/>
                  </a:cubicBezTo>
                  <a:cubicBezTo>
                    <a:pt x="1455" y="688"/>
                    <a:pt x="1455" y="688"/>
                    <a:pt x="1455" y="688"/>
                  </a:cubicBezTo>
                  <a:lnTo>
                    <a:pt x="1493" y="702"/>
                  </a:lnTo>
                  <a:close/>
                  <a:moveTo>
                    <a:pt x="1580" y="573"/>
                  </a:moveTo>
                  <a:cubicBezTo>
                    <a:pt x="1443" y="637"/>
                    <a:pt x="1443" y="637"/>
                    <a:pt x="1443" y="637"/>
                  </a:cubicBezTo>
                  <a:cubicBezTo>
                    <a:pt x="1443" y="637"/>
                    <a:pt x="1443" y="637"/>
                    <a:pt x="1443" y="637"/>
                  </a:cubicBezTo>
                  <a:cubicBezTo>
                    <a:pt x="1410" y="652"/>
                    <a:pt x="1410" y="652"/>
                    <a:pt x="1410" y="652"/>
                  </a:cubicBezTo>
                  <a:cubicBezTo>
                    <a:pt x="1410" y="652"/>
                    <a:pt x="1410" y="652"/>
                    <a:pt x="1410" y="652"/>
                  </a:cubicBezTo>
                  <a:cubicBezTo>
                    <a:pt x="1372" y="670"/>
                    <a:pt x="1372" y="670"/>
                    <a:pt x="1372" y="670"/>
                  </a:cubicBezTo>
                  <a:cubicBezTo>
                    <a:pt x="1326" y="691"/>
                    <a:pt x="1249" y="695"/>
                    <a:pt x="1202" y="678"/>
                  </a:cubicBezTo>
                  <a:cubicBezTo>
                    <a:pt x="462" y="409"/>
                    <a:pt x="462" y="409"/>
                    <a:pt x="462" y="409"/>
                  </a:cubicBezTo>
                  <a:cubicBezTo>
                    <a:pt x="448" y="404"/>
                    <a:pt x="434" y="411"/>
                    <a:pt x="429" y="424"/>
                  </a:cubicBezTo>
                  <a:cubicBezTo>
                    <a:pt x="424" y="437"/>
                    <a:pt x="431" y="452"/>
                    <a:pt x="444" y="457"/>
                  </a:cubicBezTo>
                  <a:cubicBezTo>
                    <a:pt x="1185" y="726"/>
                    <a:pt x="1185" y="726"/>
                    <a:pt x="1185" y="726"/>
                  </a:cubicBezTo>
                  <a:cubicBezTo>
                    <a:pt x="1210" y="735"/>
                    <a:pt x="1242" y="740"/>
                    <a:pt x="1275" y="740"/>
                  </a:cubicBezTo>
                  <a:cubicBezTo>
                    <a:pt x="1310" y="740"/>
                    <a:pt x="1346" y="734"/>
                    <a:pt x="1376" y="724"/>
                  </a:cubicBezTo>
                  <a:cubicBezTo>
                    <a:pt x="1318" y="883"/>
                    <a:pt x="1318" y="883"/>
                    <a:pt x="1318" y="883"/>
                  </a:cubicBezTo>
                  <a:cubicBezTo>
                    <a:pt x="1303" y="923"/>
                    <a:pt x="1259" y="944"/>
                    <a:pt x="1220" y="929"/>
                  </a:cubicBezTo>
                  <a:cubicBezTo>
                    <a:pt x="118" y="529"/>
                    <a:pt x="118" y="529"/>
                    <a:pt x="118" y="529"/>
                  </a:cubicBezTo>
                  <a:cubicBezTo>
                    <a:pt x="78" y="514"/>
                    <a:pt x="58" y="470"/>
                    <a:pt x="72" y="430"/>
                  </a:cubicBezTo>
                  <a:cubicBezTo>
                    <a:pt x="116" y="310"/>
                    <a:pt x="116" y="310"/>
                    <a:pt x="116" y="310"/>
                  </a:cubicBezTo>
                  <a:cubicBezTo>
                    <a:pt x="131" y="333"/>
                    <a:pt x="152" y="351"/>
                    <a:pt x="179" y="361"/>
                  </a:cubicBezTo>
                  <a:cubicBezTo>
                    <a:pt x="204" y="369"/>
                    <a:pt x="204" y="369"/>
                    <a:pt x="204" y="369"/>
                  </a:cubicBezTo>
                  <a:cubicBezTo>
                    <a:pt x="217" y="374"/>
                    <a:pt x="231" y="367"/>
                    <a:pt x="236" y="354"/>
                  </a:cubicBezTo>
                  <a:cubicBezTo>
                    <a:pt x="241" y="341"/>
                    <a:pt x="234" y="326"/>
                    <a:pt x="221" y="321"/>
                  </a:cubicBezTo>
                  <a:cubicBezTo>
                    <a:pt x="197" y="312"/>
                    <a:pt x="197" y="312"/>
                    <a:pt x="197" y="312"/>
                  </a:cubicBezTo>
                  <a:cubicBezTo>
                    <a:pt x="157" y="298"/>
                    <a:pt x="137" y="254"/>
                    <a:pt x="151" y="214"/>
                  </a:cubicBezTo>
                  <a:cubicBezTo>
                    <a:pt x="160" y="190"/>
                    <a:pt x="160" y="190"/>
                    <a:pt x="160" y="190"/>
                  </a:cubicBezTo>
                  <a:cubicBezTo>
                    <a:pt x="160" y="190"/>
                    <a:pt x="160" y="190"/>
                    <a:pt x="160" y="190"/>
                  </a:cubicBezTo>
                  <a:cubicBezTo>
                    <a:pt x="186" y="118"/>
                    <a:pt x="186" y="118"/>
                    <a:pt x="186" y="118"/>
                  </a:cubicBezTo>
                  <a:cubicBezTo>
                    <a:pt x="201" y="78"/>
                    <a:pt x="245" y="57"/>
                    <a:pt x="285" y="72"/>
                  </a:cubicBezTo>
                  <a:cubicBezTo>
                    <a:pt x="1578" y="542"/>
                    <a:pt x="1578" y="542"/>
                    <a:pt x="1578" y="542"/>
                  </a:cubicBezTo>
                  <a:cubicBezTo>
                    <a:pt x="1595" y="548"/>
                    <a:pt x="1601" y="554"/>
                    <a:pt x="1602" y="557"/>
                  </a:cubicBezTo>
                  <a:cubicBezTo>
                    <a:pt x="1601" y="559"/>
                    <a:pt x="1596" y="566"/>
                    <a:pt x="1580" y="573"/>
                  </a:cubicBezTo>
                  <a:close/>
                  <a:moveTo>
                    <a:pt x="1580" y="573"/>
                  </a:moveTo>
                  <a:cubicBezTo>
                    <a:pt x="1580" y="573"/>
                    <a:pt x="1580" y="573"/>
                    <a:pt x="1580" y="573"/>
                  </a:cubicBezTo>
                </a:path>
              </a:pathLst>
            </a:custGeom>
            <a:solidFill>
              <a:srgbClr val="00B050"/>
            </a:solidFill>
            <a:ln w="6350">
              <a:solidFill>
                <a:srgbClr val="FFFFFF"/>
              </a:solidFill>
              <a:round/>
              <a:headEnd/>
              <a:tailEnd/>
            </a:ln>
          </p:spPr>
          <p:txBody>
            <a:bodyPr vert="horz" wrap="square" lIns="74286" tIns="37146" rIns="74286" bIns="37146" numCol="1" anchor="t" anchorCtr="0" compatLnSpc="1">
              <a:prstTxWarp prst="textNoShape">
                <a:avLst/>
              </a:prstTxWarp>
            </a:bodyPr>
            <a:lstStyle/>
            <a:p>
              <a:pPr algn="ctr" defTabSz="742940">
                <a:defRPr/>
              </a:pPr>
              <a:endParaRPr lang="en-GB" sz="812" kern="0" dirty="0">
                <a:solidFill>
                  <a:sysClr val="windowText" lastClr="000000"/>
                </a:solidFill>
                <a:latin typeface="Arial"/>
              </a:endParaRPr>
            </a:p>
          </p:txBody>
        </p:sp>
      </p:grpSp>
      <p:grpSp>
        <p:nvGrpSpPr>
          <p:cNvPr id="198" name="Group 197"/>
          <p:cNvGrpSpPr/>
          <p:nvPr/>
        </p:nvGrpSpPr>
        <p:grpSpPr>
          <a:xfrm>
            <a:off x="2716631" y="2635769"/>
            <a:ext cx="1038333" cy="1073030"/>
            <a:chOff x="4829504" y="4607966"/>
            <a:chExt cx="1135782" cy="847336"/>
          </a:xfrm>
          <a:solidFill>
            <a:schemeClr val="accent3"/>
          </a:solidFill>
        </p:grpSpPr>
        <p:grpSp>
          <p:nvGrpSpPr>
            <p:cNvPr id="199" name="Group 198"/>
            <p:cNvGrpSpPr/>
            <p:nvPr/>
          </p:nvGrpSpPr>
          <p:grpSpPr>
            <a:xfrm>
              <a:off x="4829504" y="4607966"/>
              <a:ext cx="1135782" cy="847336"/>
              <a:chOff x="3269895" y="2779056"/>
              <a:chExt cx="720191" cy="559261"/>
            </a:xfrm>
            <a:grpFill/>
          </p:grpSpPr>
          <p:sp>
            <p:nvSpPr>
              <p:cNvPr id="205" name="Oval 204"/>
              <p:cNvSpPr/>
              <p:nvPr/>
            </p:nvSpPr>
            <p:spPr bwMode="auto">
              <a:xfrm>
                <a:off x="3358315" y="2779056"/>
                <a:ext cx="559261" cy="559261"/>
              </a:xfrm>
              <a:prstGeom prst="ellipse">
                <a:avLst/>
              </a:prstGeom>
              <a:solidFill>
                <a:schemeClr val="tx2">
                  <a:lumMod val="75000"/>
                </a:schemeClr>
              </a:solidFill>
              <a:ln w="31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a:ln>
                    <a:noFill/>
                  </a:ln>
                  <a:solidFill>
                    <a:schemeClr val="bg2"/>
                  </a:solidFill>
                  <a:effectLst/>
                  <a:latin typeface="+mn-lt"/>
                  <a:cs typeface="Arial" charset="0"/>
                </a:endParaRPr>
              </a:p>
            </p:txBody>
          </p:sp>
          <p:sp>
            <p:nvSpPr>
              <p:cNvPr id="206" name="TextBox 205"/>
              <p:cNvSpPr txBox="1"/>
              <p:nvPr/>
            </p:nvSpPr>
            <p:spPr>
              <a:xfrm>
                <a:off x="3269895" y="2982879"/>
                <a:ext cx="720191" cy="224577"/>
              </a:xfrm>
              <a:prstGeom prst="rect">
                <a:avLst/>
              </a:prstGeom>
              <a:noFill/>
            </p:spPr>
            <p:txBody>
              <a:bodyPr wrap="square" rtlCol="0">
                <a:spAutoFit/>
              </a:bodyPr>
              <a:lstStyle/>
              <a:p>
                <a:pPr algn="ctr"/>
                <a:endParaRPr lang="en-US" sz="1100" b="1" dirty="0">
                  <a:solidFill>
                    <a:schemeClr val="bg1"/>
                  </a:solidFill>
                </a:endParaRPr>
              </a:p>
              <a:p>
                <a:pPr algn="ctr"/>
                <a:r>
                  <a:rPr lang="en-US" sz="1100" b="1" dirty="0">
                    <a:solidFill>
                      <a:schemeClr val="bg1"/>
                    </a:solidFill>
                  </a:rPr>
                  <a:t>Interact</a:t>
                </a:r>
              </a:p>
            </p:txBody>
          </p:sp>
        </p:grpSp>
        <p:grpSp>
          <p:nvGrpSpPr>
            <p:cNvPr id="200" name="Group 199"/>
            <p:cNvGrpSpPr/>
            <p:nvPr/>
          </p:nvGrpSpPr>
          <p:grpSpPr>
            <a:xfrm>
              <a:off x="5214732" y="4670840"/>
              <a:ext cx="390291" cy="334742"/>
              <a:chOff x="2632643" y="3577431"/>
              <a:chExt cx="266087" cy="210582"/>
            </a:xfrm>
            <a:grpFill/>
          </p:grpSpPr>
          <p:sp>
            <p:nvSpPr>
              <p:cNvPr id="201" name="Freeform 637"/>
              <p:cNvSpPr>
                <a:spLocks/>
              </p:cNvSpPr>
              <p:nvPr/>
            </p:nvSpPr>
            <p:spPr bwMode="auto">
              <a:xfrm>
                <a:off x="2803381" y="3657511"/>
                <a:ext cx="95349" cy="130502"/>
              </a:xfrm>
              <a:custGeom>
                <a:avLst/>
                <a:gdLst>
                  <a:gd name="T0" fmla="*/ 68263 w 87"/>
                  <a:gd name="T1" fmla="*/ 68263 h 88"/>
                  <a:gd name="T2" fmla="*/ 68263 w 87"/>
                  <a:gd name="T3" fmla="*/ 68263 h 88"/>
                  <a:gd name="T4" fmla="*/ 65909 w 87"/>
                  <a:gd name="T5" fmla="*/ 57150 h 88"/>
                  <a:gd name="T6" fmla="*/ 64340 w 87"/>
                  <a:gd name="T7" fmla="*/ 50006 h 88"/>
                  <a:gd name="T8" fmla="*/ 60417 w 87"/>
                  <a:gd name="T9" fmla="*/ 42862 h 88"/>
                  <a:gd name="T10" fmla="*/ 56494 w 87"/>
                  <a:gd name="T11" fmla="*/ 38894 h 88"/>
                  <a:gd name="T12" fmla="*/ 51786 w 87"/>
                  <a:gd name="T13" fmla="*/ 34925 h 88"/>
                  <a:gd name="T14" fmla="*/ 47078 w 87"/>
                  <a:gd name="T15" fmla="*/ 33338 h 88"/>
                  <a:gd name="T16" fmla="*/ 40801 w 87"/>
                  <a:gd name="T17" fmla="*/ 30163 h 88"/>
                  <a:gd name="T18" fmla="*/ 40801 w 87"/>
                  <a:gd name="T19" fmla="*/ 30163 h 88"/>
                  <a:gd name="T20" fmla="*/ 43939 w 87"/>
                  <a:gd name="T21" fmla="*/ 26194 h 88"/>
                  <a:gd name="T22" fmla="*/ 47078 w 87"/>
                  <a:gd name="T23" fmla="*/ 21431 h 88"/>
                  <a:gd name="T24" fmla="*/ 47863 w 87"/>
                  <a:gd name="T25" fmla="*/ 16669 h 88"/>
                  <a:gd name="T26" fmla="*/ 47863 w 87"/>
                  <a:gd name="T27" fmla="*/ 11906 h 88"/>
                  <a:gd name="T28" fmla="*/ 47863 w 87"/>
                  <a:gd name="T29" fmla="*/ 11906 h 88"/>
                  <a:gd name="T30" fmla="*/ 47078 w 87"/>
                  <a:gd name="T31" fmla="*/ 7144 h 88"/>
                  <a:gd name="T32" fmla="*/ 43939 w 87"/>
                  <a:gd name="T33" fmla="*/ 3175 h 88"/>
                  <a:gd name="T34" fmla="*/ 40801 w 87"/>
                  <a:gd name="T35" fmla="*/ 1588 h 88"/>
                  <a:gd name="T36" fmla="*/ 34524 w 87"/>
                  <a:gd name="T37" fmla="*/ 0 h 88"/>
                  <a:gd name="T38" fmla="*/ 34524 w 87"/>
                  <a:gd name="T39" fmla="*/ 0 h 88"/>
                  <a:gd name="T40" fmla="*/ 29816 w 87"/>
                  <a:gd name="T41" fmla="*/ 1588 h 88"/>
                  <a:gd name="T42" fmla="*/ 25108 w 87"/>
                  <a:gd name="T43" fmla="*/ 3175 h 88"/>
                  <a:gd name="T44" fmla="*/ 21970 w 87"/>
                  <a:gd name="T45" fmla="*/ 7144 h 88"/>
                  <a:gd name="T46" fmla="*/ 20400 w 87"/>
                  <a:gd name="T47" fmla="*/ 11112 h 88"/>
                  <a:gd name="T48" fmla="*/ 20400 w 87"/>
                  <a:gd name="T49" fmla="*/ 11112 h 88"/>
                  <a:gd name="T50" fmla="*/ 20400 w 87"/>
                  <a:gd name="T51" fmla="*/ 16669 h 88"/>
                  <a:gd name="T52" fmla="*/ 21970 w 87"/>
                  <a:gd name="T53" fmla="*/ 21431 h 88"/>
                  <a:gd name="T54" fmla="*/ 25108 w 87"/>
                  <a:gd name="T55" fmla="*/ 26194 h 88"/>
                  <a:gd name="T56" fmla="*/ 28247 w 87"/>
                  <a:gd name="T57" fmla="*/ 30163 h 88"/>
                  <a:gd name="T58" fmla="*/ 28247 w 87"/>
                  <a:gd name="T59" fmla="*/ 30163 h 88"/>
                  <a:gd name="T60" fmla="*/ 19616 w 87"/>
                  <a:gd name="T61" fmla="*/ 34131 h 88"/>
                  <a:gd name="T62" fmla="*/ 14908 w 87"/>
                  <a:gd name="T63" fmla="*/ 37306 h 88"/>
                  <a:gd name="T64" fmla="*/ 10200 w 87"/>
                  <a:gd name="T65" fmla="*/ 39687 h 88"/>
                  <a:gd name="T66" fmla="*/ 4708 w 87"/>
                  <a:gd name="T67" fmla="*/ 46037 h 88"/>
                  <a:gd name="T68" fmla="*/ 2354 w 87"/>
                  <a:gd name="T69" fmla="*/ 51594 h 88"/>
                  <a:gd name="T70" fmla="*/ 0 w 87"/>
                  <a:gd name="T71" fmla="*/ 60325 h 88"/>
                  <a:gd name="T72" fmla="*/ 0 w 87"/>
                  <a:gd name="T73" fmla="*/ 69850 h 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7"/>
                  <a:gd name="T112" fmla="*/ 0 h 88"/>
                  <a:gd name="T113" fmla="*/ 87 w 87"/>
                  <a:gd name="T114" fmla="*/ 88 h 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7" h="88">
                    <a:moveTo>
                      <a:pt x="87" y="86"/>
                    </a:moveTo>
                    <a:lnTo>
                      <a:pt x="87" y="86"/>
                    </a:lnTo>
                    <a:lnTo>
                      <a:pt x="84" y="72"/>
                    </a:lnTo>
                    <a:lnTo>
                      <a:pt x="82" y="63"/>
                    </a:lnTo>
                    <a:lnTo>
                      <a:pt x="77" y="54"/>
                    </a:lnTo>
                    <a:lnTo>
                      <a:pt x="72" y="49"/>
                    </a:lnTo>
                    <a:lnTo>
                      <a:pt x="66" y="44"/>
                    </a:lnTo>
                    <a:lnTo>
                      <a:pt x="60" y="42"/>
                    </a:lnTo>
                    <a:lnTo>
                      <a:pt x="52" y="38"/>
                    </a:lnTo>
                    <a:lnTo>
                      <a:pt x="56" y="33"/>
                    </a:lnTo>
                    <a:lnTo>
                      <a:pt x="60" y="27"/>
                    </a:lnTo>
                    <a:lnTo>
                      <a:pt x="61" y="21"/>
                    </a:lnTo>
                    <a:lnTo>
                      <a:pt x="61" y="15"/>
                    </a:lnTo>
                    <a:lnTo>
                      <a:pt x="60" y="9"/>
                    </a:lnTo>
                    <a:lnTo>
                      <a:pt x="56" y="4"/>
                    </a:lnTo>
                    <a:lnTo>
                      <a:pt x="52" y="2"/>
                    </a:lnTo>
                    <a:lnTo>
                      <a:pt x="44" y="0"/>
                    </a:lnTo>
                    <a:lnTo>
                      <a:pt x="38" y="2"/>
                    </a:lnTo>
                    <a:lnTo>
                      <a:pt x="32" y="4"/>
                    </a:lnTo>
                    <a:lnTo>
                      <a:pt x="28" y="9"/>
                    </a:lnTo>
                    <a:lnTo>
                      <a:pt x="26" y="14"/>
                    </a:lnTo>
                    <a:lnTo>
                      <a:pt x="26" y="21"/>
                    </a:lnTo>
                    <a:lnTo>
                      <a:pt x="28" y="27"/>
                    </a:lnTo>
                    <a:lnTo>
                      <a:pt x="32" y="33"/>
                    </a:lnTo>
                    <a:lnTo>
                      <a:pt x="36" y="38"/>
                    </a:lnTo>
                    <a:lnTo>
                      <a:pt x="25" y="43"/>
                    </a:lnTo>
                    <a:lnTo>
                      <a:pt x="19" y="47"/>
                    </a:lnTo>
                    <a:lnTo>
                      <a:pt x="13" y="50"/>
                    </a:lnTo>
                    <a:lnTo>
                      <a:pt x="6" y="58"/>
                    </a:lnTo>
                    <a:lnTo>
                      <a:pt x="3" y="65"/>
                    </a:lnTo>
                    <a:lnTo>
                      <a:pt x="0" y="76"/>
                    </a:lnTo>
                    <a:lnTo>
                      <a:pt x="0" y="88"/>
                    </a:lnTo>
                  </a:path>
                </a:pathLst>
              </a:custGeom>
              <a:grpFill/>
              <a:ln w="12700">
                <a:solidFill>
                  <a:srgbClr val="FFFFFF"/>
                </a:solidFill>
                <a:prstDash val="solid"/>
                <a:round/>
                <a:headEnd/>
                <a:tailEnd/>
              </a:ln>
            </p:spPr>
            <p:txBody>
              <a:bodyPr/>
              <a:lstStyle/>
              <a:p>
                <a:pPr defTabSz="1076651"/>
                <a:endParaRPr lang="en-US" sz="2078">
                  <a:solidFill>
                    <a:srgbClr val="00234B"/>
                  </a:solidFill>
                  <a:latin typeface="Arial"/>
                </a:endParaRPr>
              </a:p>
            </p:txBody>
          </p:sp>
          <p:sp>
            <p:nvSpPr>
              <p:cNvPr id="202" name="Freeform 1131"/>
              <p:cNvSpPr>
                <a:spLocks/>
              </p:cNvSpPr>
              <p:nvPr/>
            </p:nvSpPr>
            <p:spPr bwMode="auto">
              <a:xfrm>
                <a:off x="2694729" y="3577431"/>
                <a:ext cx="126392" cy="121606"/>
              </a:xfrm>
              <a:custGeom>
                <a:avLst/>
                <a:gdLst>
                  <a:gd name="T0" fmla="*/ 89687 w 113"/>
                  <a:gd name="T1" fmla="*/ 18256 h 82"/>
                  <a:gd name="T2" fmla="*/ 89687 w 113"/>
                  <a:gd name="T3" fmla="*/ 18256 h 82"/>
                  <a:gd name="T4" fmla="*/ 87285 w 113"/>
                  <a:gd name="T5" fmla="*/ 12700 h 82"/>
                  <a:gd name="T6" fmla="*/ 83281 w 113"/>
                  <a:gd name="T7" fmla="*/ 7938 h 82"/>
                  <a:gd name="T8" fmla="*/ 78476 w 113"/>
                  <a:gd name="T9" fmla="*/ 3969 h 82"/>
                  <a:gd name="T10" fmla="*/ 71269 w 113"/>
                  <a:gd name="T11" fmla="*/ 794 h 82"/>
                  <a:gd name="T12" fmla="*/ 65664 w 113"/>
                  <a:gd name="T13" fmla="*/ 0 h 82"/>
                  <a:gd name="T14" fmla="*/ 58457 w 113"/>
                  <a:gd name="T15" fmla="*/ 0 h 82"/>
                  <a:gd name="T16" fmla="*/ 52051 w 113"/>
                  <a:gd name="T17" fmla="*/ 2381 h 82"/>
                  <a:gd name="T18" fmla="*/ 45644 w 113"/>
                  <a:gd name="T19" fmla="*/ 6350 h 82"/>
                  <a:gd name="T20" fmla="*/ 45644 w 113"/>
                  <a:gd name="T21" fmla="*/ 6350 h 82"/>
                  <a:gd name="T22" fmla="*/ 40840 w 113"/>
                  <a:gd name="T23" fmla="*/ 3969 h 82"/>
                  <a:gd name="T24" fmla="*/ 36035 w 113"/>
                  <a:gd name="T25" fmla="*/ 794 h 82"/>
                  <a:gd name="T26" fmla="*/ 31230 w 113"/>
                  <a:gd name="T27" fmla="*/ 0 h 82"/>
                  <a:gd name="T28" fmla="*/ 25625 w 113"/>
                  <a:gd name="T29" fmla="*/ 0 h 82"/>
                  <a:gd name="T30" fmla="*/ 20820 w 113"/>
                  <a:gd name="T31" fmla="*/ 794 h 82"/>
                  <a:gd name="T32" fmla="*/ 15215 w 113"/>
                  <a:gd name="T33" fmla="*/ 2381 h 82"/>
                  <a:gd name="T34" fmla="*/ 10410 w 113"/>
                  <a:gd name="T35" fmla="*/ 5556 h 82"/>
                  <a:gd name="T36" fmla="*/ 6406 w 113"/>
                  <a:gd name="T37" fmla="*/ 9525 h 82"/>
                  <a:gd name="T38" fmla="*/ 6406 w 113"/>
                  <a:gd name="T39" fmla="*/ 9525 h 82"/>
                  <a:gd name="T40" fmla="*/ 3203 w 113"/>
                  <a:gd name="T41" fmla="*/ 14288 h 82"/>
                  <a:gd name="T42" fmla="*/ 801 w 113"/>
                  <a:gd name="T43" fmla="*/ 19844 h 82"/>
                  <a:gd name="T44" fmla="*/ 0 w 113"/>
                  <a:gd name="T45" fmla="*/ 25400 h 82"/>
                  <a:gd name="T46" fmla="*/ 0 w 113"/>
                  <a:gd name="T47" fmla="*/ 30956 h 82"/>
                  <a:gd name="T48" fmla="*/ 1602 w 113"/>
                  <a:gd name="T49" fmla="*/ 36513 h 82"/>
                  <a:gd name="T50" fmla="*/ 4805 w 113"/>
                  <a:gd name="T51" fmla="*/ 41275 h 82"/>
                  <a:gd name="T52" fmla="*/ 8809 w 113"/>
                  <a:gd name="T53" fmla="*/ 45244 h 82"/>
                  <a:gd name="T54" fmla="*/ 12812 w 113"/>
                  <a:gd name="T55" fmla="*/ 49213 h 82"/>
                  <a:gd name="T56" fmla="*/ 4004 w 113"/>
                  <a:gd name="T57" fmla="*/ 63500 h 82"/>
                  <a:gd name="T58" fmla="*/ 4004 w 113"/>
                  <a:gd name="T59" fmla="*/ 63500 h 82"/>
                  <a:gd name="T60" fmla="*/ 14414 w 113"/>
                  <a:gd name="T61" fmla="*/ 61913 h 82"/>
                  <a:gd name="T62" fmla="*/ 25625 w 113"/>
                  <a:gd name="T63" fmla="*/ 58738 h 82"/>
                  <a:gd name="T64" fmla="*/ 36035 w 113"/>
                  <a:gd name="T65" fmla="*/ 54769 h 82"/>
                  <a:gd name="T66" fmla="*/ 40840 w 113"/>
                  <a:gd name="T67" fmla="*/ 52388 h 82"/>
                  <a:gd name="T68" fmla="*/ 44844 w 113"/>
                  <a:gd name="T69" fmla="*/ 49213 h 82"/>
                  <a:gd name="T70" fmla="*/ 44844 w 113"/>
                  <a:gd name="T71" fmla="*/ 49213 h 82"/>
                  <a:gd name="T72" fmla="*/ 49648 w 113"/>
                  <a:gd name="T73" fmla="*/ 52388 h 82"/>
                  <a:gd name="T74" fmla="*/ 54453 w 113"/>
                  <a:gd name="T75" fmla="*/ 54769 h 82"/>
                  <a:gd name="T76" fmla="*/ 65664 w 113"/>
                  <a:gd name="T77" fmla="*/ 58738 h 82"/>
                  <a:gd name="T78" fmla="*/ 76074 w 113"/>
                  <a:gd name="T79" fmla="*/ 61913 h 82"/>
                  <a:gd name="T80" fmla="*/ 87285 w 113"/>
                  <a:gd name="T81" fmla="*/ 65088 h 82"/>
                  <a:gd name="T82" fmla="*/ 78476 w 113"/>
                  <a:gd name="T83" fmla="*/ 50007 h 82"/>
                  <a:gd name="T84" fmla="*/ 78476 w 113"/>
                  <a:gd name="T85" fmla="*/ 50007 h 82"/>
                  <a:gd name="T86" fmla="*/ 81679 w 113"/>
                  <a:gd name="T87" fmla="*/ 47625 h 82"/>
                  <a:gd name="T88" fmla="*/ 84883 w 113"/>
                  <a:gd name="T89" fmla="*/ 43657 h 82"/>
                  <a:gd name="T90" fmla="*/ 87285 w 113"/>
                  <a:gd name="T91" fmla="*/ 40482 h 82"/>
                  <a:gd name="T92" fmla="*/ 88886 w 113"/>
                  <a:gd name="T93" fmla="*/ 36513 h 82"/>
                  <a:gd name="T94" fmla="*/ 89687 w 113"/>
                  <a:gd name="T95" fmla="*/ 31750 h 82"/>
                  <a:gd name="T96" fmla="*/ 90488 w 113"/>
                  <a:gd name="T97" fmla="*/ 27781 h 82"/>
                  <a:gd name="T98" fmla="*/ 89687 w 113"/>
                  <a:gd name="T99" fmla="*/ 18256 h 82"/>
                  <a:gd name="T100" fmla="*/ 89687 w 113"/>
                  <a:gd name="T101" fmla="*/ 18256 h 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
                  <a:gd name="T154" fmla="*/ 0 h 82"/>
                  <a:gd name="T155" fmla="*/ 113 w 113"/>
                  <a:gd name="T156" fmla="*/ 82 h 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 h="82">
                    <a:moveTo>
                      <a:pt x="112" y="23"/>
                    </a:moveTo>
                    <a:lnTo>
                      <a:pt x="112" y="23"/>
                    </a:lnTo>
                    <a:lnTo>
                      <a:pt x="109" y="16"/>
                    </a:lnTo>
                    <a:lnTo>
                      <a:pt x="104" y="10"/>
                    </a:lnTo>
                    <a:lnTo>
                      <a:pt x="98" y="5"/>
                    </a:lnTo>
                    <a:lnTo>
                      <a:pt x="89" y="1"/>
                    </a:lnTo>
                    <a:lnTo>
                      <a:pt x="82" y="0"/>
                    </a:lnTo>
                    <a:lnTo>
                      <a:pt x="73" y="0"/>
                    </a:lnTo>
                    <a:lnTo>
                      <a:pt x="65" y="3"/>
                    </a:lnTo>
                    <a:lnTo>
                      <a:pt x="57" y="8"/>
                    </a:lnTo>
                    <a:lnTo>
                      <a:pt x="51" y="5"/>
                    </a:lnTo>
                    <a:lnTo>
                      <a:pt x="45" y="1"/>
                    </a:lnTo>
                    <a:lnTo>
                      <a:pt x="39" y="0"/>
                    </a:lnTo>
                    <a:lnTo>
                      <a:pt x="32" y="0"/>
                    </a:lnTo>
                    <a:lnTo>
                      <a:pt x="26" y="1"/>
                    </a:lnTo>
                    <a:lnTo>
                      <a:pt x="19" y="3"/>
                    </a:lnTo>
                    <a:lnTo>
                      <a:pt x="13" y="7"/>
                    </a:lnTo>
                    <a:lnTo>
                      <a:pt x="8" y="12"/>
                    </a:lnTo>
                    <a:lnTo>
                      <a:pt x="4" y="18"/>
                    </a:lnTo>
                    <a:lnTo>
                      <a:pt x="1" y="25"/>
                    </a:lnTo>
                    <a:lnTo>
                      <a:pt x="0" y="32"/>
                    </a:lnTo>
                    <a:lnTo>
                      <a:pt x="0" y="39"/>
                    </a:lnTo>
                    <a:lnTo>
                      <a:pt x="2" y="46"/>
                    </a:lnTo>
                    <a:lnTo>
                      <a:pt x="6" y="52"/>
                    </a:lnTo>
                    <a:lnTo>
                      <a:pt x="11" y="57"/>
                    </a:lnTo>
                    <a:lnTo>
                      <a:pt x="16" y="62"/>
                    </a:lnTo>
                    <a:lnTo>
                      <a:pt x="5" y="80"/>
                    </a:lnTo>
                    <a:lnTo>
                      <a:pt x="18" y="78"/>
                    </a:lnTo>
                    <a:lnTo>
                      <a:pt x="32" y="74"/>
                    </a:lnTo>
                    <a:lnTo>
                      <a:pt x="45" y="69"/>
                    </a:lnTo>
                    <a:lnTo>
                      <a:pt x="51" y="66"/>
                    </a:lnTo>
                    <a:lnTo>
                      <a:pt x="56" y="62"/>
                    </a:lnTo>
                    <a:lnTo>
                      <a:pt x="62" y="66"/>
                    </a:lnTo>
                    <a:lnTo>
                      <a:pt x="68" y="69"/>
                    </a:lnTo>
                    <a:lnTo>
                      <a:pt x="82" y="74"/>
                    </a:lnTo>
                    <a:lnTo>
                      <a:pt x="95" y="78"/>
                    </a:lnTo>
                    <a:lnTo>
                      <a:pt x="109" y="82"/>
                    </a:lnTo>
                    <a:lnTo>
                      <a:pt x="98" y="63"/>
                    </a:lnTo>
                    <a:lnTo>
                      <a:pt x="102" y="60"/>
                    </a:lnTo>
                    <a:lnTo>
                      <a:pt x="106" y="55"/>
                    </a:lnTo>
                    <a:lnTo>
                      <a:pt x="109" y="51"/>
                    </a:lnTo>
                    <a:lnTo>
                      <a:pt x="111" y="46"/>
                    </a:lnTo>
                    <a:lnTo>
                      <a:pt x="112" y="40"/>
                    </a:lnTo>
                    <a:lnTo>
                      <a:pt x="113" y="35"/>
                    </a:lnTo>
                    <a:lnTo>
                      <a:pt x="112" y="23"/>
                    </a:lnTo>
                    <a:close/>
                  </a:path>
                </a:pathLst>
              </a:custGeom>
              <a:grpFill/>
              <a:ln w="12700">
                <a:solidFill>
                  <a:srgbClr val="FFFFFF"/>
                </a:solidFill>
                <a:prstDash val="solid"/>
                <a:round/>
                <a:headEnd/>
                <a:tailEnd/>
              </a:ln>
            </p:spPr>
            <p:txBody>
              <a:bodyPr/>
              <a:lstStyle/>
              <a:p>
                <a:pPr defTabSz="1076651"/>
                <a:endParaRPr lang="en-US" sz="2078">
                  <a:solidFill>
                    <a:srgbClr val="00234B"/>
                  </a:solidFill>
                  <a:latin typeface="Arial"/>
                </a:endParaRPr>
              </a:p>
            </p:txBody>
          </p:sp>
          <p:sp>
            <p:nvSpPr>
              <p:cNvPr id="203" name="Freeform 1132"/>
              <p:cNvSpPr>
                <a:spLocks/>
              </p:cNvSpPr>
              <p:nvPr/>
            </p:nvSpPr>
            <p:spPr bwMode="auto">
              <a:xfrm>
                <a:off x="2659252" y="3663444"/>
                <a:ext cx="35479" cy="50422"/>
              </a:xfrm>
              <a:custGeom>
                <a:avLst/>
                <a:gdLst>
                  <a:gd name="T0" fmla="*/ 25400 w 32"/>
                  <a:gd name="T1" fmla="*/ 13494 h 34"/>
                  <a:gd name="T2" fmla="*/ 25400 w 32"/>
                  <a:gd name="T3" fmla="*/ 13494 h 34"/>
                  <a:gd name="T4" fmla="*/ 25400 w 32"/>
                  <a:gd name="T5" fmla="*/ 13494 h 34"/>
                  <a:gd name="T6" fmla="*/ 25400 w 32"/>
                  <a:gd name="T7" fmla="*/ 16669 h 34"/>
                  <a:gd name="T8" fmla="*/ 25400 w 32"/>
                  <a:gd name="T9" fmla="*/ 19844 h 34"/>
                  <a:gd name="T10" fmla="*/ 23019 w 32"/>
                  <a:gd name="T11" fmla="*/ 21432 h 34"/>
                  <a:gd name="T12" fmla="*/ 22225 w 32"/>
                  <a:gd name="T13" fmla="*/ 23019 h 34"/>
                  <a:gd name="T14" fmla="*/ 18256 w 32"/>
                  <a:gd name="T15" fmla="*/ 26194 h 34"/>
                  <a:gd name="T16" fmla="*/ 13494 w 32"/>
                  <a:gd name="T17" fmla="*/ 26988 h 34"/>
                  <a:gd name="T18" fmla="*/ 8731 w 32"/>
                  <a:gd name="T19" fmla="*/ 26194 h 34"/>
                  <a:gd name="T20" fmla="*/ 3969 w 32"/>
                  <a:gd name="T21" fmla="*/ 23019 h 34"/>
                  <a:gd name="T22" fmla="*/ 3175 w 32"/>
                  <a:gd name="T23" fmla="*/ 21432 h 34"/>
                  <a:gd name="T24" fmla="*/ 794 w 32"/>
                  <a:gd name="T25" fmla="*/ 19844 h 34"/>
                  <a:gd name="T26" fmla="*/ 0 w 32"/>
                  <a:gd name="T27" fmla="*/ 16669 h 34"/>
                  <a:gd name="T28" fmla="*/ 0 w 32"/>
                  <a:gd name="T29" fmla="*/ 13494 h 34"/>
                  <a:gd name="T30" fmla="*/ 0 w 32"/>
                  <a:gd name="T31" fmla="*/ 13494 h 34"/>
                  <a:gd name="T32" fmla="*/ 0 w 32"/>
                  <a:gd name="T33" fmla="*/ 9525 h 34"/>
                  <a:gd name="T34" fmla="*/ 794 w 32"/>
                  <a:gd name="T35" fmla="*/ 7144 h 34"/>
                  <a:gd name="T36" fmla="*/ 3969 w 32"/>
                  <a:gd name="T37" fmla="*/ 3175 h 34"/>
                  <a:gd name="T38" fmla="*/ 8731 w 32"/>
                  <a:gd name="T39" fmla="*/ 0 h 34"/>
                  <a:gd name="T40" fmla="*/ 13494 w 32"/>
                  <a:gd name="T41" fmla="*/ 0 h 34"/>
                  <a:gd name="T42" fmla="*/ 18256 w 32"/>
                  <a:gd name="T43" fmla="*/ 0 h 34"/>
                  <a:gd name="T44" fmla="*/ 22225 w 32"/>
                  <a:gd name="T45" fmla="*/ 3175 h 34"/>
                  <a:gd name="T46" fmla="*/ 23019 w 32"/>
                  <a:gd name="T47" fmla="*/ 4763 h 34"/>
                  <a:gd name="T48" fmla="*/ 24606 w 32"/>
                  <a:gd name="T49" fmla="*/ 7144 h 34"/>
                  <a:gd name="T50" fmla="*/ 25400 w 32"/>
                  <a:gd name="T51" fmla="*/ 9525 h 34"/>
                  <a:gd name="T52" fmla="*/ 25400 w 32"/>
                  <a:gd name="T53" fmla="*/ 13494 h 34"/>
                  <a:gd name="T54" fmla="*/ 25400 w 32"/>
                  <a:gd name="T55" fmla="*/ 13494 h 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2"/>
                  <a:gd name="T85" fmla="*/ 0 h 34"/>
                  <a:gd name="T86" fmla="*/ 32 w 32"/>
                  <a:gd name="T87" fmla="*/ 34 h 3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2" h="34">
                    <a:moveTo>
                      <a:pt x="32" y="17"/>
                    </a:moveTo>
                    <a:lnTo>
                      <a:pt x="32" y="17"/>
                    </a:lnTo>
                    <a:lnTo>
                      <a:pt x="32" y="21"/>
                    </a:lnTo>
                    <a:lnTo>
                      <a:pt x="32" y="25"/>
                    </a:lnTo>
                    <a:lnTo>
                      <a:pt x="29" y="27"/>
                    </a:lnTo>
                    <a:lnTo>
                      <a:pt x="28" y="29"/>
                    </a:lnTo>
                    <a:lnTo>
                      <a:pt x="23" y="33"/>
                    </a:lnTo>
                    <a:lnTo>
                      <a:pt x="17" y="34"/>
                    </a:lnTo>
                    <a:lnTo>
                      <a:pt x="11" y="33"/>
                    </a:lnTo>
                    <a:lnTo>
                      <a:pt x="5" y="29"/>
                    </a:lnTo>
                    <a:lnTo>
                      <a:pt x="4" y="27"/>
                    </a:lnTo>
                    <a:lnTo>
                      <a:pt x="1" y="25"/>
                    </a:lnTo>
                    <a:lnTo>
                      <a:pt x="0" y="21"/>
                    </a:lnTo>
                    <a:lnTo>
                      <a:pt x="0" y="17"/>
                    </a:lnTo>
                    <a:lnTo>
                      <a:pt x="0" y="12"/>
                    </a:lnTo>
                    <a:lnTo>
                      <a:pt x="1" y="9"/>
                    </a:lnTo>
                    <a:lnTo>
                      <a:pt x="5" y="4"/>
                    </a:lnTo>
                    <a:lnTo>
                      <a:pt x="11" y="0"/>
                    </a:lnTo>
                    <a:lnTo>
                      <a:pt x="17" y="0"/>
                    </a:lnTo>
                    <a:lnTo>
                      <a:pt x="23" y="0"/>
                    </a:lnTo>
                    <a:lnTo>
                      <a:pt x="28" y="4"/>
                    </a:lnTo>
                    <a:lnTo>
                      <a:pt x="29" y="6"/>
                    </a:lnTo>
                    <a:lnTo>
                      <a:pt x="31" y="9"/>
                    </a:lnTo>
                    <a:lnTo>
                      <a:pt x="32" y="12"/>
                    </a:lnTo>
                    <a:lnTo>
                      <a:pt x="32" y="17"/>
                    </a:lnTo>
                    <a:close/>
                  </a:path>
                </a:pathLst>
              </a:custGeom>
              <a:grpFill/>
              <a:ln w="12700">
                <a:solidFill>
                  <a:srgbClr val="FFFFFF"/>
                </a:solidFill>
                <a:prstDash val="solid"/>
                <a:round/>
                <a:headEnd/>
                <a:tailEnd/>
              </a:ln>
            </p:spPr>
            <p:txBody>
              <a:bodyPr/>
              <a:lstStyle/>
              <a:p>
                <a:pPr defTabSz="1076651"/>
                <a:endParaRPr lang="en-US" sz="2078">
                  <a:solidFill>
                    <a:srgbClr val="00234B"/>
                  </a:solidFill>
                  <a:latin typeface="Arial"/>
                </a:endParaRPr>
              </a:p>
            </p:txBody>
          </p:sp>
          <p:sp>
            <p:nvSpPr>
              <p:cNvPr id="204" name="Freeform 1133"/>
              <p:cNvSpPr>
                <a:spLocks/>
              </p:cNvSpPr>
              <p:nvPr/>
            </p:nvSpPr>
            <p:spPr bwMode="auto">
              <a:xfrm>
                <a:off x="2632643" y="3713865"/>
                <a:ext cx="86479" cy="65251"/>
              </a:xfrm>
              <a:custGeom>
                <a:avLst/>
                <a:gdLst>
                  <a:gd name="T0" fmla="*/ 0 w 78"/>
                  <a:gd name="T1" fmla="*/ 34925 h 43"/>
                  <a:gd name="T2" fmla="*/ 0 w 78"/>
                  <a:gd name="T3" fmla="*/ 34925 h 43"/>
                  <a:gd name="T4" fmla="*/ 1588 w 78"/>
                  <a:gd name="T5" fmla="*/ 29240 h 43"/>
                  <a:gd name="T6" fmla="*/ 3969 w 78"/>
                  <a:gd name="T7" fmla="*/ 21930 h 43"/>
                  <a:gd name="T8" fmla="*/ 5556 w 78"/>
                  <a:gd name="T9" fmla="*/ 16244 h 43"/>
                  <a:gd name="T10" fmla="*/ 8731 w 78"/>
                  <a:gd name="T11" fmla="*/ 11371 h 43"/>
                  <a:gd name="T12" fmla="*/ 12700 w 78"/>
                  <a:gd name="T13" fmla="*/ 6498 h 43"/>
                  <a:gd name="T14" fmla="*/ 18256 w 78"/>
                  <a:gd name="T15" fmla="*/ 3249 h 43"/>
                  <a:gd name="T16" fmla="*/ 23813 w 78"/>
                  <a:gd name="T17" fmla="*/ 0 h 43"/>
                  <a:gd name="T18" fmla="*/ 30957 w 78"/>
                  <a:gd name="T19" fmla="*/ 0 h 43"/>
                  <a:gd name="T20" fmla="*/ 30957 w 78"/>
                  <a:gd name="T21" fmla="*/ 0 h 43"/>
                  <a:gd name="T22" fmla="*/ 38894 w 78"/>
                  <a:gd name="T23" fmla="*/ 0 h 43"/>
                  <a:gd name="T24" fmla="*/ 44450 w 78"/>
                  <a:gd name="T25" fmla="*/ 3249 h 43"/>
                  <a:gd name="T26" fmla="*/ 49213 w 78"/>
                  <a:gd name="T27" fmla="*/ 6498 h 43"/>
                  <a:gd name="T28" fmla="*/ 53182 w 78"/>
                  <a:gd name="T29" fmla="*/ 11371 h 43"/>
                  <a:gd name="T30" fmla="*/ 56357 w 78"/>
                  <a:gd name="T31" fmla="*/ 16244 h 43"/>
                  <a:gd name="T32" fmla="*/ 58738 w 78"/>
                  <a:gd name="T33" fmla="*/ 21930 h 43"/>
                  <a:gd name="T34" fmla="*/ 61119 w 78"/>
                  <a:gd name="T35" fmla="*/ 29240 h 43"/>
                  <a:gd name="T36" fmla="*/ 61913 w 78"/>
                  <a:gd name="T37" fmla="*/ 34925 h 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
                  <a:gd name="T58" fmla="*/ 0 h 43"/>
                  <a:gd name="T59" fmla="*/ 78 w 78"/>
                  <a:gd name="T60" fmla="*/ 43 h 4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 h="43">
                    <a:moveTo>
                      <a:pt x="0" y="43"/>
                    </a:moveTo>
                    <a:lnTo>
                      <a:pt x="0" y="43"/>
                    </a:lnTo>
                    <a:lnTo>
                      <a:pt x="2" y="36"/>
                    </a:lnTo>
                    <a:lnTo>
                      <a:pt x="5" y="27"/>
                    </a:lnTo>
                    <a:lnTo>
                      <a:pt x="7" y="20"/>
                    </a:lnTo>
                    <a:lnTo>
                      <a:pt x="11" y="14"/>
                    </a:lnTo>
                    <a:lnTo>
                      <a:pt x="16" y="8"/>
                    </a:lnTo>
                    <a:lnTo>
                      <a:pt x="23" y="4"/>
                    </a:lnTo>
                    <a:lnTo>
                      <a:pt x="30" y="0"/>
                    </a:lnTo>
                    <a:lnTo>
                      <a:pt x="39" y="0"/>
                    </a:lnTo>
                    <a:lnTo>
                      <a:pt x="49" y="0"/>
                    </a:lnTo>
                    <a:lnTo>
                      <a:pt x="56" y="4"/>
                    </a:lnTo>
                    <a:lnTo>
                      <a:pt x="62" y="8"/>
                    </a:lnTo>
                    <a:lnTo>
                      <a:pt x="67" y="14"/>
                    </a:lnTo>
                    <a:lnTo>
                      <a:pt x="71" y="20"/>
                    </a:lnTo>
                    <a:lnTo>
                      <a:pt x="74" y="27"/>
                    </a:lnTo>
                    <a:lnTo>
                      <a:pt x="77" y="36"/>
                    </a:lnTo>
                    <a:lnTo>
                      <a:pt x="78" y="43"/>
                    </a:lnTo>
                  </a:path>
                </a:pathLst>
              </a:custGeom>
              <a:grpFill/>
              <a:ln w="12700">
                <a:solidFill>
                  <a:srgbClr val="FFFFFF"/>
                </a:solidFill>
                <a:prstDash val="solid"/>
                <a:round/>
                <a:headEnd/>
                <a:tailEnd/>
              </a:ln>
            </p:spPr>
            <p:txBody>
              <a:bodyPr/>
              <a:lstStyle/>
              <a:p>
                <a:pPr defTabSz="1076651"/>
                <a:endParaRPr lang="en-US" sz="2078">
                  <a:solidFill>
                    <a:srgbClr val="00234B"/>
                  </a:solidFill>
                  <a:latin typeface="Arial"/>
                </a:endParaRPr>
              </a:p>
            </p:txBody>
          </p:sp>
        </p:grpSp>
      </p:grpSp>
      <p:sp>
        <p:nvSpPr>
          <p:cNvPr id="154" name="Title 3"/>
          <p:cNvSpPr>
            <a:spLocks noGrp="1"/>
          </p:cNvSpPr>
          <p:nvPr>
            <p:ph type="title"/>
          </p:nvPr>
        </p:nvSpPr>
        <p:spPr>
          <a:xfrm>
            <a:off x="310087" y="113324"/>
            <a:ext cx="8229600" cy="1018093"/>
          </a:xfrm>
          <a:prstGeom prst="rect">
            <a:avLst/>
          </a:prstGeom>
        </p:spPr>
        <p:txBody>
          <a:bodyPr/>
          <a:lstStyle/>
          <a:p>
            <a:pPr lvl="0">
              <a:spcBef>
                <a:spcPts val="0"/>
              </a:spcBef>
              <a:defRPr/>
            </a:pPr>
            <a:r>
              <a:rPr lang="en-US" sz="2400" b="1" kern="0" dirty="0">
                <a:solidFill>
                  <a:schemeClr val="tx2"/>
                </a:solidFill>
                <a:latin typeface="Arial"/>
              </a:rPr>
              <a:t>Capgemini</a:t>
            </a:r>
            <a:r>
              <a:rPr lang="en-US" sz="2400" b="1" kern="0" dirty="0">
                <a:solidFill>
                  <a:sysClr val="windowText" lastClr="000000"/>
                </a:solidFill>
                <a:latin typeface="Arial"/>
              </a:rPr>
              <a:t> </a:t>
            </a:r>
            <a:r>
              <a:rPr lang="en-US" sz="2400" b="1" kern="0" dirty="0">
                <a:solidFill>
                  <a:schemeClr val="tx2"/>
                </a:solidFill>
                <a:latin typeface="Arial"/>
              </a:rPr>
              <a:t>Automation</a:t>
            </a:r>
            <a:r>
              <a:rPr lang="en-US" sz="2400" b="1" kern="0" dirty="0">
                <a:solidFill>
                  <a:schemeClr val="tx2">
                    <a:lumMod val="60000"/>
                    <a:lumOff val="40000"/>
                  </a:schemeClr>
                </a:solidFill>
                <a:latin typeface="Arial"/>
              </a:rPr>
              <a:t> </a:t>
            </a:r>
            <a:r>
              <a:rPr lang="en-US" sz="2400" b="1" kern="0" dirty="0">
                <a:solidFill>
                  <a:schemeClr val="tx2"/>
                </a:solidFill>
                <a:latin typeface="Arial"/>
              </a:rPr>
              <a:t>Framework</a:t>
            </a:r>
            <a:endParaRPr kumimoji="0" lang="en-US" sz="2400" b="0" i="0" u="none" strike="noStrike" kern="0" cap="none" spc="0" normalizeH="0" baseline="0" noProof="0" dirty="0">
              <a:ln>
                <a:noFill/>
              </a:ln>
              <a:solidFill>
                <a:schemeClr val="tx2"/>
              </a:solidFill>
              <a:effectLst/>
              <a:uLnTx/>
              <a:uFillTx/>
            </a:endParaRPr>
          </a:p>
        </p:txBody>
      </p:sp>
      <p:sp>
        <p:nvSpPr>
          <p:cNvPr id="252" name="Rounded Rectangle 251"/>
          <p:cNvSpPr/>
          <p:nvPr/>
        </p:nvSpPr>
        <p:spPr bwMode="auto">
          <a:xfrm>
            <a:off x="7561020" y="4693320"/>
            <a:ext cx="1219535" cy="316203"/>
          </a:xfrm>
          <a:prstGeom prst="roundRect">
            <a:avLst/>
          </a:prstGeom>
          <a:noFill/>
          <a:ln w="158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Remember</a:t>
            </a:r>
            <a:endParaRPr kumimoji="0" lang="en-US" sz="1200" i="0" u="none" strike="noStrike"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53" name="Rounded Rectangle 252"/>
          <p:cNvSpPr/>
          <p:nvPr/>
        </p:nvSpPr>
        <p:spPr bwMode="auto">
          <a:xfrm>
            <a:off x="201234" y="4727498"/>
            <a:ext cx="727458" cy="287720"/>
          </a:xfrm>
          <a:prstGeom prst="roundRect">
            <a:avLst/>
          </a:prstGeom>
          <a:noFill/>
          <a:ln w="158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Watch</a:t>
            </a:r>
            <a:endParaRPr kumimoji="0" lang="en-US" sz="1200" i="0" u="none" strike="noStrike"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54" name="Rounded Rectangle 253"/>
          <p:cNvSpPr/>
          <p:nvPr/>
        </p:nvSpPr>
        <p:spPr bwMode="auto">
          <a:xfrm>
            <a:off x="5255663" y="1131417"/>
            <a:ext cx="669110" cy="287720"/>
          </a:xfrm>
          <a:prstGeom prst="roundRect">
            <a:avLst/>
          </a:prstGeom>
          <a:noFill/>
          <a:ln w="158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Act</a:t>
            </a:r>
            <a:endParaRPr kumimoji="0" lang="en-US" sz="1200" i="0" u="none" strike="noStrike"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55" name="Rounded Rectangle 254"/>
          <p:cNvSpPr/>
          <p:nvPr/>
        </p:nvSpPr>
        <p:spPr bwMode="auto">
          <a:xfrm>
            <a:off x="8014362" y="2963145"/>
            <a:ext cx="766193" cy="287720"/>
          </a:xfrm>
          <a:prstGeom prst="roundRect">
            <a:avLst/>
          </a:prstGeom>
          <a:noFill/>
          <a:ln w="158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lang="en-US" sz="1400" dirty="0">
                <a:solidFill>
                  <a:schemeClr val="tx2"/>
                </a:solidFill>
                <a:cs typeface="Arial" charset="0"/>
              </a:rPr>
              <a:t>Think</a:t>
            </a:r>
            <a:endParaRPr kumimoji="0" lang="en-US" sz="1400" i="0" u="none" strike="noStrike" cap="none" normalizeH="0" baseline="0" dirty="0">
              <a:ln>
                <a:noFill/>
              </a:ln>
              <a:solidFill>
                <a:schemeClr val="tx2"/>
              </a:solidFill>
              <a:effectLst/>
              <a:cs typeface="Arial" charset="0"/>
            </a:endParaRPr>
          </a:p>
        </p:txBody>
      </p:sp>
      <p:sp>
        <p:nvSpPr>
          <p:cNvPr id="257" name="Rounded Rectangle 256"/>
          <p:cNvSpPr/>
          <p:nvPr/>
        </p:nvSpPr>
        <p:spPr bwMode="auto">
          <a:xfrm>
            <a:off x="201234" y="1783689"/>
            <a:ext cx="1047884" cy="287720"/>
          </a:xfrm>
          <a:prstGeom prst="roundRect">
            <a:avLst/>
          </a:prstGeom>
          <a:noFill/>
          <a:ln w="158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Listen/Talk</a:t>
            </a:r>
            <a:endParaRPr kumimoji="0" lang="en-US" sz="1200" i="0" u="none" strike="noStrike"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1398369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a:extLst>
              <a:ext uri="{FF2B5EF4-FFF2-40B4-BE49-F238E27FC236}">
                <a16:creationId xmlns="" xmlns:a16="http://schemas.microsoft.com/office/drawing/2014/main" id="{230E1301-C970-4439-BACF-B45C2F37E304}"/>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9817" r="10481"/>
          <a:stretch/>
        </p:blipFill>
        <p:spPr>
          <a:xfrm>
            <a:off x="2514600" y="-19050"/>
            <a:ext cx="6372708" cy="6857998"/>
          </a:xfrm>
        </p:spPr>
      </p:pic>
      <p:sp>
        <p:nvSpPr>
          <p:cNvPr id="5" name="Title 4">
            <a:extLst>
              <a:ext uri="{FF2B5EF4-FFF2-40B4-BE49-F238E27FC236}">
                <a16:creationId xmlns="" xmlns:a16="http://schemas.microsoft.com/office/drawing/2014/main" id="{EE63A45D-4B1B-48F8-ADCB-FC4FF6D4EC0D}"/>
              </a:ext>
            </a:extLst>
          </p:cNvPr>
          <p:cNvSpPr>
            <a:spLocks noGrp="1"/>
          </p:cNvSpPr>
          <p:nvPr>
            <p:ph type="title"/>
          </p:nvPr>
        </p:nvSpPr>
        <p:spPr>
          <a:xfrm>
            <a:off x="152400" y="1143000"/>
            <a:ext cx="4800600" cy="2438400"/>
          </a:xfrm>
        </p:spPr>
        <p:txBody>
          <a:bodyPr>
            <a:normAutofit/>
          </a:bodyPr>
          <a:lstStyle/>
          <a:p>
            <a:r>
              <a:rPr lang="en-US" sz="2800" b="1" dirty="0">
                <a:solidFill>
                  <a:schemeClr val="bg1"/>
                </a:solidFill>
                <a:latin typeface="Verdana" panose="020B0604030504040204" pitchFamily="34" charset="0"/>
                <a:ea typeface="Verdana" panose="020B0604030504040204" pitchFamily="34" charset="0"/>
                <a:cs typeface="Verdana" panose="020B0604030504040204" pitchFamily="34" charset="0"/>
              </a:rPr>
              <a:t>Variables, Data Types, Control Flows &amp; Data Manipulation</a:t>
            </a:r>
            <a:endParaRPr lang="pt-PT" sz="2800" b="1" dirty="0">
              <a:solidFill>
                <a:schemeClr val="bg1"/>
              </a:solidFill>
            </a:endParaRPr>
          </a:p>
        </p:txBody>
      </p:sp>
    </p:spTree>
    <p:extLst>
      <p:ext uri="{BB962C8B-B14F-4D97-AF65-F5344CB8AC3E}">
        <p14:creationId xmlns:p14="http://schemas.microsoft.com/office/powerpoint/2010/main" val="4243796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404813"/>
            <a:ext cx="8628456" cy="738187"/>
          </a:xfrm>
        </p:spPr>
        <p:txBody>
          <a:bodyPr>
            <a:normAutofit fontScale="90000"/>
          </a:bodyPr>
          <a:lstStyle/>
          <a:p>
            <a:r>
              <a:rPr lang="en-US" dirty="0"/>
              <a:t>Sequences</a:t>
            </a:r>
            <a:br>
              <a:rPr lang="en-US" dirty="0"/>
            </a:br>
            <a:endParaRPr lang="en-US" dirty="0"/>
          </a:p>
        </p:txBody>
      </p:sp>
      <p:sp>
        <p:nvSpPr>
          <p:cNvPr id="3" name="TextBox 2"/>
          <p:cNvSpPr txBox="1"/>
          <p:nvPr/>
        </p:nvSpPr>
        <p:spPr>
          <a:xfrm rot="10800000" flipV="1">
            <a:off x="0" y="1194138"/>
            <a:ext cx="5273969"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rPr>
              <a:t>Sequences are the smallest type of project. They are suitable to linear processes as they enable you to go from one activity to another seamlessly, and act as a single block </a:t>
            </a:r>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activity</a:t>
            </a:r>
          </a:p>
          <a:p>
            <a:pPr marL="285750" indent="-285750" algn="just">
              <a:buFont typeface="Arial" panose="020B0604020202020204" pitchFamily="34" charset="0"/>
              <a:buChar char="•"/>
            </a:pPr>
            <a:endPar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One </a:t>
            </a:r>
            <a:r>
              <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rPr>
              <a:t>of the key features of sequences is that they can be reused time and again, as a standalone </a:t>
            </a:r>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automation</a:t>
            </a:r>
            <a:b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br>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rPr>
              <a:t>For example, you can create a sequence to take information from a .pdf file and add it to a spreadsheet, and reuse it in a different setting, while changing just a few properties.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152525"/>
            <a:ext cx="3581400" cy="5048250"/>
          </a:xfrm>
          <a:prstGeom prst="rect">
            <a:avLst/>
          </a:prstGeom>
        </p:spPr>
      </p:pic>
    </p:spTree>
    <p:extLst>
      <p:ext uri="{BB962C8B-B14F-4D97-AF65-F5344CB8AC3E}">
        <p14:creationId xmlns:p14="http://schemas.microsoft.com/office/powerpoint/2010/main" val="27936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404813"/>
            <a:ext cx="8628456" cy="738187"/>
          </a:xfrm>
        </p:spPr>
        <p:txBody>
          <a:bodyPr>
            <a:normAutofit fontScale="90000"/>
          </a:bodyPr>
          <a:lstStyle/>
          <a:p>
            <a:r>
              <a:rPr lang="en-US" dirty="0"/>
              <a:t>Flowcharts</a:t>
            </a:r>
            <a:br>
              <a:rPr lang="en-US" dirty="0"/>
            </a:br>
            <a:r>
              <a:rPr lang="en-US" dirty="0"/>
              <a:t/>
            </a:r>
            <a:br>
              <a:rPr lang="en-US" dirty="0"/>
            </a:br>
            <a:endParaRPr lang="en-US" dirty="0"/>
          </a:p>
        </p:txBody>
      </p:sp>
      <p:sp>
        <p:nvSpPr>
          <p:cNvPr id="3" name="TextBox 2"/>
          <p:cNvSpPr txBox="1"/>
          <p:nvPr/>
        </p:nvSpPr>
        <p:spPr>
          <a:xfrm rot="10800000" flipV="1">
            <a:off x="-1" y="914400"/>
            <a:ext cx="4114800" cy="5016758"/>
          </a:xfrm>
          <a:prstGeom prst="rect">
            <a:avLst/>
          </a:prstGeom>
          <a:noFill/>
        </p:spPr>
        <p:txBody>
          <a:bodyPr wrap="square" rtlCol="0">
            <a:spAutoFit/>
          </a:bodyPr>
          <a:lstStyle/>
          <a:p>
            <a:pPr marL="285750" indent="-285750">
              <a:buFont typeface="Arial" panose="020B0604020202020204" pitchFamily="34" charset="0"/>
              <a:buChar char="•"/>
            </a:pPr>
            <a:endPar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Flowcharts </a:t>
            </a:r>
            <a:r>
              <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rPr>
              <a:t>can be used in a variety of settings, from large jobs to small projects that you can reuse in other </a:t>
            </a:r>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projects</a:t>
            </a:r>
          </a:p>
          <a:p>
            <a:pPr algn="just"/>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The </a:t>
            </a:r>
            <a:r>
              <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rPr>
              <a:t>most important aspect of flowcharts is that, unlike sequences, they present multiple branching logical operators, that enable you to create complex business processes and connect activities in multiple ways</a:t>
            </a:r>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t>
            </a:r>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600200"/>
            <a:ext cx="4575762" cy="4705462"/>
          </a:xfrm>
          <a:prstGeom prst="rect">
            <a:avLst/>
          </a:prstGeom>
        </p:spPr>
      </p:pic>
    </p:spTree>
    <p:extLst>
      <p:ext uri="{BB962C8B-B14F-4D97-AF65-F5344CB8AC3E}">
        <p14:creationId xmlns:p14="http://schemas.microsoft.com/office/powerpoint/2010/main" val="1248502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404813"/>
            <a:ext cx="8628456" cy="738187"/>
          </a:xfrm>
        </p:spPr>
        <p:txBody>
          <a:bodyPr>
            <a:normAutofit fontScale="90000"/>
          </a:bodyPr>
          <a:lstStyle/>
          <a:p>
            <a:r>
              <a:rPr lang="en-US" dirty="0"/>
              <a:t>Variables</a:t>
            </a:r>
            <a:br>
              <a:rPr lang="en-US" dirty="0"/>
            </a:br>
            <a:r>
              <a:rPr lang="en-US" dirty="0"/>
              <a:t/>
            </a:r>
            <a:br>
              <a:rPr lang="en-US" dirty="0"/>
            </a:br>
            <a:r>
              <a:rPr lang="en-US" dirty="0"/>
              <a:t/>
            </a:r>
            <a:br>
              <a:rPr lang="en-US" dirty="0"/>
            </a:br>
            <a:endParaRPr lang="en-US" dirty="0"/>
          </a:p>
        </p:txBody>
      </p:sp>
      <p:sp>
        <p:nvSpPr>
          <p:cNvPr id="3" name="TextBox 2"/>
          <p:cNvSpPr txBox="1"/>
          <p:nvPr/>
        </p:nvSpPr>
        <p:spPr>
          <a:xfrm rot="10800000" flipV="1">
            <a:off x="171448" y="682824"/>
            <a:ext cx="8696325" cy="3170099"/>
          </a:xfrm>
          <a:prstGeom prst="rect">
            <a:avLst/>
          </a:prstGeom>
          <a:noFill/>
        </p:spPr>
        <p:txBody>
          <a:bodyPr wrap="square" rtlCol="0">
            <a:spAutoFit/>
          </a:bodyPr>
          <a:lstStyle/>
          <a:p>
            <a:pPr marL="285750" indent="-285750">
              <a:buFont typeface="Arial" panose="020B0604020202020204" pitchFamily="34" charset="0"/>
              <a:buChar char="•"/>
            </a:pPr>
            <a:endPar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rPr>
              <a:t>variables are used to store multiples type of data. Another key aspect of variables is that their value can change </a:t>
            </a:r>
            <a:endPar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rPr>
              <a:t>In </a:t>
            </a:r>
            <a:r>
              <a:rPr lang="en-US" sz="2000" dirty="0" err="1">
                <a:solidFill>
                  <a:schemeClr val="accent1"/>
                </a:solidFill>
                <a:latin typeface="Verdana" panose="020B0604030504040204" pitchFamily="34" charset="0"/>
                <a:ea typeface="Verdana" panose="020B0604030504040204" pitchFamily="34" charset="0"/>
                <a:cs typeface="Verdana" panose="020B0604030504040204" pitchFamily="34" charset="0"/>
              </a:rPr>
              <a:t>UiPath</a:t>
            </a:r>
            <a:r>
              <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rPr>
              <a:t>, we support a large amount of types, ranging from generic value, text, number, data table, time and date, </a:t>
            </a:r>
            <a:r>
              <a:rPr lang="en-US" sz="2000" dirty="0" err="1">
                <a:solidFill>
                  <a:schemeClr val="accent1"/>
                </a:solidFill>
                <a:latin typeface="Verdana" panose="020B0604030504040204" pitchFamily="34" charset="0"/>
                <a:ea typeface="Verdana" panose="020B0604030504040204" pitchFamily="34" charset="0"/>
                <a:cs typeface="Verdana" panose="020B0604030504040204" pitchFamily="34" charset="0"/>
              </a:rPr>
              <a:t>UiElements</a:t>
            </a:r>
            <a:r>
              <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rPr>
              <a:t> to any </a:t>
            </a:r>
            <a:r>
              <a:rPr lang="en-US" sz="2000" dirty="0" err="1">
                <a:solidFill>
                  <a:schemeClr val="accent1"/>
                </a:solidFill>
                <a:latin typeface="Verdana" panose="020B0604030504040204" pitchFamily="34" charset="0"/>
                <a:ea typeface="Verdana" panose="020B0604030504040204" pitchFamily="34" charset="0"/>
                <a:cs typeface="Verdana" panose="020B0604030504040204" pitchFamily="34" charset="0"/>
              </a:rPr>
              <a:t>.Net</a:t>
            </a:r>
            <a:r>
              <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rPr>
              <a:t> variable type</a:t>
            </a:r>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t>
            </a:r>
          </a:p>
          <a:p>
            <a:pPr marL="285750" indent="-285750">
              <a:buFont typeface="Arial" panose="020B0604020202020204" pitchFamily="34"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Trim(), Replace(), </a:t>
            </a:r>
            <a:r>
              <a:rPr lang="en-US" sz="2000"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Substr</a:t>
            </a:r>
            <a:r>
              <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and many more String Operations.</a:t>
            </a:r>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4" y="4800599"/>
            <a:ext cx="8439150" cy="1600199"/>
          </a:xfrm>
          <a:prstGeom prst="rect">
            <a:avLst/>
          </a:prstGeom>
        </p:spPr>
      </p:pic>
    </p:spTree>
    <p:extLst>
      <p:ext uri="{BB962C8B-B14F-4D97-AF65-F5344CB8AC3E}">
        <p14:creationId xmlns:p14="http://schemas.microsoft.com/office/powerpoint/2010/main" val="3337154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1" y="404813"/>
            <a:ext cx="8628456" cy="738187"/>
          </a:xfrm>
        </p:spPr>
        <p:txBody>
          <a:bodyPr>
            <a:normAutofit fontScale="90000"/>
          </a:bodyPr>
          <a:lstStyle/>
          <a:p>
            <a:r>
              <a:rPr lang="en-US" dirty="0"/>
              <a:t>Build Robot using the learnings</a:t>
            </a:r>
            <a:br>
              <a:rPr lang="en-US" dirty="0"/>
            </a:br>
            <a:r>
              <a:rPr lang="en-US" dirty="0"/>
              <a:t/>
            </a:r>
            <a:br>
              <a:rPr lang="en-US" dirty="0"/>
            </a:br>
            <a:r>
              <a:rPr lang="en-US" dirty="0"/>
              <a:t/>
            </a:r>
            <a:br>
              <a:rPr lang="en-US" dirty="0"/>
            </a:br>
            <a:endParaRPr lang="en-US" sz="3100" dirty="0"/>
          </a:p>
        </p:txBody>
      </p:sp>
      <p:sp>
        <p:nvSpPr>
          <p:cNvPr id="4" name="Explosion 2 3"/>
          <p:cNvSpPr/>
          <p:nvPr/>
        </p:nvSpPr>
        <p:spPr>
          <a:xfrm>
            <a:off x="1676400" y="1219200"/>
            <a:ext cx="5715000" cy="45720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a:t>
            </a:r>
            <a:r>
              <a:rPr lang="en-US" dirty="0" err="1"/>
              <a:t>NotePad</a:t>
            </a:r>
            <a:r>
              <a:rPr lang="en-US" dirty="0"/>
              <a:t> and type Hello World</a:t>
            </a:r>
            <a:endParaRPr lang="en-IN" dirty="0"/>
          </a:p>
        </p:txBody>
      </p:sp>
    </p:spTree>
    <p:extLst>
      <p:ext uri="{BB962C8B-B14F-4D97-AF65-F5344CB8AC3E}">
        <p14:creationId xmlns:p14="http://schemas.microsoft.com/office/powerpoint/2010/main" val="3246667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 xmlns:a16="http://schemas.microsoft.com/office/drawing/2014/main" id="{94C8ACB3-92E7-416E-B1DC-7A6D28B8FF93}"/>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l="6762" r="11504"/>
          <a:stretch/>
        </p:blipFill>
        <p:spPr>
          <a:xfrm>
            <a:off x="0" y="0"/>
            <a:ext cx="9144000" cy="6858000"/>
          </a:xfrm>
        </p:spPr>
      </p:pic>
      <p:sp>
        <p:nvSpPr>
          <p:cNvPr id="22" name="Text Placeholder 14">
            <a:extLst>
              <a:ext uri="{FF2B5EF4-FFF2-40B4-BE49-F238E27FC236}">
                <a16:creationId xmlns="" xmlns:a16="http://schemas.microsoft.com/office/drawing/2014/main" id="{D60C1C9E-EE4C-4D47-992A-F334F34763F0}"/>
              </a:ext>
            </a:extLst>
          </p:cNvPr>
          <p:cNvSpPr txBox="1">
            <a:spLocks/>
          </p:cNvSpPr>
          <p:nvPr/>
        </p:nvSpPr>
        <p:spPr>
          <a:xfrm>
            <a:off x="5366760" y="1381707"/>
            <a:ext cx="328611" cy="16905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PT" sz="1400" b="1" dirty="0">
              <a:solidFill>
                <a:srgbClr val="2C004B"/>
              </a:solidFill>
            </a:endParaRPr>
          </a:p>
        </p:txBody>
      </p:sp>
      <p:sp>
        <p:nvSpPr>
          <p:cNvPr id="11" name="Title 10">
            <a:extLst>
              <a:ext uri="{FF2B5EF4-FFF2-40B4-BE49-F238E27FC236}">
                <a16:creationId xmlns="" xmlns:a16="http://schemas.microsoft.com/office/drawing/2014/main" id="{F6AFFA32-E50C-4DAD-84C6-7A1E1076758D}"/>
              </a:ext>
            </a:extLst>
          </p:cNvPr>
          <p:cNvSpPr>
            <a:spLocks noGrp="1"/>
          </p:cNvSpPr>
          <p:nvPr>
            <p:ph type="title"/>
          </p:nvPr>
        </p:nvSpPr>
        <p:spPr/>
        <p:txBody>
          <a:bodyPr>
            <a:normAutofit/>
          </a:bodyPr>
          <a:lstStyle/>
          <a:p>
            <a:r>
              <a:rPr lang="pt-PT" sz="40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Contents</a:t>
            </a:r>
            <a:endParaRPr lang="pt-PT" sz="4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5695370" y="1381707"/>
            <a:ext cx="3220029" cy="5078313"/>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Overview about </a:t>
            </a:r>
            <a:r>
              <a:rPr lang="en-IN" dirty="0" err="1"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UIPath</a:t>
            </a:r>
            <a:endPar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endPar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IN"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Variables, Data Types, Control Flows &amp; Data </a:t>
            </a:r>
            <a:r>
              <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Manipulation</a:t>
            </a:r>
          </a:p>
          <a:p>
            <a:pPr marL="285750" indent="-285750" algn="just">
              <a:buFont typeface="Arial" panose="020B0604020202020204" pitchFamily="34" charset="0"/>
              <a:buChar char="•"/>
            </a:pPr>
            <a:endPar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IN"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Recording &amp; </a:t>
            </a:r>
            <a:r>
              <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Selectors</a:t>
            </a:r>
          </a:p>
          <a:p>
            <a:pPr marL="285750" indent="-285750" algn="just">
              <a:buFont typeface="Arial" panose="020B0604020202020204" pitchFamily="34" charset="0"/>
              <a:buChar char="•"/>
            </a:pPr>
            <a:endPar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IN"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Excel &amp; Data Tables and E-mail </a:t>
            </a:r>
            <a:r>
              <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automation</a:t>
            </a:r>
          </a:p>
          <a:p>
            <a:pPr marL="285750" indent="-285750" algn="just">
              <a:buFont typeface="Arial" panose="020B0604020202020204" pitchFamily="34" charset="0"/>
              <a:buChar char="•"/>
            </a:pPr>
            <a:endPar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IN"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PDF &amp; Image </a:t>
            </a:r>
            <a:r>
              <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Processing</a:t>
            </a:r>
          </a:p>
          <a:p>
            <a:pPr marL="285750" indent="-285750" algn="just">
              <a:buFont typeface="Arial" panose="020B0604020202020204" pitchFamily="34" charset="0"/>
              <a:buChar char="•"/>
            </a:pPr>
            <a:endPar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IN"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Debugging &amp; Exception </a:t>
            </a:r>
            <a:r>
              <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Handling</a:t>
            </a:r>
          </a:p>
          <a:p>
            <a:pPr marL="285750" indent="-285750" algn="just">
              <a:buFont typeface="Arial" panose="020B0604020202020204" pitchFamily="34" charset="0"/>
              <a:buChar char="•"/>
            </a:pPr>
            <a:endPar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IN"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Citrix Automation</a:t>
            </a:r>
            <a:endParaRPr lang="en-IN"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29969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866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a:extLst>
              <a:ext uri="{FF2B5EF4-FFF2-40B4-BE49-F238E27FC236}">
                <a16:creationId xmlns="" xmlns:a16="http://schemas.microsoft.com/office/drawing/2014/main" id="{230E1301-C970-4439-BACF-B45C2F37E304}"/>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9817" r="10481"/>
          <a:stretch/>
        </p:blipFill>
        <p:spPr>
          <a:xfrm>
            <a:off x="2141730" y="-1"/>
            <a:ext cx="6372708" cy="6857998"/>
          </a:xfrm>
        </p:spPr>
      </p:pic>
      <p:sp>
        <p:nvSpPr>
          <p:cNvPr id="5" name="Title 4">
            <a:extLst>
              <a:ext uri="{FF2B5EF4-FFF2-40B4-BE49-F238E27FC236}">
                <a16:creationId xmlns="" xmlns:a16="http://schemas.microsoft.com/office/drawing/2014/main" id="{EE63A45D-4B1B-48F8-ADCB-FC4FF6D4EC0D}"/>
              </a:ext>
            </a:extLst>
          </p:cNvPr>
          <p:cNvSpPr>
            <a:spLocks noGrp="1"/>
          </p:cNvSpPr>
          <p:nvPr>
            <p:ph type="title"/>
          </p:nvPr>
        </p:nvSpPr>
        <p:spPr>
          <a:xfrm>
            <a:off x="304800" y="1066800"/>
            <a:ext cx="8610600" cy="2438400"/>
          </a:xfrm>
        </p:spPr>
        <p:txBody>
          <a:bodyPr>
            <a:normAutofit/>
          </a:bodyPr>
          <a:lstStyle/>
          <a:p>
            <a:r>
              <a:rPr lang="en-US" sz="2800" b="1" dirty="0">
                <a:solidFill>
                  <a:schemeClr val="bg1"/>
                </a:solidFill>
                <a:latin typeface="Verdana" panose="020B0604030504040204" pitchFamily="34" charset="0"/>
                <a:ea typeface="Verdana" panose="020B0604030504040204" pitchFamily="34" charset="0"/>
                <a:cs typeface="Verdana" panose="020B0604030504040204" pitchFamily="34" charset="0"/>
              </a:rPr>
              <a:t>Overview about </a:t>
            </a:r>
            <a:r>
              <a:rPr lang="en-US" sz="2800" b="1" dirty="0" err="1">
                <a:solidFill>
                  <a:schemeClr val="bg1"/>
                </a:solidFill>
                <a:latin typeface="Verdana" panose="020B0604030504040204" pitchFamily="34" charset="0"/>
                <a:ea typeface="Verdana" panose="020B0604030504040204" pitchFamily="34" charset="0"/>
                <a:cs typeface="Verdana" panose="020B0604030504040204" pitchFamily="34" charset="0"/>
              </a:rPr>
              <a:t>UIPath</a:t>
            </a:r>
            <a:endParaRPr lang="pt-PT" sz="2800" b="1" dirty="0">
              <a:solidFill>
                <a:schemeClr val="bg1"/>
              </a:solidFill>
            </a:endParaRPr>
          </a:p>
        </p:txBody>
      </p:sp>
    </p:spTree>
    <p:extLst>
      <p:ext uri="{BB962C8B-B14F-4D97-AF65-F5344CB8AC3E}">
        <p14:creationId xmlns:p14="http://schemas.microsoft.com/office/powerpoint/2010/main" val="1854684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GE Internal</a:t>
            </a:r>
            <a:endParaRPr lang="en-US"/>
          </a:p>
        </p:txBody>
      </p:sp>
      <p:sp>
        <p:nvSpPr>
          <p:cNvPr id="4" name="TextBox 3"/>
          <p:cNvSpPr txBox="1"/>
          <p:nvPr/>
        </p:nvSpPr>
        <p:spPr>
          <a:xfrm>
            <a:off x="239973" y="1501914"/>
            <a:ext cx="8686800" cy="707886"/>
          </a:xfrm>
          <a:prstGeom prst="rect">
            <a:avLst/>
          </a:prstGeom>
          <a:noFill/>
        </p:spPr>
        <p:txBody>
          <a:bodyPr wrap="square" rtlCol="0">
            <a:spAutoFit/>
          </a:bodyPr>
          <a:lstStyle/>
          <a:p>
            <a:pPr algn="just"/>
            <a:r>
              <a:rPr lang="en-US" sz="2000" b="1" dirty="0" smtClean="0">
                <a:solidFill>
                  <a:schemeClr val="accent1"/>
                </a:solidFill>
                <a:latin typeface="Verdana" pitchFamily="34" charset="0"/>
                <a:ea typeface="Verdana" pitchFamily="34" charset="0"/>
                <a:cs typeface="Verdana" pitchFamily="34" charset="0"/>
              </a:rPr>
              <a:t>Automation</a:t>
            </a:r>
            <a:r>
              <a:rPr lang="en-US" sz="2000" dirty="0" smtClean="0">
                <a:solidFill>
                  <a:schemeClr val="accent1"/>
                </a:solidFill>
                <a:latin typeface="Verdana" pitchFamily="34" charset="0"/>
                <a:ea typeface="Verdana" pitchFamily="34" charset="0"/>
                <a:cs typeface="Verdana" pitchFamily="34" charset="0"/>
              </a:rPr>
              <a:t> can be defined as the technology by which a process or procedure is performed without human assistance</a:t>
            </a:r>
            <a:endParaRPr lang="en-US" sz="2000" dirty="0">
              <a:solidFill>
                <a:schemeClr val="accent1"/>
              </a:solidFill>
              <a:latin typeface="Verdana" pitchFamily="34" charset="0"/>
              <a:ea typeface="Verdana" pitchFamily="34" charset="0"/>
              <a:cs typeface="Verdana" pitchFamily="34" charset="0"/>
            </a:endParaRPr>
          </a:p>
        </p:txBody>
      </p:sp>
      <p:sp>
        <p:nvSpPr>
          <p:cNvPr id="7" name="TextBox 6"/>
          <p:cNvSpPr txBox="1"/>
          <p:nvPr/>
        </p:nvSpPr>
        <p:spPr>
          <a:xfrm>
            <a:off x="1682202" y="548185"/>
            <a:ext cx="5779596" cy="769441"/>
          </a:xfrm>
          <a:prstGeom prst="rect">
            <a:avLst/>
          </a:prstGeom>
          <a:noFill/>
        </p:spPr>
        <p:txBody>
          <a:bodyPr wrap="none" rtlCol="0">
            <a:spAutoFit/>
          </a:bodyPr>
          <a:lstStyle/>
          <a:p>
            <a:pPr algn="ctr"/>
            <a:r>
              <a:rPr lang="en-US" sz="4400" dirty="0" smtClean="0">
                <a:solidFill>
                  <a:schemeClr val="tx2"/>
                </a:solidFill>
                <a:latin typeface="Verdana" pitchFamily="34" charset="0"/>
                <a:ea typeface="Verdana" pitchFamily="34" charset="0"/>
                <a:cs typeface="Verdana" pitchFamily="34" charset="0"/>
              </a:rPr>
              <a:t>What is Automation</a:t>
            </a:r>
            <a:endParaRPr lang="en-US" sz="4400" dirty="0">
              <a:solidFill>
                <a:schemeClr val="tx2"/>
              </a:solidFill>
              <a:latin typeface="Verdana" pitchFamily="34" charset="0"/>
              <a:ea typeface="Verdana" pitchFamily="34" charset="0"/>
              <a:cs typeface="Verdana" pitchFamily="34" charset="0"/>
            </a:endParaRPr>
          </a:p>
        </p:txBody>
      </p:sp>
      <p:sp>
        <p:nvSpPr>
          <p:cNvPr id="2" name="Oval 1"/>
          <p:cNvSpPr/>
          <p:nvPr/>
        </p:nvSpPr>
        <p:spPr>
          <a:xfrm>
            <a:off x="3048000" y="3200400"/>
            <a:ext cx="2819400" cy="25546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Automation</a:t>
            </a:r>
            <a:endParaRPr lang="en-US" b="1" dirty="0"/>
          </a:p>
        </p:txBody>
      </p:sp>
      <p:sp>
        <p:nvSpPr>
          <p:cNvPr id="21" name="Oval 20"/>
          <p:cNvSpPr/>
          <p:nvPr/>
        </p:nvSpPr>
        <p:spPr>
          <a:xfrm>
            <a:off x="4800600" y="2483133"/>
            <a:ext cx="1284028" cy="1075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Cost</a:t>
            </a:r>
            <a:endParaRPr lang="en-US" sz="1400" dirty="0"/>
          </a:p>
        </p:txBody>
      </p:sp>
      <p:sp>
        <p:nvSpPr>
          <p:cNvPr id="22" name="Oval 21"/>
          <p:cNvSpPr/>
          <p:nvPr/>
        </p:nvSpPr>
        <p:spPr>
          <a:xfrm>
            <a:off x="5442614" y="3200400"/>
            <a:ext cx="1284028" cy="1075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Machine</a:t>
            </a:r>
            <a:endParaRPr lang="en-US" sz="1400" dirty="0"/>
          </a:p>
        </p:txBody>
      </p:sp>
      <p:sp>
        <p:nvSpPr>
          <p:cNvPr id="23" name="Oval 22"/>
          <p:cNvSpPr/>
          <p:nvPr/>
        </p:nvSpPr>
        <p:spPr>
          <a:xfrm>
            <a:off x="5562600" y="4085229"/>
            <a:ext cx="1284028" cy="1075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Solution</a:t>
            </a:r>
            <a:endParaRPr lang="en-US" sz="1400" dirty="0"/>
          </a:p>
        </p:txBody>
      </p:sp>
      <p:sp>
        <p:nvSpPr>
          <p:cNvPr id="24" name="Oval 23"/>
          <p:cNvSpPr/>
          <p:nvPr/>
        </p:nvSpPr>
        <p:spPr>
          <a:xfrm>
            <a:off x="5385748" y="4953000"/>
            <a:ext cx="1284028" cy="1075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Modern</a:t>
            </a:r>
            <a:endParaRPr lang="en-US" sz="1400" dirty="0"/>
          </a:p>
        </p:txBody>
      </p:sp>
      <p:sp>
        <p:nvSpPr>
          <p:cNvPr id="25" name="Oval 24"/>
          <p:cNvSpPr/>
          <p:nvPr/>
        </p:nvSpPr>
        <p:spPr>
          <a:xfrm>
            <a:off x="4572000" y="5470974"/>
            <a:ext cx="1284028" cy="1075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Precise</a:t>
            </a:r>
            <a:endParaRPr lang="en-US" sz="1400" dirty="0"/>
          </a:p>
        </p:txBody>
      </p:sp>
      <p:sp>
        <p:nvSpPr>
          <p:cNvPr id="26" name="Oval 25"/>
          <p:cNvSpPr/>
          <p:nvPr/>
        </p:nvSpPr>
        <p:spPr>
          <a:xfrm>
            <a:off x="3461414" y="5562600"/>
            <a:ext cx="1284028" cy="1075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Tasks</a:t>
            </a:r>
            <a:endParaRPr lang="en-US" sz="1400" dirty="0"/>
          </a:p>
        </p:txBody>
      </p:sp>
      <p:sp>
        <p:nvSpPr>
          <p:cNvPr id="27" name="Oval 26"/>
          <p:cNvSpPr/>
          <p:nvPr/>
        </p:nvSpPr>
        <p:spPr>
          <a:xfrm>
            <a:off x="2514601" y="5217096"/>
            <a:ext cx="1284028" cy="1075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Robots</a:t>
            </a:r>
            <a:endParaRPr lang="en-US" sz="1400" dirty="0"/>
          </a:p>
        </p:txBody>
      </p:sp>
      <p:sp>
        <p:nvSpPr>
          <p:cNvPr id="28" name="Oval 27"/>
          <p:cNvSpPr/>
          <p:nvPr/>
        </p:nvSpPr>
        <p:spPr>
          <a:xfrm>
            <a:off x="2043752" y="4582235"/>
            <a:ext cx="1284028" cy="1075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Lasers</a:t>
            </a:r>
            <a:endParaRPr lang="en-US" sz="1400" dirty="0"/>
          </a:p>
        </p:txBody>
      </p:sp>
      <p:sp>
        <p:nvSpPr>
          <p:cNvPr id="29" name="Oval 28"/>
          <p:cNvSpPr/>
          <p:nvPr/>
        </p:nvSpPr>
        <p:spPr>
          <a:xfrm>
            <a:off x="1905000" y="3799764"/>
            <a:ext cx="1284028" cy="1075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Money</a:t>
            </a:r>
            <a:endParaRPr lang="en-US" sz="1400" dirty="0"/>
          </a:p>
        </p:txBody>
      </p:sp>
      <p:sp>
        <p:nvSpPr>
          <p:cNvPr id="30" name="Oval 29"/>
          <p:cNvSpPr/>
          <p:nvPr/>
        </p:nvSpPr>
        <p:spPr>
          <a:xfrm>
            <a:off x="2177386" y="3038902"/>
            <a:ext cx="1284028" cy="1075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Speed</a:t>
            </a:r>
            <a:endParaRPr lang="en-US" sz="1400" dirty="0"/>
          </a:p>
        </p:txBody>
      </p:sp>
      <p:sp>
        <p:nvSpPr>
          <p:cNvPr id="31" name="Oval 30"/>
          <p:cNvSpPr/>
          <p:nvPr/>
        </p:nvSpPr>
        <p:spPr>
          <a:xfrm>
            <a:off x="2786987" y="2457734"/>
            <a:ext cx="1284028" cy="1075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Jobs</a:t>
            </a:r>
            <a:endParaRPr lang="en-US" sz="1400" dirty="0"/>
          </a:p>
        </p:txBody>
      </p:sp>
      <p:sp>
        <p:nvSpPr>
          <p:cNvPr id="32" name="Oval 31"/>
          <p:cNvSpPr/>
          <p:nvPr/>
        </p:nvSpPr>
        <p:spPr>
          <a:xfrm>
            <a:off x="3815686" y="2209800"/>
            <a:ext cx="1284028" cy="1295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Company</a:t>
            </a:r>
            <a:endParaRPr lang="en-US" sz="1400" dirty="0"/>
          </a:p>
        </p:txBody>
      </p:sp>
    </p:spTree>
    <p:extLst>
      <p:ext uri="{BB962C8B-B14F-4D97-AF65-F5344CB8AC3E}">
        <p14:creationId xmlns:p14="http://schemas.microsoft.com/office/powerpoint/2010/main" val="2288820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00" y="2533650"/>
            <a:ext cx="6324600" cy="1107996"/>
          </a:xfrm>
          <a:prstGeom prst="rect">
            <a:avLst/>
          </a:prstGeom>
          <a:noFill/>
        </p:spPr>
        <p:txBody>
          <a:bodyPr wrap="square" rtlCol="0">
            <a:spAutoFit/>
          </a:bodyPr>
          <a:lstStyle/>
          <a:p>
            <a:r>
              <a:rPr lang="en-US" sz="66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What is RPA ?</a:t>
            </a:r>
            <a:endParaRPr lang="en-US" sz="66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Footer Placeholder 5"/>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2288820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305800" cy="584775"/>
          </a:xfrm>
          <a:prstGeom prst="rect">
            <a:avLst/>
          </a:prstGeom>
          <a:noFill/>
        </p:spPr>
        <p:txBody>
          <a:bodyPr wrap="square" rtlCol="0">
            <a:spAutoFit/>
          </a:bodyPr>
          <a:lstStyle/>
          <a:p>
            <a:pPr algn="ctr"/>
            <a:r>
              <a:rPr lang="en-US" sz="32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What is RPA ?</a:t>
            </a:r>
            <a:endParaRPr lang="en-US" sz="32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685800" y="1752600"/>
            <a:ext cx="604653" cy="4247317"/>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a:t>
            </a:r>
          </a:p>
          <a:p>
            <a:pPr algn="ctr"/>
            <a:endPar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t>
            </a:r>
          </a:p>
          <a:p>
            <a:pPr algn="ctr"/>
            <a:endPar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Right Arrow 3"/>
          <p:cNvSpPr/>
          <p:nvPr/>
        </p:nvSpPr>
        <p:spPr>
          <a:xfrm>
            <a:off x="1756009" y="2109759"/>
            <a:ext cx="454925" cy="291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 name="Right Arrow 4"/>
          <p:cNvSpPr/>
          <p:nvPr/>
        </p:nvSpPr>
        <p:spPr>
          <a:xfrm>
            <a:off x="1720753" y="5374434"/>
            <a:ext cx="454925" cy="291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 name="Right Arrow 5"/>
          <p:cNvSpPr/>
          <p:nvPr/>
        </p:nvSpPr>
        <p:spPr>
          <a:xfrm>
            <a:off x="1721887" y="3730699"/>
            <a:ext cx="454925" cy="291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 name="Rounded Rectangle 7"/>
          <p:cNvSpPr/>
          <p:nvPr/>
        </p:nvSpPr>
        <p:spPr>
          <a:xfrm>
            <a:off x="2819400" y="1725338"/>
            <a:ext cx="1981200" cy="1059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rPr>
              <a:t>Robotic</a:t>
            </a:r>
            <a:endParaRPr lang="en-US" dirty="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9" name="Rounded Rectangle 8"/>
          <p:cNvSpPr/>
          <p:nvPr/>
        </p:nvSpPr>
        <p:spPr>
          <a:xfrm>
            <a:off x="2819400" y="5026408"/>
            <a:ext cx="1981200" cy="1059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rPr>
              <a:t>Automaton</a:t>
            </a:r>
            <a:endParaRPr lang="en-US" dirty="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10" name="Rounded Rectangle 9"/>
          <p:cNvSpPr/>
          <p:nvPr/>
        </p:nvSpPr>
        <p:spPr>
          <a:xfrm>
            <a:off x="2819400" y="3346278"/>
            <a:ext cx="1981200" cy="1059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rPr>
              <a:t>Process</a:t>
            </a:r>
            <a:endParaRPr lang="en-US" dirty="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12" name="Cloud 11"/>
          <p:cNvSpPr/>
          <p:nvPr/>
        </p:nvSpPr>
        <p:spPr>
          <a:xfrm>
            <a:off x="5486400" y="1752600"/>
            <a:ext cx="3505200" cy="38037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latin typeface="Verdana" panose="020B0604030504040204" pitchFamily="34" charset="0"/>
                <a:ea typeface="Verdana" panose="020B0604030504040204" pitchFamily="34" charset="0"/>
                <a:cs typeface="Verdana" panose="020B0604030504040204" pitchFamily="34" charset="0"/>
              </a:rPr>
              <a:t>An entity </a:t>
            </a:r>
            <a:r>
              <a:rPr lang="en-US" sz="1600" dirty="0">
                <a:latin typeface="Verdana" panose="020B0604030504040204" pitchFamily="34" charset="0"/>
                <a:ea typeface="Verdana" panose="020B0604030504040204" pitchFamily="34" charset="0"/>
                <a:cs typeface="Verdana" panose="020B0604030504040204" pitchFamily="34" charset="0"/>
              </a:rPr>
              <a:t>w</a:t>
            </a:r>
            <a:r>
              <a:rPr lang="en-US" sz="1600" dirty="0" smtClean="0">
                <a:latin typeface="Verdana" panose="020B0604030504040204" pitchFamily="34" charset="0"/>
                <a:ea typeface="Verdana" panose="020B0604030504040204" pitchFamily="34" charset="0"/>
                <a:cs typeface="Verdana" panose="020B0604030504040204" pitchFamily="34" charset="0"/>
              </a:rPr>
              <a:t>hich is capable of being programmed  by a computer for doing complex tasks as known as Robots, this task would be to </a:t>
            </a:r>
            <a:r>
              <a:rPr lang="en-US" sz="1600" b="1" dirty="0" smtClean="0">
                <a:latin typeface="Verdana" panose="020B0604030504040204" pitchFamily="34" charset="0"/>
                <a:ea typeface="Verdana" panose="020B0604030504040204" pitchFamily="34" charset="0"/>
                <a:cs typeface="Verdana" panose="020B0604030504040204" pitchFamily="34" charset="0"/>
              </a:rPr>
              <a:t>mimic the human actions</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18" name="Straight Arrow Connector 17"/>
          <p:cNvCxnSpPr>
            <a:stCxn id="8" idx="3"/>
          </p:cNvCxnSpPr>
          <p:nvPr/>
        </p:nvCxnSpPr>
        <p:spPr>
          <a:xfrm>
            <a:off x="4800600" y="2255318"/>
            <a:ext cx="1066800" cy="259282"/>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Footer Placeholder 19"/>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3661994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305800" cy="584775"/>
          </a:xfrm>
          <a:prstGeom prst="rect">
            <a:avLst/>
          </a:prstGeom>
          <a:noFill/>
        </p:spPr>
        <p:txBody>
          <a:bodyPr wrap="square" rtlCol="0">
            <a:spAutoFit/>
          </a:bodyPr>
          <a:lstStyle/>
          <a:p>
            <a:pPr algn="ctr"/>
            <a:r>
              <a:rPr lang="en-US" sz="32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What is RPA ?</a:t>
            </a:r>
            <a:endParaRPr lang="en-US" sz="32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685800" y="1752600"/>
            <a:ext cx="604653" cy="4247317"/>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a:t>
            </a:r>
          </a:p>
          <a:p>
            <a:pPr algn="ctr"/>
            <a:endPar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t>
            </a:r>
          </a:p>
          <a:p>
            <a:pPr algn="ctr"/>
            <a:endPar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Right Arrow 3"/>
          <p:cNvSpPr/>
          <p:nvPr/>
        </p:nvSpPr>
        <p:spPr>
          <a:xfrm>
            <a:off x="1756009" y="2109759"/>
            <a:ext cx="454925" cy="291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 name="Right Arrow 4"/>
          <p:cNvSpPr/>
          <p:nvPr/>
        </p:nvSpPr>
        <p:spPr>
          <a:xfrm>
            <a:off x="1720753" y="5374434"/>
            <a:ext cx="454925" cy="291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 name="Right Arrow 5"/>
          <p:cNvSpPr/>
          <p:nvPr/>
        </p:nvSpPr>
        <p:spPr>
          <a:xfrm>
            <a:off x="1721887" y="3730699"/>
            <a:ext cx="454925" cy="291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 name="Rounded Rectangle 7"/>
          <p:cNvSpPr/>
          <p:nvPr/>
        </p:nvSpPr>
        <p:spPr>
          <a:xfrm>
            <a:off x="2819400" y="1725338"/>
            <a:ext cx="1981200" cy="1059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rPr>
              <a:t>Robotic</a:t>
            </a:r>
            <a:endParaRPr lang="en-US" dirty="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9" name="Rounded Rectangle 8"/>
          <p:cNvSpPr/>
          <p:nvPr/>
        </p:nvSpPr>
        <p:spPr>
          <a:xfrm>
            <a:off x="2819400" y="5026408"/>
            <a:ext cx="1981200" cy="1059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rPr>
              <a:t>Automation</a:t>
            </a:r>
            <a:endParaRPr lang="en-US" dirty="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10" name="Rounded Rectangle 9"/>
          <p:cNvSpPr/>
          <p:nvPr/>
        </p:nvSpPr>
        <p:spPr>
          <a:xfrm>
            <a:off x="2819400" y="3346278"/>
            <a:ext cx="1981200" cy="1059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rPr>
              <a:t>Process</a:t>
            </a:r>
            <a:endParaRPr lang="en-US" dirty="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12" name="Cloud 11"/>
          <p:cNvSpPr/>
          <p:nvPr/>
        </p:nvSpPr>
        <p:spPr>
          <a:xfrm>
            <a:off x="5486400" y="1752600"/>
            <a:ext cx="3505200" cy="38037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latin typeface="Verdana" panose="020B0604030504040204" pitchFamily="34" charset="0"/>
                <a:ea typeface="Verdana" panose="020B0604030504040204" pitchFamily="34" charset="0"/>
                <a:cs typeface="Verdana" panose="020B0604030504040204" pitchFamily="34" charset="0"/>
              </a:rPr>
              <a:t>A </a:t>
            </a:r>
            <a:r>
              <a:rPr lang="en-US" sz="1600" b="1" dirty="0" smtClean="0">
                <a:latin typeface="Verdana" panose="020B0604030504040204" pitchFamily="34" charset="0"/>
                <a:ea typeface="Verdana" panose="020B0604030504040204" pitchFamily="34" charset="0"/>
                <a:cs typeface="Verdana" panose="020B0604030504040204" pitchFamily="34" charset="0"/>
              </a:rPr>
              <a:t>sequence of steps,</a:t>
            </a:r>
            <a:r>
              <a:rPr lang="en-US" sz="1600" dirty="0" smtClean="0">
                <a:latin typeface="Verdana" panose="020B0604030504040204" pitchFamily="34" charset="0"/>
                <a:ea typeface="Verdana" panose="020B0604030504040204" pitchFamily="34" charset="0"/>
                <a:cs typeface="Verdana" panose="020B0604030504040204" pitchFamily="34" charset="0"/>
              </a:rPr>
              <a:t> that lead to a meaningful activity or task is known as Process</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Arrow Connector 12"/>
          <p:cNvCxnSpPr/>
          <p:nvPr/>
        </p:nvCxnSpPr>
        <p:spPr>
          <a:xfrm>
            <a:off x="4800600" y="3874306"/>
            <a:ext cx="685800" cy="1952"/>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9" name="Footer Placeholder 18"/>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889004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305800" cy="584775"/>
          </a:xfrm>
          <a:prstGeom prst="rect">
            <a:avLst/>
          </a:prstGeom>
          <a:noFill/>
        </p:spPr>
        <p:txBody>
          <a:bodyPr wrap="square" rtlCol="0">
            <a:spAutoFit/>
          </a:bodyPr>
          <a:lstStyle/>
          <a:p>
            <a:pPr algn="ctr"/>
            <a:r>
              <a:rPr lang="en-US" sz="32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What is RPA ?</a:t>
            </a:r>
            <a:endParaRPr lang="en-US" sz="32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685800" y="1752600"/>
            <a:ext cx="604653" cy="4247317"/>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a:t>
            </a:r>
          </a:p>
          <a:p>
            <a:pPr algn="ctr"/>
            <a:endPar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t>
            </a:r>
          </a:p>
          <a:p>
            <a:pPr algn="ctr"/>
            <a:endPar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Right Arrow 3"/>
          <p:cNvSpPr/>
          <p:nvPr/>
        </p:nvSpPr>
        <p:spPr>
          <a:xfrm>
            <a:off x="1756009" y="2109759"/>
            <a:ext cx="454925" cy="291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 name="Right Arrow 4"/>
          <p:cNvSpPr/>
          <p:nvPr/>
        </p:nvSpPr>
        <p:spPr>
          <a:xfrm>
            <a:off x="1720753" y="5374434"/>
            <a:ext cx="454925" cy="291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 name="Right Arrow 5"/>
          <p:cNvSpPr/>
          <p:nvPr/>
        </p:nvSpPr>
        <p:spPr>
          <a:xfrm>
            <a:off x="1721887" y="3730699"/>
            <a:ext cx="454925" cy="291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 name="Rounded Rectangle 7"/>
          <p:cNvSpPr/>
          <p:nvPr/>
        </p:nvSpPr>
        <p:spPr>
          <a:xfrm>
            <a:off x="2819400" y="1725338"/>
            <a:ext cx="1981200" cy="1059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rPr>
              <a:t>Robotic</a:t>
            </a:r>
            <a:endParaRPr lang="en-US" dirty="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9" name="Rounded Rectangle 8"/>
          <p:cNvSpPr/>
          <p:nvPr/>
        </p:nvSpPr>
        <p:spPr>
          <a:xfrm>
            <a:off x="2819400" y="5026408"/>
            <a:ext cx="1981200" cy="1059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rPr>
              <a:t>Automation</a:t>
            </a:r>
            <a:endParaRPr lang="en-US" dirty="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10" name="Rounded Rectangle 9"/>
          <p:cNvSpPr/>
          <p:nvPr/>
        </p:nvSpPr>
        <p:spPr>
          <a:xfrm>
            <a:off x="2819400" y="3346278"/>
            <a:ext cx="1981200" cy="1059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rPr>
              <a:t>Process</a:t>
            </a:r>
            <a:endParaRPr lang="en-US" dirty="0">
              <a:ln w="18415" cmpd="sng">
                <a:solidFill>
                  <a:srgbClr val="FFFFFF"/>
                </a:solidFill>
                <a:prstDash val="solid"/>
              </a:ln>
              <a:solidFill>
                <a:schemeClr val="bg1"/>
              </a:solidFill>
              <a:effectLst>
                <a:outerShdw blurRad="63500" dir="3600000" algn="tl" rotWithShape="0">
                  <a:srgbClr val="000000">
                    <a:alpha val="7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12" name="Cloud 11"/>
          <p:cNvSpPr/>
          <p:nvPr/>
        </p:nvSpPr>
        <p:spPr>
          <a:xfrm>
            <a:off x="5486400" y="1752600"/>
            <a:ext cx="3505200" cy="38037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latin typeface="Verdana" panose="020B0604030504040204" pitchFamily="34" charset="0"/>
                <a:ea typeface="Verdana" panose="020B0604030504040204" pitchFamily="34" charset="0"/>
                <a:cs typeface="Verdana" panose="020B0604030504040204" pitchFamily="34" charset="0"/>
              </a:rPr>
              <a:t>When a task happens automatically, i.e. </a:t>
            </a:r>
            <a:r>
              <a:rPr lang="en-US" sz="1600" b="1" dirty="0" smtClean="0">
                <a:latin typeface="Verdana" panose="020B0604030504040204" pitchFamily="34" charset="0"/>
                <a:ea typeface="Verdana" panose="020B0604030504040204" pitchFamily="34" charset="0"/>
                <a:cs typeface="Verdana" panose="020B0604030504040204" pitchFamily="34" charset="0"/>
              </a:rPr>
              <a:t>without human intervention</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14" name="Straight Arrow Connector 13"/>
          <p:cNvCxnSpPr/>
          <p:nvPr/>
        </p:nvCxnSpPr>
        <p:spPr>
          <a:xfrm flipV="1">
            <a:off x="4800600" y="4876800"/>
            <a:ext cx="914400" cy="67861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1829819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464024"/>
            <a:ext cx="8763000" cy="523220"/>
          </a:xfrm>
          <a:prstGeom prst="rect">
            <a:avLst/>
          </a:prstGeom>
          <a:noFill/>
        </p:spPr>
        <p:txBody>
          <a:bodyPr wrap="square" rtlCol="0">
            <a:spAutoFit/>
          </a:bodyPr>
          <a:lstStyle/>
          <a:p>
            <a:pPr algn="ctr"/>
            <a:r>
              <a:rPr lang="en-US" sz="28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Traditional Automation Vs RPA</a:t>
            </a:r>
            <a:endParaRPr lang="en-US" sz="28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76200" y="1165086"/>
            <a:ext cx="4381500" cy="3908762"/>
          </a:xfrm>
          <a:prstGeom prst="rect">
            <a:avLst/>
          </a:prstGeom>
          <a:noFill/>
        </p:spPr>
        <p:txBody>
          <a:bodyPr wrap="square" rtlCol="0">
            <a:spAutoFit/>
          </a:bodyPr>
          <a:lstStyle/>
          <a:p>
            <a:pPr algn="ctr"/>
            <a:endPar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algn="ctr"/>
            <a:r>
              <a:rPr lang="en-US" sz="2000" u="sng" dirty="0" smtClean="0">
                <a:solidFill>
                  <a:schemeClr val="tx2"/>
                </a:solidFill>
                <a:latin typeface="Verdana" panose="020B0604030504040204" pitchFamily="34" charset="0"/>
                <a:ea typeface="Verdana" panose="020B0604030504040204" pitchFamily="34" charset="0"/>
                <a:cs typeface="Verdana" panose="020B0604030504040204" pitchFamily="34" charset="0"/>
              </a:rPr>
              <a:t>Traditional Automation</a:t>
            </a:r>
          </a:p>
          <a:p>
            <a:pPr algn="ctr"/>
            <a:endParaRPr lang="en-US" sz="20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342900" indent="-342900" algn="just">
              <a:buFont typeface="Arial" panose="020B0604020202020204" pitchFamily="34" charset="0"/>
              <a:buChar char="•"/>
            </a:pPr>
            <a:r>
              <a:rPr lang="en-US" dirty="0">
                <a:solidFill>
                  <a:schemeClr val="accent1">
                    <a:lumMod val="75000"/>
                  </a:schemeClr>
                </a:solidFill>
              </a:rPr>
              <a:t>Traditional automation is primarily based on programming and relies on </a:t>
            </a:r>
            <a:r>
              <a:rPr lang="en-US" dirty="0" smtClean="0">
                <a:solidFill>
                  <a:schemeClr val="accent1">
                    <a:lumMod val="75000"/>
                  </a:schemeClr>
                </a:solidFill>
              </a:rPr>
              <a:t>APIs</a:t>
            </a:r>
            <a:r>
              <a:rPr lang="en-US" dirty="0">
                <a:solidFill>
                  <a:schemeClr val="accent1"/>
                </a:solidFill>
              </a:rPr>
              <a:t>.</a:t>
            </a:r>
            <a:endParaRPr lang="en-US" dirty="0" smtClean="0">
              <a:solidFill>
                <a:schemeClr val="accent1"/>
              </a:solidFill>
            </a:endParaRPr>
          </a:p>
          <a:p>
            <a:pPr marL="342900" indent="-342900" algn="just">
              <a:buFont typeface="Arial" panose="020B0604020202020204" pitchFamily="34" charset="0"/>
              <a:buChar char="•"/>
            </a:pPr>
            <a:endParaRPr lang="en-US" dirty="0" smtClean="0">
              <a:solidFill>
                <a:schemeClr val="accent1"/>
              </a:solidFill>
            </a:endParaRPr>
          </a:p>
          <a:p>
            <a:pPr marL="342900" indent="-342900" algn="just">
              <a:buFont typeface="Arial" panose="020B0604020202020204" pitchFamily="34" charset="0"/>
              <a:buChar char="•"/>
            </a:pPr>
            <a:endParaRPr lang="en-US" dirty="0">
              <a:solidFill>
                <a:schemeClr val="accent1"/>
              </a:solidFill>
            </a:endParaRPr>
          </a:p>
          <a:p>
            <a:pPr marL="342900" indent="-342900" algn="just">
              <a:buFont typeface="Arial" panose="020B0604020202020204" pitchFamily="34" charset="0"/>
              <a:buChar char="•"/>
            </a:pPr>
            <a:r>
              <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Requires </a:t>
            </a:r>
            <a:r>
              <a:rPr lang="en-US" sz="1600"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complex integration.</a:t>
            </a:r>
          </a:p>
          <a:p>
            <a:pPr marL="342900" indent="-342900" algn="just">
              <a:buFont typeface="Arial" panose="020B0604020202020204" pitchFamily="34" charset="0"/>
              <a:buChar char="•"/>
            </a:pPr>
            <a:endPar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342900" indent="-342900" algn="just">
              <a:buFont typeface="Arial" panose="020B0604020202020204" pitchFamily="34" charset="0"/>
              <a:buChar char="•"/>
            </a:pPr>
            <a:r>
              <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Rolls out </a:t>
            </a:r>
            <a:r>
              <a:rPr lang="en-US" sz="1600"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slower.</a:t>
            </a:r>
          </a:p>
          <a:p>
            <a:pPr marL="342900" indent="-342900" algn="just">
              <a:buFont typeface="Arial" panose="020B0604020202020204" pitchFamily="34" charset="0"/>
              <a:buChar char="•"/>
            </a:pPr>
            <a:endPar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indent="-342900" algn="just">
              <a:buFont typeface="Arial" panose="020B0604020202020204" pitchFamily="34" charset="0"/>
              <a:buChar char="•"/>
            </a:pPr>
            <a:r>
              <a:rPr lang="en-US" sz="1600"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Cost is more.</a:t>
            </a:r>
          </a:p>
          <a:p>
            <a:pPr marL="342900" indent="-342900" algn="just">
              <a:buFont typeface="Arial" panose="020B0604020202020204" pitchFamily="34" charset="0"/>
              <a:buChar char="•"/>
            </a:pPr>
            <a:endPar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A</a:t>
            </a:r>
            <a:r>
              <a:rPr lang="en-US" sz="1600"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utomation can not be personalized.</a:t>
            </a:r>
            <a:endPar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4648200" y="1166040"/>
            <a:ext cx="4191000" cy="5293757"/>
          </a:xfrm>
          <a:prstGeom prst="rect">
            <a:avLst/>
          </a:prstGeom>
          <a:noFill/>
        </p:spPr>
        <p:txBody>
          <a:bodyPr wrap="square" rtlCol="0">
            <a:spAutoFit/>
          </a:bodyPr>
          <a:lstStyle/>
          <a:p>
            <a:pPr algn="ctr"/>
            <a:endPar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algn="ctr"/>
            <a:r>
              <a:rPr lang="en-US" sz="2000" u="sng" dirty="0" smtClean="0">
                <a:solidFill>
                  <a:schemeClr val="tx2"/>
                </a:solidFill>
                <a:latin typeface="Verdana" panose="020B0604030504040204" pitchFamily="34" charset="0"/>
                <a:ea typeface="Verdana" panose="020B0604030504040204" pitchFamily="34" charset="0"/>
                <a:cs typeface="Verdana" panose="020B0604030504040204" pitchFamily="34" charset="0"/>
              </a:rPr>
              <a:t>RPA</a:t>
            </a:r>
          </a:p>
          <a:p>
            <a:pPr algn="ctr"/>
            <a:endParaRPr lang="en-US" sz="2000"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RPA on the other hand mimics the actions of a user at the User Interface level.</a:t>
            </a:r>
            <a:r>
              <a:rPr lang="en-US" dirty="0">
                <a:solidFill>
                  <a:schemeClr val="accent1">
                    <a:lumMod val="75000"/>
                  </a:schemeClr>
                </a:solidFill>
              </a:rPr>
              <a:t> </a:t>
            </a:r>
            <a:endParaRPr lang="en-US" dirty="0" smtClean="0">
              <a:solidFill>
                <a:schemeClr val="accent1">
                  <a:lumMod val="75000"/>
                </a:schemeClr>
              </a:solidFill>
            </a:endParaRPr>
          </a:p>
          <a:p>
            <a:pPr marL="285750" indent="-285750" algn="just">
              <a:buFont typeface="Arial" panose="020B0604020202020204" pitchFamily="34" charset="0"/>
              <a:buChar char="•"/>
            </a:pPr>
            <a:endParaRPr lang="en-US" dirty="0">
              <a:solidFill>
                <a:schemeClr val="accent1">
                  <a:lumMod val="75000"/>
                </a:schemeClr>
              </a:solidFill>
            </a:endParaRPr>
          </a:p>
          <a:p>
            <a:pPr marL="285750" indent="-285750" algn="just">
              <a:buFont typeface="Arial" panose="020B0604020202020204" pitchFamily="34" charset="0"/>
              <a:buChar char="•"/>
            </a:pPr>
            <a:r>
              <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Requires no complex integration</a:t>
            </a:r>
          </a:p>
          <a:p>
            <a:pPr marL="285750" indent="-285750" algn="just">
              <a:buFont typeface="Arial" panose="020B0604020202020204" pitchFamily="34" charset="0"/>
              <a:buChar char="•"/>
            </a:pPr>
            <a:endParaRPr lang="en-US" dirty="0" smtClean="0">
              <a:solidFill>
                <a:schemeClr val="accent1">
                  <a:lumMod val="75000"/>
                </a:schemeClr>
              </a:solidFill>
            </a:endParaRPr>
          </a:p>
          <a:p>
            <a:pPr marL="342900" indent="-342900" algn="just">
              <a:buFont typeface="Arial" panose="020B0604020202020204" pitchFamily="34" charset="0"/>
              <a:buChar char="•"/>
            </a:pPr>
            <a:r>
              <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Rolls out </a:t>
            </a:r>
            <a:r>
              <a:rPr lang="en-US" sz="1600"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faster.</a:t>
            </a:r>
          </a:p>
          <a:p>
            <a:pPr marL="342900" indent="-342900" algn="just">
              <a:buFont typeface="Arial" panose="020B0604020202020204" pitchFamily="34" charset="0"/>
              <a:buChar char="•"/>
            </a:pPr>
            <a:endPar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indent="-342900" algn="just">
              <a:buFont typeface="Arial" panose="020B0604020202020204" pitchFamily="34" charset="0"/>
              <a:buChar char="•"/>
            </a:pPr>
            <a:r>
              <a:rPr lang="en-US" sz="1600"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Cost is less.</a:t>
            </a:r>
          </a:p>
          <a:p>
            <a:pPr marL="342900" indent="-342900" algn="just">
              <a:buFont typeface="Arial" panose="020B0604020202020204" pitchFamily="34" charset="0"/>
              <a:buChar char="•"/>
            </a:pPr>
            <a:endPar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342900" indent="-342900" algn="just">
              <a:buFont typeface="Arial" panose="020B0604020202020204" pitchFamily="34" charset="0"/>
              <a:buChar char="•"/>
            </a:pPr>
            <a:r>
              <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One of the key benefit of an RPA automation can be that it can be personalized for a particular </a:t>
            </a:r>
            <a:r>
              <a:rPr lang="en-US" sz="1600"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user. For </a:t>
            </a:r>
            <a:r>
              <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e.g. the </a:t>
            </a:r>
            <a:r>
              <a:rPr lang="en-US" sz="1600"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robot </a:t>
            </a:r>
            <a:r>
              <a:rPr lang="en-US" sz="1600"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can read an email, extract information , do something and reply back to the email.</a:t>
            </a:r>
          </a:p>
        </p:txBody>
      </p:sp>
      <p:sp>
        <p:nvSpPr>
          <p:cNvPr id="6" name="Footer Placeholder 5"/>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1407487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5321</TotalTime>
  <Words>637</Words>
  <Application>Microsoft Office PowerPoint</Application>
  <PresentationFormat>On-screen Show (4:3)</PresentationFormat>
  <Paragraphs>173</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Contents</vt:lpstr>
      <vt:lpstr>Overview about UIPath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User Interface Of UIPath  </vt:lpstr>
      <vt:lpstr>PowerPoint Presentation</vt:lpstr>
      <vt:lpstr>Capgemini Automation Framework</vt:lpstr>
      <vt:lpstr>Variables, Data Types, Control Flows &amp; Data Manipulation</vt:lpstr>
      <vt:lpstr>Sequences </vt:lpstr>
      <vt:lpstr>Flowcharts  </vt:lpstr>
      <vt:lpstr>Variables   </vt:lpstr>
      <vt:lpstr>Build Robot using the learnings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Process Automation</dc:title>
  <dc:creator>Sk Arfin</dc:creator>
  <cp:lastModifiedBy>Sk Arfin</cp:lastModifiedBy>
  <cp:revision>92</cp:revision>
  <dcterms:created xsi:type="dcterms:W3CDTF">2017-12-15T06:43:19Z</dcterms:created>
  <dcterms:modified xsi:type="dcterms:W3CDTF">2017-12-19T13:56:05Z</dcterms:modified>
</cp:coreProperties>
</file>