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
  </p:notesMasterIdLst>
  <p:sldIdLst>
    <p:sldId id="700" r:id="rId2"/>
    <p:sldId id="690" r:id="rId3"/>
    <p:sldId id="725" r:id="rId4"/>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E6E8F2"/>
    <a:srgbClr val="D9D9D9"/>
    <a:srgbClr val="D0D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1" autoAdjust="0"/>
    <p:restoredTop sz="93250" autoAdjust="0"/>
  </p:normalViewPr>
  <p:slideViewPr>
    <p:cSldViewPr>
      <p:cViewPr>
        <p:scale>
          <a:sx n="125" d="100"/>
          <a:sy n="125" d="100"/>
        </p:scale>
        <p:origin x="-990" y="39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talent.capgemini.com/university/pages/communities/automation_drive_academy/what_is_the_certification_proces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talent.capgemini.com/university/pages/communities/automation_drive_academy/what_is_the_certification_proces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EDB20-0D8A-4DE4-83F8-C2BBF59971F1}" type="doc">
      <dgm:prSet loTypeId="urn:microsoft.com/office/officeart/2005/8/layout/chevron1" loCatId="process" qsTypeId="urn:microsoft.com/office/officeart/2005/8/quickstyle/simple5" qsCatId="simple" csTypeId="urn:microsoft.com/office/officeart/2005/8/colors/accent1_2" csCatId="accent1" phldr="1"/>
      <dgm:spPr/>
    </dgm:pt>
    <dgm:pt modelId="{1925B3CC-6F22-4640-B356-8CB5D958C1CB}">
      <dgm:prSet phldrT="[Text]" custT="1"/>
      <dgm:spPr>
        <a:solidFill>
          <a:schemeClr val="tx2">
            <a:lumMod val="60000"/>
            <a:lumOff val="40000"/>
          </a:schemeClr>
        </a:solidFill>
      </dgm:spPr>
      <dgm:t>
        <a:bodyPr/>
        <a:lstStyle/>
        <a:p>
          <a:pPr algn="r"/>
          <a:r>
            <a:rPr lang="en-US" sz="1050" baseline="0" smtClean="0">
              <a:latin typeface="Cambria" panose="02040503050406030204" pitchFamily="18" charset="0"/>
              <a:hlinkClick xmlns:r="http://schemas.openxmlformats.org/officeDocument/2006/relationships" r:id="rId1"/>
            </a:rPr>
            <a:t>Self Nomination</a:t>
          </a:r>
          <a:endParaRPr lang="en-IN" sz="1050" baseline="0" dirty="0"/>
        </a:p>
      </dgm:t>
    </dgm:pt>
    <dgm:pt modelId="{6A2D44F4-FF8F-4673-8794-91B10AF9251B}" type="parTrans" cxnId="{0A240134-8533-43C9-B7E0-B150276C3F99}">
      <dgm:prSet/>
      <dgm:spPr/>
      <dgm:t>
        <a:bodyPr/>
        <a:lstStyle/>
        <a:p>
          <a:endParaRPr lang="en-IN"/>
        </a:p>
      </dgm:t>
    </dgm:pt>
    <dgm:pt modelId="{7C26EA84-4FA3-4445-9569-F6145BBCCEC0}" type="sibTrans" cxnId="{0A240134-8533-43C9-B7E0-B150276C3F99}">
      <dgm:prSet/>
      <dgm:spPr/>
      <dgm:t>
        <a:bodyPr/>
        <a:lstStyle/>
        <a:p>
          <a:endParaRPr lang="en-IN"/>
        </a:p>
      </dgm:t>
    </dgm:pt>
    <dgm:pt modelId="{DBAC258A-5E83-45CC-9F1A-0C8F0EFBCE50}">
      <dgm:prSet phldrT="[Text]" custT="1"/>
      <dgm:spPr>
        <a:solidFill>
          <a:schemeClr val="accent3">
            <a:lumMod val="75000"/>
          </a:schemeClr>
        </a:solidFill>
      </dgm:spPr>
      <dgm:t>
        <a:bodyPr/>
        <a:lstStyle/>
        <a:p>
          <a:r>
            <a:rPr lang="en-IN" sz="1050" dirty="0" smtClean="0">
              <a:latin typeface="Cambria" panose="02040503050406030204" pitchFamily="18" charset="0"/>
            </a:rPr>
            <a:t>Complete ICompass Assessments</a:t>
          </a:r>
          <a:endParaRPr lang="en-IN" sz="1050" dirty="0">
            <a:latin typeface="Cambria" panose="02040503050406030204" pitchFamily="18" charset="0"/>
          </a:endParaRPr>
        </a:p>
      </dgm:t>
    </dgm:pt>
    <dgm:pt modelId="{05E6DA61-2BFC-4305-8574-BB66E5368EEA}" type="parTrans" cxnId="{E17DEA41-8735-4934-8B2D-07EB23DB83B3}">
      <dgm:prSet/>
      <dgm:spPr/>
      <dgm:t>
        <a:bodyPr/>
        <a:lstStyle/>
        <a:p>
          <a:endParaRPr lang="en-IN"/>
        </a:p>
      </dgm:t>
    </dgm:pt>
    <dgm:pt modelId="{13610604-2A13-409A-8C53-64AEF44E8440}" type="sibTrans" cxnId="{E17DEA41-8735-4934-8B2D-07EB23DB83B3}">
      <dgm:prSet/>
      <dgm:spPr/>
      <dgm:t>
        <a:bodyPr/>
        <a:lstStyle/>
        <a:p>
          <a:endParaRPr lang="en-IN"/>
        </a:p>
      </dgm:t>
    </dgm:pt>
    <dgm:pt modelId="{AE6F6D5C-1263-4D00-ADD5-99DA6377A4AC}">
      <dgm:prSet phldrT="[Text]" custT="1"/>
      <dgm:spPr>
        <a:solidFill>
          <a:schemeClr val="accent6">
            <a:lumMod val="75000"/>
          </a:schemeClr>
        </a:solidFill>
      </dgm:spPr>
      <dgm:t>
        <a:bodyPr/>
        <a:lstStyle/>
        <a:p>
          <a:pPr algn="ctr"/>
          <a:r>
            <a:rPr lang="en-IN" sz="1050" dirty="0" smtClean="0">
              <a:latin typeface="Cambria" panose="02040503050406030204" pitchFamily="18" charset="0"/>
            </a:rPr>
            <a:t>Complete Training Module &amp;Sessions</a:t>
          </a:r>
          <a:endParaRPr lang="en-IN" sz="1050" dirty="0">
            <a:latin typeface="Cambria" panose="02040503050406030204" pitchFamily="18" charset="0"/>
          </a:endParaRPr>
        </a:p>
      </dgm:t>
    </dgm:pt>
    <dgm:pt modelId="{4FD9256F-CAD9-4DB8-898D-26CA8E76E225}" type="sibTrans" cxnId="{8BD1E8EC-DEA2-4330-93C6-5FB6655A770E}">
      <dgm:prSet/>
      <dgm:spPr/>
      <dgm:t>
        <a:bodyPr/>
        <a:lstStyle/>
        <a:p>
          <a:endParaRPr lang="en-IN"/>
        </a:p>
      </dgm:t>
    </dgm:pt>
    <dgm:pt modelId="{F5AC0EAB-EEA1-4FC9-9AEE-5B17C903A00A}" type="parTrans" cxnId="{8BD1E8EC-DEA2-4330-93C6-5FB6655A770E}">
      <dgm:prSet/>
      <dgm:spPr/>
      <dgm:t>
        <a:bodyPr/>
        <a:lstStyle/>
        <a:p>
          <a:endParaRPr lang="en-IN"/>
        </a:p>
      </dgm:t>
    </dgm:pt>
    <dgm:pt modelId="{7B14603E-70F4-4A26-B7EF-509A32ED5A19}">
      <dgm:prSet phldrT="[Text]" custT="1"/>
      <dgm:spPr>
        <a:solidFill>
          <a:schemeClr val="accent2">
            <a:lumMod val="75000"/>
          </a:schemeClr>
        </a:solidFill>
      </dgm:spPr>
      <dgm:t>
        <a:bodyPr/>
        <a:lstStyle/>
        <a:p>
          <a:r>
            <a:rPr lang="en-IN" sz="1050" dirty="0" smtClean="0">
              <a:latin typeface="Cambria" panose="02040503050406030204" pitchFamily="18" charset="0"/>
            </a:rPr>
            <a:t>Apply For Certification</a:t>
          </a:r>
          <a:endParaRPr lang="en-IN" sz="1050" dirty="0">
            <a:latin typeface="Cambria" panose="02040503050406030204" pitchFamily="18" charset="0"/>
          </a:endParaRPr>
        </a:p>
      </dgm:t>
    </dgm:pt>
    <dgm:pt modelId="{9833E270-7E76-429C-B25E-68F9C1D9A352}" type="parTrans" cxnId="{192E0027-F710-4E2B-A617-800DC2F6577D}">
      <dgm:prSet/>
      <dgm:spPr/>
      <dgm:t>
        <a:bodyPr/>
        <a:lstStyle/>
        <a:p>
          <a:endParaRPr lang="en-IN"/>
        </a:p>
      </dgm:t>
    </dgm:pt>
    <dgm:pt modelId="{E30399DC-8986-46AA-B470-C233FD54864C}" type="sibTrans" cxnId="{192E0027-F710-4E2B-A617-800DC2F6577D}">
      <dgm:prSet/>
      <dgm:spPr/>
      <dgm:t>
        <a:bodyPr/>
        <a:lstStyle/>
        <a:p>
          <a:endParaRPr lang="en-IN"/>
        </a:p>
      </dgm:t>
    </dgm:pt>
    <dgm:pt modelId="{535CA5B6-1423-4909-974D-D53A81FA85CD}" type="pres">
      <dgm:prSet presAssocID="{EC1EDB20-0D8A-4DE4-83F8-C2BBF59971F1}" presName="Name0" presStyleCnt="0">
        <dgm:presLayoutVars>
          <dgm:dir/>
          <dgm:animLvl val="lvl"/>
          <dgm:resizeHandles val="exact"/>
        </dgm:presLayoutVars>
      </dgm:prSet>
      <dgm:spPr/>
    </dgm:pt>
    <dgm:pt modelId="{B976F389-89FF-4C31-A73D-9231EBFA0CE8}" type="pres">
      <dgm:prSet presAssocID="{1925B3CC-6F22-4640-B356-8CB5D958C1CB}" presName="parTxOnly" presStyleLbl="node1" presStyleIdx="0" presStyleCnt="4" custLinFactNeighborX="-32612" custLinFactNeighborY="586">
        <dgm:presLayoutVars>
          <dgm:chMax val="0"/>
          <dgm:chPref val="0"/>
          <dgm:bulletEnabled val="1"/>
        </dgm:presLayoutVars>
      </dgm:prSet>
      <dgm:spPr/>
      <dgm:t>
        <a:bodyPr/>
        <a:lstStyle/>
        <a:p>
          <a:endParaRPr lang="en-IN"/>
        </a:p>
      </dgm:t>
    </dgm:pt>
    <dgm:pt modelId="{4B23AC03-8E42-442A-915F-9101F421496C}" type="pres">
      <dgm:prSet presAssocID="{7C26EA84-4FA3-4445-9569-F6145BBCCEC0}" presName="parTxOnlySpace" presStyleCnt="0"/>
      <dgm:spPr/>
    </dgm:pt>
    <dgm:pt modelId="{89F5704D-3F55-4C5C-9666-16067DE636F5}" type="pres">
      <dgm:prSet presAssocID="{AE6F6D5C-1263-4D00-ADD5-99DA6377A4AC}" presName="parTxOnly" presStyleLbl="node1" presStyleIdx="1" presStyleCnt="4">
        <dgm:presLayoutVars>
          <dgm:chMax val="0"/>
          <dgm:chPref val="0"/>
          <dgm:bulletEnabled val="1"/>
        </dgm:presLayoutVars>
      </dgm:prSet>
      <dgm:spPr/>
      <dgm:t>
        <a:bodyPr/>
        <a:lstStyle/>
        <a:p>
          <a:endParaRPr lang="en-IN"/>
        </a:p>
      </dgm:t>
    </dgm:pt>
    <dgm:pt modelId="{0F48BC45-1585-4132-A1B8-67A86C6A59A5}" type="pres">
      <dgm:prSet presAssocID="{4FD9256F-CAD9-4DB8-898D-26CA8E76E225}" presName="parTxOnlySpace" presStyleCnt="0"/>
      <dgm:spPr/>
    </dgm:pt>
    <dgm:pt modelId="{9DCD7324-7A0E-4763-870A-ACFD19584CF2}" type="pres">
      <dgm:prSet presAssocID="{DBAC258A-5E83-45CC-9F1A-0C8F0EFBCE50}" presName="parTxOnly" presStyleLbl="node1" presStyleIdx="2" presStyleCnt="4">
        <dgm:presLayoutVars>
          <dgm:chMax val="0"/>
          <dgm:chPref val="0"/>
          <dgm:bulletEnabled val="1"/>
        </dgm:presLayoutVars>
      </dgm:prSet>
      <dgm:spPr/>
      <dgm:t>
        <a:bodyPr/>
        <a:lstStyle/>
        <a:p>
          <a:endParaRPr lang="en-IN"/>
        </a:p>
      </dgm:t>
    </dgm:pt>
    <dgm:pt modelId="{DF3C0176-E5D5-4549-8DEA-03F51A0133D7}" type="pres">
      <dgm:prSet presAssocID="{13610604-2A13-409A-8C53-64AEF44E8440}" presName="parTxOnlySpace" presStyleCnt="0"/>
      <dgm:spPr/>
    </dgm:pt>
    <dgm:pt modelId="{900EE1F7-40B7-4BE3-B98F-A9735B618583}" type="pres">
      <dgm:prSet presAssocID="{7B14603E-70F4-4A26-B7EF-509A32ED5A19}" presName="parTxOnly" presStyleLbl="node1" presStyleIdx="3" presStyleCnt="4">
        <dgm:presLayoutVars>
          <dgm:chMax val="0"/>
          <dgm:chPref val="0"/>
          <dgm:bulletEnabled val="1"/>
        </dgm:presLayoutVars>
      </dgm:prSet>
      <dgm:spPr/>
      <dgm:t>
        <a:bodyPr/>
        <a:lstStyle/>
        <a:p>
          <a:endParaRPr lang="en-IN"/>
        </a:p>
      </dgm:t>
    </dgm:pt>
  </dgm:ptLst>
  <dgm:cxnLst>
    <dgm:cxn modelId="{EFDD9904-664F-4F34-AC07-39DC8DBD5A97}" type="presOf" srcId="{7B14603E-70F4-4A26-B7EF-509A32ED5A19}" destId="{900EE1F7-40B7-4BE3-B98F-A9735B618583}" srcOrd="0" destOrd="0" presId="urn:microsoft.com/office/officeart/2005/8/layout/chevron1"/>
    <dgm:cxn modelId="{5FED0F93-6266-40E3-9907-243B01EBE6B0}" type="presOf" srcId="{1925B3CC-6F22-4640-B356-8CB5D958C1CB}" destId="{B976F389-89FF-4C31-A73D-9231EBFA0CE8}" srcOrd="0" destOrd="0" presId="urn:microsoft.com/office/officeart/2005/8/layout/chevron1"/>
    <dgm:cxn modelId="{8BD1E8EC-DEA2-4330-93C6-5FB6655A770E}" srcId="{EC1EDB20-0D8A-4DE4-83F8-C2BBF59971F1}" destId="{AE6F6D5C-1263-4D00-ADD5-99DA6377A4AC}" srcOrd="1" destOrd="0" parTransId="{F5AC0EAB-EEA1-4FC9-9AEE-5B17C903A00A}" sibTransId="{4FD9256F-CAD9-4DB8-898D-26CA8E76E225}"/>
    <dgm:cxn modelId="{E17DEA41-8735-4934-8B2D-07EB23DB83B3}" srcId="{EC1EDB20-0D8A-4DE4-83F8-C2BBF59971F1}" destId="{DBAC258A-5E83-45CC-9F1A-0C8F0EFBCE50}" srcOrd="2" destOrd="0" parTransId="{05E6DA61-2BFC-4305-8574-BB66E5368EEA}" sibTransId="{13610604-2A13-409A-8C53-64AEF44E8440}"/>
    <dgm:cxn modelId="{192E0027-F710-4E2B-A617-800DC2F6577D}" srcId="{EC1EDB20-0D8A-4DE4-83F8-C2BBF59971F1}" destId="{7B14603E-70F4-4A26-B7EF-509A32ED5A19}" srcOrd="3" destOrd="0" parTransId="{9833E270-7E76-429C-B25E-68F9C1D9A352}" sibTransId="{E30399DC-8986-46AA-B470-C233FD54864C}"/>
    <dgm:cxn modelId="{0A240134-8533-43C9-B7E0-B150276C3F99}" srcId="{EC1EDB20-0D8A-4DE4-83F8-C2BBF59971F1}" destId="{1925B3CC-6F22-4640-B356-8CB5D958C1CB}" srcOrd="0" destOrd="0" parTransId="{6A2D44F4-FF8F-4673-8794-91B10AF9251B}" sibTransId="{7C26EA84-4FA3-4445-9569-F6145BBCCEC0}"/>
    <dgm:cxn modelId="{8F63D32D-06EE-47CF-B837-4B4A36B528D5}" type="presOf" srcId="{DBAC258A-5E83-45CC-9F1A-0C8F0EFBCE50}" destId="{9DCD7324-7A0E-4763-870A-ACFD19584CF2}" srcOrd="0" destOrd="0" presId="urn:microsoft.com/office/officeart/2005/8/layout/chevron1"/>
    <dgm:cxn modelId="{D755CDC0-8E2A-47E5-BA97-C372A339D1BF}" type="presOf" srcId="{AE6F6D5C-1263-4D00-ADD5-99DA6377A4AC}" destId="{89F5704D-3F55-4C5C-9666-16067DE636F5}" srcOrd="0" destOrd="0" presId="urn:microsoft.com/office/officeart/2005/8/layout/chevron1"/>
    <dgm:cxn modelId="{819546B6-6504-4C94-9E4E-0314CA285840}" type="presOf" srcId="{EC1EDB20-0D8A-4DE4-83F8-C2BBF59971F1}" destId="{535CA5B6-1423-4909-974D-D53A81FA85CD}" srcOrd="0" destOrd="0" presId="urn:microsoft.com/office/officeart/2005/8/layout/chevron1"/>
    <dgm:cxn modelId="{0DF3ADB4-F239-4E1D-9CC3-A092286205DA}" type="presParOf" srcId="{535CA5B6-1423-4909-974D-D53A81FA85CD}" destId="{B976F389-89FF-4C31-A73D-9231EBFA0CE8}" srcOrd="0" destOrd="0" presId="urn:microsoft.com/office/officeart/2005/8/layout/chevron1"/>
    <dgm:cxn modelId="{1466F2E6-F09C-4FCF-874C-9EE166FF8AB4}" type="presParOf" srcId="{535CA5B6-1423-4909-974D-D53A81FA85CD}" destId="{4B23AC03-8E42-442A-915F-9101F421496C}" srcOrd="1" destOrd="0" presId="urn:microsoft.com/office/officeart/2005/8/layout/chevron1"/>
    <dgm:cxn modelId="{8D9EDB28-0D09-42AB-B641-84B5DD585674}" type="presParOf" srcId="{535CA5B6-1423-4909-974D-D53A81FA85CD}" destId="{89F5704D-3F55-4C5C-9666-16067DE636F5}" srcOrd="2" destOrd="0" presId="urn:microsoft.com/office/officeart/2005/8/layout/chevron1"/>
    <dgm:cxn modelId="{67E39E44-D525-48B1-B3A2-FF5B64B49C1C}" type="presParOf" srcId="{535CA5B6-1423-4909-974D-D53A81FA85CD}" destId="{0F48BC45-1585-4132-A1B8-67A86C6A59A5}" srcOrd="3" destOrd="0" presId="urn:microsoft.com/office/officeart/2005/8/layout/chevron1"/>
    <dgm:cxn modelId="{917AFD3C-1780-4D84-AA07-7B65F248C383}" type="presParOf" srcId="{535CA5B6-1423-4909-974D-D53A81FA85CD}" destId="{9DCD7324-7A0E-4763-870A-ACFD19584CF2}" srcOrd="4" destOrd="0" presId="urn:microsoft.com/office/officeart/2005/8/layout/chevron1"/>
    <dgm:cxn modelId="{FF5A3BDF-ED8A-4DA2-A448-122968709D78}" type="presParOf" srcId="{535CA5B6-1423-4909-974D-D53A81FA85CD}" destId="{DF3C0176-E5D5-4549-8DEA-03F51A0133D7}" srcOrd="5" destOrd="0" presId="urn:microsoft.com/office/officeart/2005/8/layout/chevron1"/>
    <dgm:cxn modelId="{7002CAF2-67AD-4815-8051-E6ECE5568FC0}" type="presParOf" srcId="{535CA5B6-1423-4909-974D-D53A81FA85CD}" destId="{900EE1F7-40B7-4BE3-B98F-A9735B618583}"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6F389-89FF-4C31-A73D-9231EBFA0CE8}">
      <dsp:nvSpPr>
        <dsp:cNvPr id="0" name=""/>
        <dsp:cNvSpPr/>
      </dsp:nvSpPr>
      <dsp:spPr>
        <a:xfrm>
          <a:off x="0" y="719616"/>
          <a:ext cx="1756504" cy="702601"/>
        </a:xfrm>
        <a:prstGeom prst="chevron">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r" defTabSz="466725">
            <a:lnSpc>
              <a:spcPct val="90000"/>
            </a:lnSpc>
            <a:spcBef>
              <a:spcPct val="0"/>
            </a:spcBef>
            <a:spcAft>
              <a:spcPct val="35000"/>
            </a:spcAft>
          </a:pPr>
          <a:r>
            <a:rPr lang="en-US" sz="1050" kern="1200" baseline="0" smtClean="0">
              <a:latin typeface="Cambria" panose="02040503050406030204" pitchFamily="18" charset="0"/>
              <a:hlinkClick xmlns:r="http://schemas.openxmlformats.org/officeDocument/2006/relationships" r:id="rId1"/>
            </a:rPr>
            <a:t>Self Nomination</a:t>
          </a:r>
          <a:endParaRPr lang="en-IN" sz="1050" kern="1200" baseline="0" dirty="0"/>
        </a:p>
      </dsp:txBody>
      <dsp:txXfrm>
        <a:off x="351301" y="719616"/>
        <a:ext cx="1053903" cy="702601"/>
      </dsp:txXfrm>
    </dsp:sp>
    <dsp:sp modelId="{89F5704D-3F55-4C5C-9666-16067DE636F5}">
      <dsp:nvSpPr>
        <dsp:cNvPr id="0" name=""/>
        <dsp:cNvSpPr/>
      </dsp:nvSpPr>
      <dsp:spPr>
        <a:xfrm>
          <a:off x="1583871" y="715499"/>
          <a:ext cx="1756504" cy="702601"/>
        </a:xfrm>
        <a:prstGeom prst="chevron">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IN" sz="1050" kern="1200" dirty="0" smtClean="0">
              <a:latin typeface="Cambria" panose="02040503050406030204" pitchFamily="18" charset="0"/>
            </a:rPr>
            <a:t>Complete Training Module &amp;Sessions</a:t>
          </a:r>
          <a:endParaRPr lang="en-IN" sz="1050" kern="1200" dirty="0">
            <a:latin typeface="Cambria" panose="02040503050406030204" pitchFamily="18" charset="0"/>
          </a:endParaRPr>
        </a:p>
      </dsp:txBody>
      <dsp:txXfrm>
        <a:off x="1935172" y="715499"/>
        <a:ext cx="1053903" cy="702601"/>
      </dsp:txXfrm>
    </dsp:sp>
    <dsp:sp modelId="{9DCD7324-7A0E-4763-870A-ACFD19584CF2}">
      <dsp:nvSpPr>
        <dsp:cNvPr id="0" name=""/>
        <dsp:cNvSpPr/>
      </dsp:nvSpPr>
      <dsp:spPr>
        <a:xfrm>
          <a:off x="3164726" y="715499"/>
          <a:ext cx="1756504" cy="702601"/>
        </a:xfrm>
        <a:prstGeom prst="chevron">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IN" sz="1050" kern="1200" dirty="0" smtClean="0">
              <a:latin typeface="Cambria" panose="02040503050406030204" pitchFamily="18" charset="0"/>
            </a:rPr>
            <a:t>Complete ICompass Assessments</a:t>
          </a:r>
          <a:endParaRPr lang="en-IN" sz="1050" kern="1200" dirty="0">
            <a:latin typeface="Cambria" panose="02040503050406030204" pitchFamily="18" charset="0"/>
          </a:endParaRPr>
        </a:p>
      </dsp:txBody>
      <dsp:txXfrm>
        <a:off x="3516027" y="715499"/>
        <a:ext cx="1053903" cy="702601"/>
      </dsp:txXfrm>
    </dsp:sp>
    <dsp:sp modelId="{900EE1F7-40B7-4BE3-B98F-A9735B618583}">
      <dsp:nvSpPr>
        <dsp:cNvPr id="0" name=""/>
        <dsp:cNvSpPr/>
      </dsp:nvSpPr>
      <dsp:spPr>
        <a:xfrm>
          <a:off x="4745580" y="715499"/>
          <a:ext cx="1756504" cy="702601"/>
        </a:xfrm>
        <a:prstGeom prst="chevron">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IN" sz="1050" kern="1200" dirty="0" smtClean="0">
              <a:latin typeface="Cambria" panose="02040503050406030204" pitchFamily="18" charset="0"/>
            </a:rPr>
            <a:t>Apply For Certification</a:t>
          </a:r>
          <a:endParaRPr lang="en-IN" sz="1050" kern="1200" dirty="0">
            <a:latin typeface="Cambria" panose="02040503050406030204" pitchFamily="18" charset="0"/>
          </a:endParaRPr>
        </a:p>
      </dsp:txBody>
      <dsp:txXfrm>
        <a:off x="5096881" y="715499"/>
        <a:ext cx="1053903" cy="7026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3321A3-C119-4E10-9FF0-03254586999F}" type="datetimeFigureOut">
              <a:rPr lang="en-US" smtClean="0"/>
              <a:t>12/1/2017</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67893-E3C0-4998-9DD6-B2C25552378F}" type="slidenum">
              <a:rPr lang="en-US" smtClean="0"/>
              <a:t>‹#›</a:t>
            </a:fld>
            <a:endParaRPr lang="en-US"/>
          </a:p>
        </p:txBody>
      </p:sp>
    </p:spTree>
    <p:extLst>
      <p:ext uri="{BB962C8B-B14F-4D97-AF65-F5344CB8AC3E}">
        <p14:creationId xmlns:p14="http://schemas.microsoft.com/office/powerpoint/2010/main" val="2338188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F99CE3-4DB1-435F-AE3D-D5BB9515DDC7}" type="datetime1">
              <a:rPr lang="en-US" smtClean="0">
                <a:solidFill>
                  <a:prstClr val="black">
                    <a:tint val="75000"/>
                  </a:prstClr>
                </a:solidFill>
              </a:rPr>
              <a:t>12/1/2017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IGATE Internal</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59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64EEC3-2129-45F1-86B6-73A0B405F4AD}" type="datetime1">
              <a:rPr lang="en-US" smtClean="0">
                <a:solidFill>
                  <a:prstClr val="black">
                    <a:tint val="75000"/>
                  </a:prstClr>
                </a:solidFill>
              </a:rPr>
              <a:t>12/1/2017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IGATE Internal</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2830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48F7F1-CEBC-4A73-B0F7-CFB98810F4B2}" type="datetime1">
              <a:rPr lang="en-US" smtClean="0">
                <a:solidFill>
                  <a:prstClr val="black">
                    <a:tint val="75000"/>
                  </a:prstClr>
                </a:solidFill>
              </a:rPr>
              <a:t>12/1/2017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IGATE Internal</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705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1139534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88138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104449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4262311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783372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2046745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1064701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369636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D079D9-1524-4BDC-AA4A-3C6CC6E52B55}" type="datetime1">
              <a:rPr lang="en-US" smtClean="0">
                <a:solidFill>
                  <a:prstClr val="black">
                    <a:tint val="75000"/>
                  </a:prstClr>
                </a:solidFill>
              </a:rPr>
              <a:t>12/1/2017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IGATE Internal</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130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2763151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7" name="TextBox 6"/>
          <p:cNvSpPr txBox="1"/>
          <p:nvPr userDrawn="1"/>
        </p:nvSpPr>
        <p:spPr>
          <a:xfrm>
            <a:off x="838203" y="236679"/>
            <a:ext cx="1912703" cy="276999"/>
          </a:xfrm>
          <a:prstGeom prst="rect">
            <a:avLst/>
          </a:prstGeom>
          <a:noFill/>
        </p:spPr>
        <p:txBody>
          <a:bodyPr wrap="none" rtlCol="0">
            <a:spAutoFit/>
          </a:bodyPr>
          <a:lstStyle/>
          <a:p>
            <a:r>
              <a:rPr lang="en-US" sz="1200" dirty="0" err="1">
                <a:solidFill>
                  <a:srgbClr val="00B0F0"/>
                </a:solidFill>
                <a:latin typeface="Candara" panose="020E0502030303020204" pitchFamily="34" charset="0"/>
              </a:rPr>
              <a:t>Aapka</a:t>
            </a:r>
            <a:r>
              <a:rPr lang="en-US" sz="1200" dirty="0">
                <a:solidFill>
                  <a:prstClr val="black"/>
                </a:solidFill>
                <a:latin typeface="Candara" panose="020E0502030303020204" pitchFamily="34" charset="0"/>
              </a:rPr>
              <a:t> </a:t>
            </a:r>
            <a:r>
              <a:rPr lang="en-US" sz="1200" dirty="0">
                <a:solidFill>
                  <a:prstClr val="white">
                    <a:lumMod val="65000"/>
                  </a:prstClr>
                </a:solidFill>
                <a:latin typeface="Candara" panose="020E0502030303020204" pitchFamily="34" charset="0"/>
              </a:rPr>
              <a:t>Admin – Newsletter</a:t>
            </a:r>
          </a:p>
        </p:txBody>
      </p:sp>
      <p:cxnSp>
        <p:nvCxnSpPr>
          <p:cNvPr id="8" name="Straight Connector 7"/>
          <p:cNvCxnSpPr/>
          <p:nvPr userDrawn="1"/>
        </p:nvCxnSpPr>
        <p:spPr>
          <a:xfrm>
            <a:off x="0" y="492369"/>
            <a:ext cx="6858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5466" y="105715"/>
            <a:ext cx="820584" cy="313338"/>
          </a:xfrm>
          <a:prstGeom prst="rect">
            <a:avLst/>
          </a:prstGeom>
        </p:spPr>
      </p:pic>
    </p:spTree>
    <p:extLst>
      <p:ext uri="{BB962C8B-B14F-4D97-AF65-F5344CB8AC3E}">
        <p14:creationId xmlns:p14="http://schemas.microsoft.com/office/powerpoint/2010/main" val="3487609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31D31-EF0D-4E0C-AFE4-C90A2263748A}" type="datetime1">
              <a:rPr lang="en-US" smtClean="0">
                <a:solidFill>
                  <a:prstClr val="black">
                    <a:tint val="75000"/>
                  </a:prstClr>
                </a:solidFill>
              </a:rPr>
              <a:t>12/1/2017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IGATE Internal</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391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69B825-5C36-40EB-B642-256456769F4C}" type="datetime1">
              <a:rPr lang="en-US" smtClean="0">
                <a:solidFill>
                  <a:prstClr val="black">
                    <a:tint val="75000"/>
                  </a:prstClr>
                </a:solidFill>
              </a:rPr>
              <a:t>12/1/2017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IGATE Internal</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607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BEB3CA-F86F-42DE-AAAC-12BBCE87737A}" type="datetime1">
              <a:rPr lang="en-US" smtClean="0">
                <a:solidFill>
                  <a:prstClr val="black">
                    <a:tint val="75000"/>
                  </a:prstClr>
                </a:solidFill>
              </a:rPr>
              <a:t>12/1/2017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IGATE Internal</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2172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2B67F-978C-4CA8-8AEB-ADA03F176B1C}" type="datetime1">
              <a:rPr lang="en-US" smtClean="0">
                <a:solidFill>
                  <a:prstClr val="black">
                    <a:tint val="75000"/>
                  </a:prstClr>
                </a:solidFill>
              </a:rPr>
              <a:t>12/1/2017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IGATE Internal</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8152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A0CB5-B2D2-41AB-B146-210BC8F56412}" type="datetime1">
              <a:rPr lang="en-US" smtClean="0">
                <a:solidFill>
                  <a:prstClr val="black">
                    <a:tint val="75000"/>
                  </a:prstClr>
                </a:solidFill>
              </a:rPr>
              <a:t>12/1/2017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IGATE Internal</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1483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C5461-A95C-42B1-836B-228EA03ACB01}" type="datetime1">
              <a:rPr lang="en-US" smtClean="0">
                <a:solidFill>
                  <a:prstClr val="black">
                    <a:tint val="75000"/>
                  </a:prstClr>
                </a:solidFill>
              </a:rPr>
              <a:t>12/1/2017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IGATE Internal</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123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9BF72-782F-4532-ADFC-C24589AD02C7}" type="datetime1">
              <a:rPr lang="en-US" smtClean="0">
                <a:solidFill>
                  <a:prstClr val="black">
                    <a:tint val="75000"/>
                  </a:prstClr>
                </a:solidFill>
              </a:rPr>
              <a:t>12/1/2017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IGATE Internal</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218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28E06DAA-6ADE-4640-AE97-50736C39A78B}" type="datetime1">
              <a:rPr lang="en-US" smtClean="0">
                <a:solidFill>
                  <a:prstClr val="black">
                    <a:tint val="75000"/>
                  </a:prstClr>
                </a:solidFill>
              </a:rPr>
              <a:t>12/1/2017</a:t>
            </a:fld>
            <a:endParaRPr lang="en-US" dirty="0">
              <a:solidFill>
                <a:prstClr val="black">
                  <a:tint val="75000"/>
                </a:prstClr>
              </a:solidFill>
            </a:endParaRPr>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prstClr val="black">
                    <a:tint val="75000"/>
                  </a:prstClr>
                </a:solidFill>
              </a:rPr>
              <a:t>IGATE Internal</a:t>
            </a:r>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76986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5.jpeg"/><Relationship Id="rId7" Type="http://schemas.openxmlformats.org/officeDocument/2006/relationships/diagramData" Target="../diagrams/data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11" Type="http://schemas.microsoft.com/office/2007/relationships/diagramDrawing" Target="../diagrams/drawing1.xml"/><Relationship Id="rId5" Type="http://schemas.openxmlformats.org/officeDocument/2006/relationships/image" Target="../media/image10.jpeg"/><Relationship Id="rId10" Type="http://schemas.openxmlformats.org/officeDocument/2006/relationships/diagramColors" Target="../diagrams/colors1.xml"/><Relationship Id="rId4" Type="http://schemas.openxmlformats.org/officeDocument/2006/relationships/image" Target="../media/image9.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 y="152816"/>
            <a:ext cx="6858065" cy="1266825"/>
          </a:xfrm>
          <a:prstGeom prst="rect">
            <a:avLst/>
          </a:prstGeom>
        </p:spPr>
      </p:pic>
      <p:sp>
        <p:nvSpPr>
          <p:cNvPr id="8" name="Rectangle 11"/>
          <p:cNvSpPr>
            <a:spLocks noChangeArrowheads="1"/>
          </p:cNvSpPr>
          <p:nvPr/>
        </p:nvSpPr>
        <p:spPr bwMode="auto">
          <a:xfrm>
            <a:off x="0" y="-9875"/>
            <a:ext cx="65" cy="47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pPr algn="just"/>
            <a:endParaRPr lang="en-US" sz="1100" dirty="0">
              <a:latin typeface="Cambria" panose="02040503050406030204" pitchFamily="18" charset="0"/>
            </a:endParaRPr>
          </a:p>
        </p:txBody>
      </p:sp>
      <p:sp>
        <p:nvSpPr>
          <p:cNvPr id="50" name="Rectangle 23"/>
          <p:cNvSpPr>
            <a:spLocks noChangeArrowheads="1"/>
          </p:cNvSpPr>
          <p:nvPr/>
        </p:nvSpPr>
        <p:spPr bwMode="auto">
          <a:xfrm>
            <a:off x="3" y="15299696"/>
            <a:ext cx="1847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mbria" panose="02040503050406030204" pitchFamily="18" charset="0"/>
              <a:cs typeface="Arial" pitchFamily="34" charset="0"/>
            </a:endParaRPr>
          </a:p>
        </p:txBody>
      </p:sp>
      <p:cxnSp>
        <p:nvCxnSpPr>
          <p:cNvPr id="22" name="Straight Connector 21"/>
          <p:cNvCxnSpPr/>
          <p:nvPr/>
        </p:nvCxnSpPr>
        <p:spPr>
          <a:xfrm>
            <a:off x="65" y="8610600"/>
            <a:ext cx="685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pPr algn="just"/>
            <a:r>
              <a:rPr lang="en-US" sz="1100" dirty="0">
                <a:solidFill>
                  <a:prstClr val="black">
                    <a:tint val="75000"/>
                  </a:prstClr>
                </a:solidFill>
                <a:latin typeface="Cambria" panose="02040503050406030204" pitchFamily="18" charset="0"/>
              </a:rPr>
              <a:t>Capgemini Public</a:t>
            </a:r>
          </a:p>
        </p:txBody>
      </p:sp>
      <p:pic>
        <p:nvPicPr>
          <p:cNvPr id="2050" name="Picture 2" descr="C:\Users\kehegde.IGATEGEGDC\Desktop\whatisrp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1" y="1712220"/>
            <a:ext cx="1518441" cy="11071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9699" y="940149"/>
            <a:ext cx="6477260" cy="815608"/>
          </a:xfrm>
          <a:prstGeom prst="rect">
            <a:avLst/>
          </a:prstGeom>
          <a:noFill/>
        </p:spPr>
        <p:txBody>
          <a:bodyPr wrap="square" rtlCol="0">
            <a:spAutoFit/>
          </a:bodyPr>
          <a:lstStyle/>
          <a:p>
            <a:pPr algn="just"/>
            <a:r>
              <a:rPr lang="en-US" sz="2200" b="1" i="1" dirty="0">
                <a:latin typeface="Cambria" panose="02040503050406030204" pitchFamily="18" charset="0"/>
              </a:rPr>
              <a:t>Robotic Process Automation </a:t>
            </a:r>
            <a:endParaRPr lang="en-US" sz="2200" i="1" dirty="0">
              <a:latin typeface="Cambria" panose="02040503050406030204" pitchFamily="18" charset="0"/>
            </a:endParaRPr>
          </a:p>
          <a:p>
            <a:pPr algn="ctr"/>
            <a:r>
              <a:rPr lang="en-US" sz="1400" dirty="0">
                <a:latin typeface="Cambria" panose="02040503050406030204" pitchFamily="18" charset="0"/>
              </a:rPr>
              <a:t>                                              </a:t>
            </a:r>
            <a:r>
              <a:rPr lang="en-US" sz="1400" i="1" dirty="0">
                <a:latin typeface="Cambria" panose="02040503050406030204" pitchFamily="18" charset="0"/>
              </a:rPr>
              <a:t>- A path to the cognitive enterprise</a:t>
            </a:r>
            <a:endParaRPr lang="en-US" sz="1400" dirty="0">
              <a:latin typeface="Cambria" panose="02040503050406030204" pitchFamily="18" charset="0"/>
            </a:endParaRPr>
          </a:p>
          <a:p>
            <a:pPr algn="just"/>
            <a:endParaRPr lang="en-US" sz="1100" dirty="0">
              <a:latin typeface="Cambria" panose="02040503050406030204" pitchFamily="18" charset="0"/>
            </a:endParaRPr>
          </a:p>
        </p:txBody>
      </p:sp>
      <p:sp>
        <p:nvSpPr>
          <p:cNvPr id="10" name="TextBox 9"/>
          <p:cNvSpPr txBox="1"/>
          <p:nvPr/>
        </p:nvSpPr>
        <p:spPr>
          <a:xfrm>
            <a:off x="184735" y="1752599"/>
            <a:ext cx="4996866" cy="815608"/>
          </a:xfrm>
          <a:prstGeom prst="rect">
            <a:avLst/>
          </a:prstGeom>
          <a:noFill/>
        </p:spPr>
        <p:txBody>
          <a:bodyPr wrap="square" rtlCol="0">
            <a:spAutoFit/>
          </a:bodyPr>
          <a:lstStyle/>
          <a:p>
            <a:pPr algn="just"/>
            <a:r>
              <a:rPr lang="en-US" sz="1400" b="1" i="1" dirty="0">
                <a:latin typeface="Cambria" panose="02040503050406030204" pitchFamily="18" charset="0"/>
              </a:rPr>
              <a:t>What is RPA</a:t>
            </a:r>
            <a:r>
              <a:rPr lang="en-US" sz="1100" b="1" dirty="0">
                <a:latin typeface="Cambria" panose="02040503050406030204" pitchFamily="18" charset="0"/>
              </a:rPr>
              <a:t>: </a:t>
            </a:r>
            <a:r>
              <a:rPr lang="en-US" sz="1100" dirty="0" smtClean="0">
                <a:latin typeface="Cambria" panose="02040503050406030204" pitchFamily="18" charset="0"/>
              </a:rPr>
              <a:t>RPA </a:t>
            </a:r>
            <a:r>
              <a:rPr lang="en-US" sz="1100" dirty="0">
                <a:latin typeface="Cambria" panose="02040503050406030204" pitchFamily="18" charset="0"/>
              </a:rPr>
              <a:t>- </a:t>
            </a:r>
            <a:r>
              <a:rPr lang="en-US" sz="1100" dirty="0" smtClean="0">
                <a:latin typeface="Cambria" panose="02040503050406030204" pitchFamily="18" charset="0"/>
              </a:rPr>
              <a:t>Robotic </a:t>
            </a:r>
            <a:r>
              <a:rPr lang="en-US" sz="1100" dirty="0">
                <a:latin typeface="Cambria" panose="02040503050406030204" pitchFamily="18" charset="0"/>
              </a:rPr>
              <a:t>Process Automation not just a new flavor of technology but a new approach to address voluminous, </a:t>
            </a:r>
            <a:r>
              <a:rPr lang="en-US" sz="1100" dirty="0" smtClean="0">
                <a:latin typeface="Cambria" panose="02040503050406030204" pitchFamily="18" charset="0"/>
              </a:rPr>
              <a:t>repetitive </a:t>
            </a:r>
            <a:r>
              <a:rPr lang="en-US" sz="1100" dirty="0">
                <a:latin typeface="Cambria" panose="02040503050406030204" pitchFamily="18" charset="0"/>
              </a:rPr>
              <a:t>and </a:t>
            </a:r>
            <a:r>
              <a:rPr lang="en-US" sz="1100" dirty="0" smtClean="0">
                <a:latin typeface="Cambria" panose="02040503050406030204" pitchFamily="18" charset="0"/>
              </a:rPr>
              <a:t>rule  based  </a:t>
            </a:r>
            <a:r>
              <a:rPr lang="en-US" sz="1100" dirty="0">
                <a:latin typeface="Cambria" panose="02040503050406030204" pitchFamily="18" charset="0"/>
              </a:rPr>
              <a:t>IT and Business processes </a:t>
            </a:r>
            <a:r>
              <a:rPr lang="en-US" sz="1100" dirty="0" smtClean="0">
                <a:latin typeface="Cambria" panose="02040503050406030204" pitchFamily="18" charset="0"/>
              </a:rPr>
              <a:t>– that previously </a:t>
            </a:r>
            <a:r>
              <a:rPr lang="en-US" sz="1100" dirty="0">
                <a:latin typeface="Cambria" panose="02040503050406030204" pitchFamily="18" charset="0"/>
              </a:rPr>
              <a:t>required manual re-keying in </a:t>
            </a:r>
            <a:r>
              <a:rPr lang="en-US" sz="1100" dirty="0" smtClean="0">
                <a:latin typeface="Cambria" panose="02040503050406030204" pitchFamily="18" charset="0"/>
              </a:rPr>
              <a:t>applications, spreadsheets</a:t>
            </a:r>
            <a:r>
              <a:rPr lang="en-US" sz="1100" dirty="0">
                <a:latin typeface="Cambria" panose="02040503050406030204" pitchFamily="18" charset="0"/>
              </a:rPr>
              <a:t>,  and hard-copy documents.  </a:t>
            </a:r>
          </a:p>
        </p:txBody>
      </p:sp>
      <p:sp>
        <p:nvSpPr>
          <p:cNvPr id="11" name="TextBox 10"/>
          <p:cNvSpPr txBox="1"/>
          <p:nvPr/>
        </p:nvSpPr>
        <p:spPr>
          <a:xfrm>
            <a:off x="159009" y="4261641"/>
            <a:ext cx="6565706" cy="2169825"/>
          </a:xfrm>
          <a:prstGeom prst="rect">
            <a:avLst/>
          </a:prstGeom>
          <a:noFill/>
        </p:spPr>
        <p:txBody>
          <a:bodyPr wrap="square" rtlCol="0">
            <a:spAutoFit/>
          </a:bodyPr>
          <a:lstStyle/>
          <a:p>
            <a:pPr algn="just"/>
            <a:r>
              <a:rPr lang="en-US" sz="1400" b="1" i="1" dirty="0">
                <a:latin typeface="Cambria" panose="02040503050406030204" pitchFamily="18" charset="0"/>
              </a:rPr>
              <a:t>How Different from Traditional Automation</a:t>
            </a:r>
            <a:r>
              <a:rPr lang="en-US" sz="1100" b="1" dirty="0">
                <a:latin typeface="Cambria" panose="02040503050406030204" pitchFamily="18" charset="0"/>
              </a:rPr>
              <a:t>: </a:t>
            </a:r>
            <a:r>
              <a:rPr lang="en-US" sz="1100" dirty="0">
                <a:latin typeface="Cambria" panose="02040503050406030204" pitchFamily="18" charset="0"/>
              </a:rPr>
              <a:t>There are several fundamental characteristics of  RPA enabled solution that differ from Business Process Management (BPM) tooling and other traditional IT dependent solutions:</a:t>
            </a:r>
          </a:p>
          <a:p>
            <a:pPr algn="just"/>
            <a:endParaRPr lang="en-US" sz="1100" dirty="0">
              <a:latin typeface="Cambria" panose="02040503050406030204" pitchFamily="18" charset="0"/>
            </a:endParaRPr>
          </a:p>
          <a:p>
            <a:pPr marL="285750" lvl="0" indent="-285750" algn="just">
              <a:buFont typeface="Wingdings" panose="05000000000000000000" pitchFamily="2" charset="2"/>
              <a:buChar char="§"/>
            </a:pPr>
            <a:r>
              <a:rPr lang="en-US" sz="1100" dirty="0">
                <a:latin typeface="Cambria" panose="02040503050406030204" pitchFamily="18" charset="0"/>
              </a:rPr>
              <a:t>The RPA doesn’t fundamentally change the operation of the process. Instead of a  human tapping the keys and building spreadsheets, a computer software application  mimics the same tasks in a similar way. </a:t>
            </a:r>
          </a:p>
          <a:p>
            <a:pPr marL="285750" lvl="0" indent="-285750" algn="just">
              <a:buFont typeface="Wingdings" panose="05000000000000000000" pitchFamily="2" charset="2"/>
              <a:buChar char="§"/>
            </a:pPr>
            <a:r>
              <a:rPr lang="en-US" sz="1100" dirty="0">
                <a:latin typeface="Cambria" panose="02040503050406030204" pitchFamily="18" charset="0"/>
              </a:rPr>
              <a:t>Training of robots is generally performed using code-free software, so its quick to do and easy to adapt.</a:t>
            </a:r>
          </a:p>
          <a:p>
            <a:pPr marL="285750" lvl="0" indent="-285750" algn="just">
              <a:buFont typeface="Wingdings" panose="05000000000000000000" pitchFamily="2" charset="2"/>
              <a:buChar char="§"/>
            </a:pPr>
            <a:r>
              <a:rPr lang="en-US" sz="1100" dirty="0">
                <a:latin typeface="Cambria" panose="02040503050406030204" pitchFamily="18" charset="0"/>
              </a:rPr>
              <a:t>IT challenges like implementing complex APIs  are removed by re-keying or robotically extracting/uploading data to legacy system.</a:t>
            </a:r>
          </a:p>
          <a:p>
            <a:pPr algn="just"/>
            <a:endParaRPr lang="en-US" sz="1100" dirty="0">
              <a:latin typeface="Cambria" panose="02040503050406030204" pitchFamily="18" charset="0"/>
            </a:endParaRPr>
          </a:p>
        </p:txBody>
      </p:sp>
      <p:pic>
        <p:nvPicPr>
          <p:cNvPr id="93" name="Picture 2" descr="C:\Users\kehegde.IGATEGEGDC\Desktop\whyrp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99" y="2819400"/>
            <a:ext cx="1588085"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0682" y="6324600"/>
            <a:ext cx="6616765" cy="2169825"/>
          </a:xfrm>
          <a:prstGeom prst="rect">
            <a:avLst/>
          </a:prstGeom>
        </p:spPr>
        <p:txBody>
          <a:bodyPr wrap="square">
            <a:spAutoFit/>
          </a:bodyPr>
          <a:lstStyle/>
          <a:p>
            <a:pPr algn="just"/>
            <a:r>
              <a:rPr lang="en-US" sz="1400" b="1" i="1" dirty="0">
                <a:latin typeface="Cambria" panose="02040503050406030204" pitchFamily="18" charset="0"/>
              </a:rPr>
              <a:t>Software Robots</a:t>
            </a:r>
            <a:r>
              <a:rPr lang="en-US" sz="1400" b="1" i="1" dirty="0" smtClean="0">
                <a:latin typeface="Cambria" panose="02040503050406030204" pitchFamily="18" charset="0"/>
              </a:rPr>
              <a:t>:</a:t>
            </a:r>
          </a:p>
          <a:p>
            <a:pPr algn="just"/>
            <a:endParaRPr lang="en-US" sz="1100" b="1" dirty="0">
              <a:latin typeface="Cambria" panose="02040503050406030204" pitchFamily="18" charset="0"/>
            </a:endParaRPr>
          </a:p>
          <a:p>
            <a:pPr marL="171450" indent="-171450" algn="just">
              <a:buFont typeface="Wingdings" panose="05000000000000000000" pitchFamily="2" charset="2"/>
              <a:buChar char="§"/>
            </a:pPr>
            <a:r>
              <a:rPr lang="en-US" sz="1100" dirty="0">
                <a:latin typeface="Cambria" panose="02040503050406030204" pitchFamily="18" charset="0"/>
              </a:rPr>
              <a:t> The ‘robot’ performs tasks exactly as a user does without needing to make any changes to the underlying systems. It’s as if the robot is sitting at the desk!</a:t>
            </a:r>
          </a:p>
          <a:p>
            <a:pPr marL="171450" indent="-171450" algn="just">
              <a:buFont typeface="Wingdings" panose="05000000000000000000" pitchFamily="2" charset="2"/>
              <a:buChar char="§"/>
            </a:pPr>
            <a:r>
              <a:rPr lang="en-US" sz="1100" dirty="0">
                <a:latin typeface="Cambria" panose="02040503050406030204" pitchFamily="18" charset="0"/>
              </a:rPr>
              <a:t> RPA software models the flow of work, training the robot to work with the various systems and to apply the required rules.</a:t>
            </a:r>
          </a:p>
          <a:p>
            <a:pPr marL="171450" indent="-171450" algn="just">
              <a:buFont typeface="Wingdings" panose="05000000000000000000" pitchFamily="2" charset="2"/>
              <a:buChar char="§"/>
            </a:pPr>
            <a:r>
              <a:rPr lang="en-US" sz="1100" dirty="0">
                <a:latin typeface="Cambria" panose="02040503050406030204" pitchFamily="18" charset="0"/>
              </a:rPr>
              <a:t>The robot has logins to existing systems and follows the same flow as a human. It even sends and receives emails.</a:t>
            </a:r>
          </a:p>
          <a:p>
            <a:pPr marL="171450" indent="-171450" algn="just">
              <a:buFont typeface="Wingdings" panose="05000000000000000000" pitchFamily="2" charset="2"/>
              <a:buChar char="§"/>
            </a:pPr>
            <a:r>
              <a:rPr lang="en-US" sz="1100" dirty="0">
                <a:latin typeface="Cambria" panose="02040503050406030204" pitchFamily="18" charset="0"/>
              </a:rPr>
              <a:t> RPA has both a strategic benefit as a sourcing option, and an obvious saving in processing cost. But the benefits have a much wider scope than cost alone.</a:t>
            </a:r>
          </a:p>
          <a:p>
            <a:pPr marL="171450" indent="-171450" algn="just">
              <a:buFont typeface="Wingdings" panose="05000000000000000000" pitchFamily="2" charset="2"/>
              <a:buChar char="§"/>
            </a:pPr>
            <a:r>
              <a:rPr lang="en-US" sz="1100" dirty="0">
                <a:latin typeface="Cambria" panose="02040503050406030204" pitchFamily="18" charset="0"/>
              </a:rPr>
              <a:t> RPA can be deployed as a smaller scope / tactical solution where it is hard to change the underlying systems.</a:t>
            </a:r>
          </a:p>
        </p:txBody>
      </p:sp>
      <p:pic>
        <p:nvPicPr>
          <p:cNvPr id="15" name="Picture 17" descr="C:\Users\kehegde.IGATEGEGDC\Pictures\CG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34" y="8672512"/>
            <a:ext cx="1543050"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27784" y="2698073"/>
            <a:ext cx="5003280" cy="1661993"/>
          </a:xfrm>
          <a:prstGeom prst="rect">
            <a:avLst/>
          </a:prstGeom>
          <a:noFill/>
        </p:spPr>
        <p:txBody>
          <a:bodyPr wrap="square" rtlCol="0">
            <a:spAutoFit/>
          </a:bodyPr>
          <a:lstStyle/>
          <a:p>
            <a:pPr algn="just"/>
            <a:r>
              <a:rPr lang="en-US" sz="1400" b="1" i="1" dirty="0" smtClean="0">
                <a:latin typeface="Cambria" panose="02040503050406030204" pitchFamily="18" charset="0"/>
              </a:rPr>
              <a:t>Why </a:t>
            </a:r>
            <a:r>
              <a:rPr lang="en-US" sz="1400" b="1" i="1" dirty="0">
                <a:latin typeface="Cambria" panose="02040503050406030204" pitchFamily="18" charset="0"/>
              </a:rPr>
              <a:t>RPA: </a:t>
            </a:r>
            <a:endParaRPr lang="en-US" sz="1400" b="1" i="1" dirty="0" smtClean="0">
              <a:latin typeface="Cambria" panose="02040503050406030204" pitchFamily="18" charset="0"/>
            </a:endParaRPr>
          </a:p>
          <a:p>
            <a:pPr algn="just"/>
            <a:r>
              <a:rPr lang="en-US" sz="1100" dirty="0" smtClean="0">
                <a:latin typeface="Cambria" panose="02040503050406030204" pitchFamily="18" charset="0"/>
              </a:rPr>
              <a:t>Robotic </a:t>
            </a:r>
            <a:r>
              <a:rPr lang="en-US" sz="1100" dirty="0">
                <a:latin typeface="Cambria" panose="02040503050406030204" pitchFamily="18" charset="0"/>
              </a:rPr>
              <a:t>process automation or RPA has now become a trend for all types of businesses.  RPA takes the robot out of the human. Processes are built by showing the robots what to do step by step rather than coding or scripting them, in exactly the same way as a human would use the end user systems. It can do repetitive stuff more quickly, accurately, and tirelessly than humans, freeing them to do other tasks requiring human strengths such as emotional intelligence, reasoning, judgment, and interaction with the customer.</a:t>
            </a:r>
          </a:p>
          <a:p>
            <a:pPr algn="just"/>
            <a:endParaRPr lang="en-IN" sz="1100" dirty="0">
              <a:latin typeface="Cambria" panose="02040503050406030204" pitchFamily="18" charset="0"/>
            </a:endParaRPr>
          </a:p>
        </p:txBody>
      </p:sp>
      <p:sp>
        <p:nvSpPr>
          <p:cNvPr id="16" name="TextBox 15"/>
          <p:cNvSpPr txBox="1"/>
          <p:nvPr/>
        </p:nvSpPr>
        <p:spPr>
          <a:xfrm>
            <a:off x="114300" y="128528"/>
            <a:ext cx="3733800" cy="338554"/>
          </a:xfrm>
          <a:prstGeom prst="rect">
            <a:avLst/>
          </a:prstGeom>
          <a:solidFill>
            <a:schemeClr val="bg1"/>
          </a:solidFill>
        </p:spPr>
        <p:txBody>
          <a:bodyPr wrap="square" rtlCol="0">
            <a:spAutoFit/>
          </a:bodyPr>
          <a:lstStyle/>
          <a:p>
            <a:r>
              <a:rPr lang="en-US" sz="1600" b="1" dirty="0">
                <a:solidFill>
                  <a:srgbClr val="00B0F0"/>
                </a:solidFill>
                <a:latin typeface="Arial" panose="020B0604020202020204" pitchFamily="34" charset="0"/>
                <a:cs typeface="Arial" panose="020B0604020202020204" pitchFamily="34" charset="0"/>
              </a:rPr>
              <a:t>my paGE</a:t>
            </a:r>
            <a:r>
              <a:rPr lang="en-US" sz="1600" dirty="0">
                <a:solidFill>
                  <a:srgbClr val="00B0F0"/>
                </a:solidFill>
                <a:latin typeface="Arial" panose="020B0604020202020204" pitchFamily="34" charset="0"/>
                <a:cs typeface="Arial" panose="020B0604020202020204" pitchFamily="34" charset="0"/>
              </a:rPr>
              <a:t>  </a:t>
            </a:r>
            <a:r>
              <a:rPr lang="en-US" sz="1600" dirty="0">
                <a:solidFill>
                  <a:schemeClr val="bg1">
                    <a:lumMod val="50000"/>
                  </a:schemeClr>
                </a:solidFill>
                <a:latin typeface="Arial" panose="020B0604020202020204" pitchFamily="34" charset="0"/>
                <a:cs typeface="Arial" panose="020B0604020202020204" pitchFamily="34" charset="0"/>
              </a:rPr>
              <a:t>Dec 2017</a:t>
            </a:r>
          </a:p>
        </p:txBody>
      </p:sp>
    </p:spTree>
    <p:extLst>
      <p:ext uri="{BB962C8B-B14F-4D97-AF65-F5344CB8AC3E}">
        <p14:creationId xmlns:p14="http://schemas.microsoft.com/office/powerpoint/2010/main" val="4190314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 y="142621"/>
            <a:ext cx="6858065" cy="1142584"/>
          </a:xfrm>
          <a:prstGeom prst="rect">
            <a:avLst/>
          </a:prstGeom>
        </p:spPr>
      </p:pic>
      <p:sp>
        <p:nvSpPr>
          <p:cNvPr id="8" name="Rectangle 11"/>
          <p:cNvSpPr>
            <a:spLocks noChangeArrowheads="1"/>
          </p:cNvSpPr>
          <p:nvPr/>
        </p:nvSpPr>
        <p:spPr bwMode="auto">
          <a:xfrm>
            <a:off x="0" y="-63736"/>
            <a:ext cx="65" cy="5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endParaRPr lang="en-US" dirty="0"/>
          </a:p>
        </p:txBody>
      </p:sp>
      <p:sp>
        <p:nvSpPr>
          <p:cNvPr id="50" name="Rectangle 23"/>
          <p:cNvSpPr>
            <a:spLocks noChangeArrowheads="1"/>
          </p:cNvSpPr>
          <p:nvPr/>
        </p:nvSpPr>
        <p:spPr bwMode="auto">
          <a:xfrm>
            <a:off x="3" y="152458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2" name="Straight Connector 21"/>
          <p:cNvCxnSpPr/>
          <p:nvPr/>
        </p:nvCxnSpPr>
        <p:spPr>
          <a:xfrm>
            <a:off x="65" y="8610600"/>
            <a:ext cx="685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 y="118646"/>
            <a:ext cx="3733800" cy="338554"/>
          </a:xfrm>
          <a:prstGeom prst="rect">
            <a:avLst/>
          </a:prstGeom>
          <a:solidFill>
            <a:schemeClr val="bg1"/>
          </a:solidFill>
        </p:spPr>
        <p:txBody>
          <a:bodyPr wrap="square" rtlCol="0">
            <a:spAutoFit/>
          </a:bodyPr>
          <a:lstStyle/>
          <a:p>
            <a:r>
              <a:rPr lang="en-US" sz="1600" b="1" dirty="0">
                <a:solidFill>
                  <a:srgbClr val="00B0F0"/>
                </a:solidFill>
                <a:latin typeface="Arial" panose="020B0604020202020204" pitchFamily="34" charset="0"/>
                <a:cs typeface="Arial" panose="020B0604020202020204" pitchFamily="34" charset="0"/>
              </a:rPr>
              <a:t>my paGE</a:t>
            </a:r>
            <a:r>
              <a:rPr lang="en-US" sz="1600" dirty="0">
                <a:solidFill>
                  <a:srgbClr val="00B0F0"/>
                </a:solidFill>
                <a:latin typeface="Arial" panose="020B0604020202020204" pitchFamily="34" charset="0"/>
                <a:cs typeface="Arial" panose="020B0604020202020204" pitchFamily="34" charset="0"/>
              </a:rPr>
              <a:t>  </a:t>
            </a:r>
            <a:r>
              <a:rPr lang="en-US" sz="1600" dirty="0">
                <a:solidFill>
                  <a:schemeClr val="bg1">
                    <a:lumMod val="50000"/>
                  </a:schemeClr>
                </a:solidFill>
                <a:latin typeface="Arial" panose="020B0604020202020204" pitchFamily="34" charset="0"/>
                <a:cs typeface="Arial" panose="020B0604020202020204" pitchFamily="34" charset="0"/>
              </a:rPr>
              <a:t>Dec 2017</a:t>
            </a:r>
          </a:p>
        </p:txBody>
      </p:sp>
      <p:sp>
        <p:nvSpPr>
          <p:cNvPr id="3" name="Footer Placeholder 2"/>
          <p:cNvSpPr>
            <a:spLocks noGrp="1"/>
          </p:cNvSpPr>
          <p:nvPr>
            <p:ph type="ftr" sz="quarter" idx="11"/>
          </p:nvPr>
        </p:nvSpPr>
        <p:spPr/>
        <p:txBody>
          <a:bodyPr/>
          <a:lstStyle/>
          <a:p>
            <a:r>
              <a:rPr lang="en-US" dirty="0">
                <a:solidFill>
                  <a:prstClr val="black">
                    <a:tint val="75000"/>
                  </a:prstClr>
                </a:solidFill>
              </a:rPr>
              <a:t>Capgemini Public</a:t>
            </a:r>
          </a:p>
        </p:txBody>
      </p:sp>
      <p:pic>
        <p:nvPicPr>
          <p:cNvPr id="1041" name="Picture 17" descr="C:\Users\kehegde.IGATEGEGDC\Pictures\CG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4" y="8672512"/>
            <a:ext cx="15430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kehegde.IGATEGEGDC\Desktop\rpatoo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46" y="1279610"/>
            <a:ext cx="1526256" cy="149108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4060721" y="1233741"/>
            <a:ext cx="2743200" cy="1692771"/>
          </a:xfrm>
          <a:prstGeom prst="rect">
            <a:avLst/>
          </a:prstGeom>
          <a:noFill/>
        </p:spPr>
        <p:txBody>
          <a:bodyPr wrap="square" rtlCol="0">
            <a:spAutoFit/>
          </a:bodyPr>
          <a:lstStyle/>
          <a:p>
            <a:pPr lvl="0"/>
            <a:r>
              <a:rPr lang="en-US" sz="1400" b="1" i="1" dirty="0">
                <a:latin typeface="Cambria" panose="02040503050406030204" pitchFamily="18" charset="0"/>
              </a:rPr>
              <a:t>Blue Prism</a:t>
            </a:r>
            <a:r>
              <a:rPr lang="en-US" sz="1400" i="1" dirty="0">
                <a:latin typeface="Cambria" panose="02040503050406030204" pitchFamily="18" charset="0"/>
              </a:rPr>
              <a:t>:</a:t>
            </a:r>
            <a:endParaRPr lang="en-US" sz="1400" dirty="0">
              <a:latin typeface="Cambria" panose="02040503050406030204" pitchFamily="18" charset="0"/>
            </a:endParaRPr>
          </a:p>
          <a:p>
            <a:pPr algn="just"/>
            <a:r>
              <a:rPr lang="en-US" sz="1100" dirty="0" smtClean="0">
                <a:latin typeface="Cambria" panose="02040503050406030204" pitchFamily="18" charset="0"/>
              </a:rPr>
              <a:t>The </a:t>
            </a:r>
            <a:r>
              <a:rPr lang="en-US" sz="1100" dirty="0">
                <a:latin typeface="Cambria" panose="02040503050406030204" pitchFamily="18" charset="0"/>
              </a:rPr>
              <a:t>term Robotic Process Automation was invented by Blue Prism, that itself proves they are the pioneers in Robotic Process Automation software development. Blue Prism has been recognized by the American IT research and advisory company Gartner, Inc. </a:t>
            </a:r>
            <a:r>
              <a:rPr lang="en-US" sz="1100" i="1" dirty="0">
                <a:latin typeface="Cambria" panose="02040503050406030204" pitchFamily="18" charset="0"/>
              </a:rPr>
              <a:t> </a:t>
            </a:r>
            <a:endParaRPr lang="en-US" sz="1100" dirty="0">
              <a:latin typeface="Cambria" panose="02040503050406030204" pitchFamily="18" charset="0"/>
            </a:endParaRPr>
          </a:p>
          <a:p>
            <a:endParaRPr lang="en-US" sz="1100" dirty="0">
              <a:latin typeface="Cambria" panose="02040503050406030204" pitchFamily="18" charset="0"/>
            </a:endParaRPr>
          </a:p>
        </p:txBody>
      </p:sp>
      <p:sp>
        <p:nvSpPr>
          <p:cNvPr id="31" name="TextBox 30"/>
          <p:cNvSpPr txBox="1"/>
          <p:nvPr/>
        </p:nvSpPr>
        <p:spPr>
          <a:xfrm>
            <a:off x="152399" y="3200400"/>
            <a:ext cx="6651521" cy="846386"/>
          </a:xfrm>
          <a:prstGeom prst="rect">
            <a:avLst/>
          </a:prstGeom>
          <a:noFill/>
        </p:spPr>
        <p:txBody>
          <a:bodyPr wrap="square" rtlCol="0">
            <a:spAutoFit/>
          </a:bodyPr>
          <a:lstStyle/>
          <a:p>
            <a:pPr lvl="0"/>
            <a:r>
              <a:rPr lang="en-US" sz="1400" b="1" i="1" dirty="0">
                <a:latin typeface="Cambria" panose="02040503050406030204" pitchFamily="18" charset="0"/>
              </a:rPr>
              <a:t>Automation Anywhere</a:t>
            </a:r>
            <a:r>
              <a:rPr lang="en-US" sz="1400" i="1" dirty="0">
                <a:latin typeface="Cambria" panose="02040503050406030204" pitchFamily="18" charset="0"/>
              </a:rPr>
              <a:t>: </a:t>
            </a:r>
            <a:endParaRPr lang="en-US" sz="1400" dirty="0">
              <a:latin typeface="Cambria" panose="02040503050406030204" pitchFamily="18" charset="0"/>
            </a:endParaRPr>
          </a:p>
          <a:p>
            <a:pPr algn="just"/>
            <a:r>
              <a:rPr lang="en-US" sz="1100" dirty="0" smtClean="0">
                <a:latin typeface="Cambria" panose="02040503050406030204" pitchFamily="18" charset="0"/>
              </a:rPr>
              <a:t>Automation </a:t>
            </a:r>
            <a:r>
              <a:rPr lang="en-US" sz="1100" dirty="0">
                <a:latin typeface="Cambria" panose="02040503050406030204" pitchFamily="18" charset="0"/>
              </a:rPr>
              <a:t>Anywhere is another top RPA vendors providing powerful and user-friendly </a:t>
            </a:r>
            <a:r>
              <a:rPr lang="en-US" sz="1100" dirty="0" smtClean="0">
                <a:latin typeface="Cambria" panose="02040503050406030204" pitchFamily="18" charset="0"/>
              </a:rPr>
              <a:t>robotic  process </a:t>
            </a:r>
            <a:r>
              <a:rPr lang="en-US" sz="1100" dirty="0">
                <a:latin typeface="Cambria" panose="02040503050406030204" pitchFamily="18" charset="0"/>
              </a:rPr>
              <a:t>automation tools to automate tasks of any complexity. </a:t>
            </a:r>
          </a:p>
          <a:p>
            <a:r>
              <a:rPr lang="en-US" sz="1100" i="1" dirty="0">
                <a:latin typeface="Cambria" panose="02040503050406030204" pitchFamily="18" charset="0"/>
              </a:rPr>
              <a:t> </a:t>
            </a:r>
            <a:endParaRPr lang="en-US" sz="1100" dirty="0">
              <a:latin typeface="Cambria" panose="02040503050406030204" pitchFamily="18" charset="0"/>
            </a:endParaRPr>
          </a:p>
        </p:txBody>
      </p:sp>
      <p:sp>
        <p:nvSpPr>
          <p:cNvPr id="32" name="TextBox 31"/>
          <p:cNvSpPr txBox="1"/>
          <p:nvPr/>
        </p:nvSpPr>
        <p:spPr>
          <a:xfrm>
            <a:off x="1749090" y="1247196"/>
            <a:ext cx="2360697" cy="1523494"/>
          </a:xfrm>
          <a:prstGeom prst="rect">
            <a:avLst/>
          </a:prstGeom>
          <a:noFill/>
        </p:spPr>
        <p:txBody>
          <a:bodyPr wrap="square" rtlCol="0">
            <a:spAutoFit/>
          </a:bodyPr>
          <a:lstStyle/>
          <a:p>
            <a:pPr lvl="0"/>
            <a:r>
              <a:rPr lang="en-US" sz="1400" b="1" i="1" dirty="0">
                <a:latin typeface="Cambria" panose="02040503050406030204" pitchFamily="18" charset="0"/>
              </a:rPr>
              <a:t>UiPath</a:t>
            </a:r>
            <a:r>
              <a:rPr lang="en-US" sz="1600" b="1" i="1" dirty="0">
                <a:latin typeface="Cambria" panose="02040503050406030204" pitchFamily="18" charset="0"/>
              </a:rPr>
              <a:t>: </a:t>
            </a:r>
            <a:r>
              <a:rPr lang="en-US" sz="1600" i="1" dirty="0">
                <a:latin typeface="Cambria" panose="02040503050406030204" pitchFamily="18" charset="0"/>
              </a:rPr>
              <a:t>          </a:t>
            </a:r>
            <a:endParaRPr lang="en-US" sz="1600" dirty="0">
              <a:latin typeface="Cambria" panose="02040503050406030204" pitchFamily="18" charset="0"/>
            </a:endParaRPr>
          </a:p>
          <a:p>
            <a:pPr algn="just"/>
            <a:r>
              <a:rPr lang="en-US" sz="1100" dirty="0" smtClean="0">
                <a:latin typeface="Cambria" panose="02040503050406030204" pitchFamily="18" charset="0"/>
              </a:rPr>
              <a:t>They </a:t>
            </a:r>
            <a:r>
              <a:rPr lang="en-US" sz="1100" dirty="0">
                <a:latin typeface="Cambria" panose="02040503050406030204" pitchFamily="18" charset="0"/>
              </a:rPr>
              <a:t>are one of the most leading RPA vendors in the industry.     </a:t>
            </a:r>
          </a:p>
          <a:p>
            <a:pPr algn="just"/>
            <a:r>
              <a:rPr lang="en-US" sz="1100" dirty="0" smtClean="0">
                <a:latin typeface="Cambria" panose="02040503050406030204" pitchFamily="18" charset="0"/>
              </a:rPr>
              <a:t>Some </a:t>
            </a:r>
            <a:r>
              <a:rPr lang="en-US" sz="1100" dirty="0">
                <a:latin typeface="Cambria" panose="02040503050406030204" pitchFamily="18" charset="0"/>
              </a:rPr>
              <a:t>of the UIPath components are:</a:t>
            </a:r>
          </a:p>
          <a:p>
            <a:pPr marL="171450" indent="-171450" algn="just">
              <a:buFont typeface="Wingdings" panose="05000000000000000000" pitchFamily="2" charset="2"/>
              <a:buChar char="§"/>
            </a:pPr>
            <a:r>
              <a:rPr lang="en-US" sz="1100" i="1" dirty="0">
                <a:latin typeface="Cambria" panose="02040503050406030204" pitchFamily="18" charset="0"/>
              </a:rPr>
              <a:t>UiPath Studio</a:t>
            </a:r>
            <a:endParaRPr lang="en-US" sz="1100" dirty="0">
              <a:latin typeface="Cambria" panose="02040503050406030204" pitchFamily="18" charset="0"/>
            </a:endParaRPr>
          </a:p>
          <a:p>
            <a:pPr marL="171450" lvl="0" indent="-171450" algn="just">
              <a:buFont typeface="Wingdings" panose="05000000000000000000" pitchFamily="2" charset="2"/>
              <a:buChar char="§"/>
            </a:pPr>
            <a:r>
              <a:rPr lang="en-US" sz="1100" i="1" dirty="0">
                <a:latin typeface="Cambria" panose="02040503050406030204" pitchFamily="18" charset="0"/>
              </a:rPr>
              <a:t>Front Office and Back Office – UiPath Robots</a:t>
            </a:r>
            <a:endParaRPr lang="en-US" sz="1100" dirty="0">
              <a:latin typeface="Cambria" panose="02040503050406030204" pitchFamily="18" charset="0"/>
            </a:endParaRPr>
          </a:p>
          <a:p>
            <a:pPr marL="171450" lvl="0" indent="-171450" algn="just">
              <a:buFont typeface="Wingdings" panose="05000000000000000000" pitchFamily="2" charset="2"/>
              <a:buChar char="§"/>
            </a:pPr>
            <a:r>
              <a:rPr lang="en-US" sz="1100" i="1" dirty="0">
                <a:latin typeface="Cambria" panose="02040503050406030204" pitchFamily="18" charset="0"/>
              </a:rPr>
              <a:t>UiPath Orchestrator</a:t>
            </a:r>
            <a:endParaRPr lang="en-US" sz="1100" dirty="0"/>
          </a:p>
        </p:txBody>
      </p:sp>
      <p:pic>
        <p:nvPicPr>
          <p:cNvPr id="23" name="Picture 22" descr="C:\Users\kehegde.IGATEGEGDC\Desktop\RPA1.jpg"/>
          <p:cNvPicPr/>
          <p:nvPr/>
        </p:nvPicPr>
        <p:blipFill rotWithShape="1">
          <a:blip r:embed="rId5">
            <a:extLst>
              <a:ext uri="{28A0092B-C50C-407E-A947-70E740481C1C}">
                <a14:useLocalDpi xmlns:a14="http://schemas.microsoft.com/office/drawing/2010/main" val="0"/>
              </a:ext>
            </a:extLst>
          </a:blip>
          <a:srcRect l="1365" t="11395" r="32"/>
          <a:stretch/>
        </p:blipFill>
        <p:spPr bwMode="auto">
          <a:xfrm>
            <a:off x="152400" y="4980459"/>
            <a:ext cx="4800600" cy="3208506"/>
          </a:xfrm>
          <a:prstGeom prst="rect">
            <a:avLst/>
          </a:prstGeom>
          <a:noFill/>
          <a:ln>
            <a:noFill/>
          </a:ln>
          <a:extLst>
            <a:ext uri="{53640926-AAD7-44D8-BBD7-CCE9431645EC}">
              <a14:shadowObscured xmlns:a14="http://schemas.microsoft.com/office/drawing/2010/main"/>
            </a:ext>
          </a:extLst>
        </p:spPr>
      </p:pic>
      <p:pic>
        <p:nvPicPr>
          <p:cNvPr id="24" name="Picture 3" descr="C:\Users\kehegde.IGATEGEGDC\Desktop\usec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538230"/>
            <a:ext cx="1927120" cy="175259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14746" y="4227151"/>
            <a:ext cx="6477000" cy="769441"/>
          </a:xfrm>
          <a:prstGeom prst="rect">
            <a:avLst/>
          </a:prstGeom>
          <a:noFill/>
        </p:spPr>
        <p:txBody>
          <a:bodyPr wrap="square" rtlCol="0">
            <a:spAutoFit/>
          </a:bodyPr>
          <a:lstStyle/>
          <a:p>
            <a:pPr algn="ctr"/>
            <a:r>
              <a:rPr lang="en-US" sz="1400" b="1" i="1" dirty="0">
                <a:latin typeface="Cambria" panose="02040503050406030204" pitchFamily="18" charset="0"/>
              </a:rPr>
              <a:t>Robotic Process Automation can be used in many fields, below image would give us a brief idea of use cases for RPA.</a:t>
            </a:r>
          </a:p>
          <a:p>
            <a:endParaRPr lang="en-US" sz="1600" dirty="0"/>
          </a:p>
        </p:txBody>
      </p:sp>
      <p:sp>
        <p:nvSpPr>
          <p:cNvPr id="27" name="TextBox 26">
            <a:extLst>
              <a:ext uri="{FF2B5EF4-FFF2-40B4-BE49-F238E27FC236}">
                <a16:creationId xmlns="" xmlns:a16="http://schemas.microsoft.com/office/drawing/2014/main" id="{DB4263E4-EE35-451C-9232-F22C0D51C7CC}"/>
              </a:ext>
            </a:extLst>
          </p:cNvPr>
          <p:cNvSpPr txBox="1"/>
          <p:nvPr/>
        </p:nvSpPr>
        <p:spPr>
          <a:xfrm>
            <a:off x="184734" y="838200"/>
            <a:ext cx="3565232" cy="307777"/>
          </a:xfrm>
          <a:prstGeom prst="rect">
            <a:avLst/>
          </a:prstGeom>
          <a:noFill/>
        </p:spPr>
        <p:txBody>
          <a:bodyPr wrap="square" rtlCol="0">
            <a:spAutoFit/>
          </a:bodyPr>
          <a:lstStyle/>
          <a:p>
            <a:r>
              <a:rPr lang="en-US" sz="1400" b="1" i="1" dirty="0">
                <a:latin typeface="Cambria" panose="02040503050406030204" pitchFamily="18" charset="0"/>
              </a:rPr>
              <a:t>Few Prominent Tools in RPA</a:t>
            </a:r>
          </a:p>
        </p:txBody>
      </p:sp>
      <p:sp>
        <p:nvSpPr>
          <p:cNvPr id="28" name="TextBox 27">
            <a:extLst>
              <a:ext uri="{FF2B5EF4-FFF2-40B4-BE49-F238E27FC236}">
                <a16:creationId xmlns="" xmlns:a16="http://schemas.microsoft.com/office/drawing/2014/main" id="{ABC05529-86C1-409F-8221-B3E90639452C}"/>
              </a:ext>
            </a:extLst>
          </p:cNvPr>
          <p:cNvSpPr txBox="1"/>
          <p:nvPr/>
        </p:nvSpPr>
        <p:spPr>
          <a:xfrm>
            <a:off x="152400" y="8188965"/>
            <a:ext cx="6156032" cy="215444"/>
          </a:xfrm>
          <a:prstGeom prst="rect">
            <a:avLst/>
          </a:prstGeom>
          <a:noFill/>
        </p:spPr>
        <p:txBody>
          <a:bodyPr wrap="square" rtlCol="0">
            <a:spAutoFit/>
          </a:bodyPr>
          <a:lstStyle/>
          <a:p>
            <a:r>
              <a:rPr lang="en-US" sz="800" dirty="0">
                <a:latin typeface="Cambria" panose="02040503050406030204" pitchFamily="18" charset="0"/>
              </a:rPr>
              <a:t>Source: https://softwarerobotics.blog/2017/05/08/where-can-you-use-robotics-process-automation/</a:t>
            </a:r>
          </a:p>
        </p:txBody>
      </p:sp>
    </p:spTree>
    <p:extLst>
      <p:ext uri="{BB962C8B-B14F-4D97-AF65-F5344CB8AC3E}">
        <p14:creationId xmlns:p14="http://schemas.microsoft.com/office/powerpoint/2010/main" val="1113350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 y="152816"/>
            <a:ext cx="6858065" cy="1266825"/>
          </a:xfrm>
          <a:prstGeom prst="rect">
            <a:avLst/>
          </a:prstGeom>
        </p:spPr>
      </p:pic>
      <p:sp>
        <p:nvSpPr>
          <p:cNvPr id="8" name="Rectangle 11"/>
          <p:cNvSpPr>
            <a:spLocks noChangeArrowheads="1"/>
          </p:cNvSpPr>
          <p:nvPr/>
        </p:nvSpPr>
        <p:spPr bwMode="auto">
          <a:xfrm>
            <a:off x="0" y="-63736"/>
            <a:ext cx="65" cy="5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endParaRPr lang="en-US" dirty="0"/>
          </a:p>
        </p:txBody>
      </p:sp>
      <p:sp>
        <p:nvSpPr>
          <p:cNvPr id="50" name="Rectangle 23"/>
          <p:cNvSpPr>
            <a:spLocks noChangeArrowheads="1"/>
          </p:cNvSpPr>
          <p:nvPr/>
        </p:nvSpPr>
        <p:spPr bwMode="auto">
          <a:xfrm>
            <a:off x="3" y="152458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2" name="Straight Connector 21"/>
          <p:cNvCxnSpPr/>
          <p:nvPr/>
        </p:nvCxnSpPr>
        <p:spPr>
          <a:xfrm>
            <a:off x="65" y="8458200"/>
            <a:ext cx="6858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 y="118646"/>
            <a:ext cx="3733800" cy="338554"/>
          </a:xfrm>
          <a:prstGeom prst="rect">
            <a:avLst/>
          </a:prstGeom>
          <a:solidFill>
            <a:schemeClr val="bg1"/>
          </a:solidFill>
        </p:spPr>
        <p:txBody>
          <a:bodyPr wrap="square" rtlCol="0">
            <a:spAutoFit/>
          </a:bodyPr>
          <a:lstStyle/>
          <a:p>
            <a:r>
              <a:rPr lang="en-US" sz="1600" b="1" dirty="0">
                <a:solidFill>
                  <a:srgbClr val="00B0F0"/>
                </a:solidFill>
                <a:latin typeface="Arial" panose="020B0604020202020204" pitchFamily="34" charset="0"/>
                <a:cs typeface="Arial" panose="020B0604020202020204" pitchFamily="34" charset="0"/>
              </a:rPr>
              <a:t>my paGE</a:t>
            </a:r>
            <a:r>
              <a:rPr lang="en-US" sz="1600" dirty="0">
                <a:solidFill>
                  <a:srgbClr val="00B0F0"/>
                </a:solidFill>
                <a:latin typeface="Arial" panose="020B0604020202020204" pitchFamily="34" charset="0"/>
                <a:cs typeface="Arial" panose="020B0604020202020204" pitchFamily="34" charset="0"/>
              </a:rPr>
              <a:t> </a:t>
            </a:r>
            <a:r>
              <a:rPr lang="en-US" sz="1600" dirty="0">
                <a:solidFill>
                  <a:schemeClr val="bg1">
                    <a:lumMod val="50000"/>
                  </a:schemeClr>
                </a:solidFill>
                <a:latin typeface="Arial" panose="020B0604020202020204" pitchFamily="34" charset="0"/>
                <a:cs typeface="Arial" panose="020B0604020202020204" pitchFamily="34" charset="0"/>
              </a:rPr>
              <a:t>Dec 2017</a:t>
            </a:r>
          </a:p>
        </p:txBody>
      </p:sp>
      <p:sp>
        <p:nvSpPr>
          <p:cNvPr id="3" name="Footer Placeholder 2"/>
          <p:cNvSpPr>
            <a:spLocks noGrp="1"/>
          </p:cNvSpPr>
          <p:nvPr>
            <p:ph type="ftr" sz="quarter" idx="11"/>
          </p:nvPr>
        </p:nvSpPr>
        <p:spPr/>
        <p:txBody>
          <a:bodyPr/>
          <a:lstStyle/>
          <a:p>
            <a:r>
              <a:rPr lang="en-US" dirty="0">
                <a:solidFill>
                  <a:prstClr val="black">
                    <a:tint val="75000"/>
                  </a:prstClr>
                </a:solidFill>
              </a:rPr>
              <a:t>Capgemini Public</a:t>
            </a:r>
          </a:p>
        </p:txBody>
      </p:sp>
      <p:sp>
        <p:nvSpPr>
          <p:cNvPr id="4" name="Rectangle 3"/>
          <p:cNvSpPr/>
          <p:nvPr/>
        </p:nvSpPr>
        <p:spPr>
          <a:xfrm>
            <a:off x="184734" y="1204197"/>
            <a:ext cx="6564699" cy="430887"/>
          </a:xfrm>
          <a:prstGeom prst="rect">
            <a:avLst/>
          </a:prstGeom>
        </p:spPr>
        <p:txBody>
          <a:bodyPr wrap="square">
            <a:spAutoFit/>
          </a:bodyPr>
          <a:lstStyle/>
          <a:p>
            <a:pPr algn="just"/>
            <a:r>
              <a:rPr lang="en-US" sz="1100" dirty="0">
                <a:latin typeface="Cambria" panose="02040503050406030204" pitchFamily="18" charset="0"/>
              </a:rPr>
              <a:t>Capgemini delivers artificial intelligence through integrated automation. Capgemini's automation approach is called Automation Drive Suite. </a:t>
            </a:r>
          </a:p>
        </p:txBody>
      </p:sp>
      <p:sp>
        <p:nvSpPr>
          <p:cNvPr id="5" name="TextBox 4"/>
          <p:cNvSpPr txBox="1"/>
          <p:nvPr/>
        </p:nvSpPr>
        <p:spPr>
          <a:xfrm>
            <a:off x="393307" y="3999280"/>
            <a:ext cx="3565232" cy="215444"/>
          </a:xfrm>
          <a:prstGeom prst="rect">
            <a:avLst/>
          </a:prstGeom>
          <a:noFill/>
        </p:spPr>
        <p:txBody>
          <a:bodyPr wrap="square" rtlCol="0">
            <a:spAutoFit/>
          </a:bodyPr>
          <a:lstStyle/>
          <a:p>
            <a:r>
              <a:rPr lang="en-US" sz="800" dirty="0">
                <a:latin typeface="Cambria" panose="02040503050406030204" pitchFamily="18" charset="0"/>
              </a:rPr>
              <a:t>Source: Automation Drive Academy</a:t>
            </a:r>
          </a:p>
        </p:txBody>
      </p:sp>
      <p:pic>
        <p:nvPicPr>
          <p:cNvPr id="15" name="Picture 17" descr="C:\Users\kehegde.IGATEGEGDC\Pictures\CG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4" y="8672512"/>
            <a:ext cx="15430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kehegde.IGATEGEGDC\Desktop\fivesense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133" t="-277" b="7221"/>
          <a:stretch/>
        </p:blipFill>
        <p:spPr bwMode="auto">
          <a:xfrm>
            <a:off x="609600" y="2705014"/>
            <a:ext cx="1905000" cy="12953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40788" y="5174665"/>
            <a:ext cx="3608646" cy="2292935"/>
          </a:xfrm>
          <a:prstGeom prst="rect">
            <a:avLst/>
          </a:prstGeom>
        </p:spPr>
        <p:txBody>
          <a:bodyPr wrap="square">
            <a:spAutoFit/>
          </a:bodyPr>
          <a:lstStyle/>
          <a:p>
            <a:pPr algn="just"/>
            <a:r>
              <a:rPr lang="en-US" sz="1100" dirty="0">
                <a:latin typeface="Cambria" panose="02040503050406030204" pitchFamily="18" charset="0"/>
              </a:rPr>
              <a:t>RPA was introduced specifically to automate routine and standardized tasks to free up employee bandwidth so that they could focus on the core business objectives.</a:t>
            </a:r>
          </a:p>
          <a:p>
            <a:pPr algn="just"/>
            <a:endParaRPr lang="en-US" sz="1100" dirty="0">
              <a:latin typeface="Cambria" panose="02040503050406030204" pitchFamily="18" charset="0"/>
            </a:endParaRPr>
          </a:p>
          <a:p>
            <a:pPr algn="just"/>
            <a:r>
              <a:rPr lang="en-US" sz="1100" dirty="0">
                <a:latin typeface="Cambria" panose="02040503050406030204" pitchFamily="18" charset="0"/>
              </a:rPr>
              <a:t>Bots can automate routine tasks and eliminate inefficiency, but what about higher-order work requiring judgment and perception? Developers are incorporating cognitive technologies, including machine learning and speech recognition, into robotic process automation—and giving bots new power. </a:t>
            </a:r>
          </a:p>
          <a:p>
            <a:pPr algn="just"/>
            <a:endParaRPr lang="en-US" sz="1100" dirty="0">
              <a:latin typeface="Cambria" panose="02040503050406030204" pitchFamily="18" charset="0"/>
            </a:endParaRPr>
          </a:p>
          <a:p>
            <a:pPr algn="just"/>
            <a:r>
              <a:rPr lang="en-US" sz="1100" dirty="0">
                <a:latin typeface="Cambria" panose="02040503050406030204" pitchFamily="18" charset="0"/>
              </a:rPr>
              <a:t>So let us welcome the robots to our technical world.</a:t>
            </a:r>
          </a:p>
          <a:p>
            <a:pPr algn="just"/>
            <a:r>
              <a:rPr lang="en-US" sz="1100" dirty="0">
                <a:latin typeface="Cambria" panose="02040503050406030204" pitchFamily="18" charset="0"/>
              </a:rPr>
              <a:t> </a:t>
            </a:r>
          </a:p>
        </p:txBody>
      </p:sp>
      <p:pic>
        <p:nvPicPr>
          <p:cNvPr id="21" name="Picture 20" descr="C:\Users\kehegde.IGATEGEGDC\Desktop\Share\RPA2.jpe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616" y="5327065"/>
            <a:ext cx="2683261" cy="1618771"/>
          </a:xfrm>
          <a:prstGeom prst="rect">
            <a:avLst/>
          </a:prstGeom>
          <a:noFill/>
          <a:ln>
            <a:noFill/>
          </a:ln>
        </p:spPr>
      </p:pic>
      <p:sp>
        <p:nvSpPr>
          <p:cNvPr id="13" name="TextBox 12"/>
          <p:cNvSpPr txBox="1"/>
          <p:nvPr/>
        </p:nvSpPr>
        <p:spPr>
          <a:xfrm>
            <a:off x="184734" y="4869865"/>
            <a:ext cx="5943600" cy="369332"/>
          </a:xfrm>
          <a:prstGeom prst="rect">
            <a:avLst/>
          </a:prstGeom>
          <a:noFill/>
        </p:spPr>
        <p:txBody>
          <a:bodyPr wrap="square" rtlCol="0">
            <a:spAutoFit/>
          </a:bodyPr>
          <a:lstStyle/>
          <a:p>
            <a:r>
              <a:rPr lang="en-US" sz="1600" b="1" i="1">
                <a:latin typeface="Cambria" panose="02040503050406030204" pitchFamily="18" charset="0"/>
              </a:rPr>
              <a:t>RPA Can </a:t>
            </a:r>
            <a:r>
              <a:rPr lang="en-US" sz="1600" b="1" i="1" dirty="0">
                <a:latin typeface="Cambria" panose="02040503050406030204" pitchFamily="18" charset="0"/>
              </a:rPr>
              <a:t>be a Great Buddy!</a:t>
            </a:r>
            <a:r>
              <a:rPr lang="en-US" b="1" i="1" dirty="0">
                <a:latin typeface="Cambria" panose="02040503050406030204" pitchFamily="18" charset="0"/>
              </a:rPr>
              <a:t> </a:t>
            </a:r>
          </a:p>
        </p:txBody>
      </p:sp>
      <p:sp>
        <p:nvSpPr>
          <p:cNvPr id="16" name="TextBox 15"/>
          <p:cNvSpPr txBox="1"/>
          <p:nvPr/>
        </p:nvSpPr>
        <p:spPr>
          <a:xfrm>
            <a:off x="165685" y="915470"/>
            <a:ext cx="6086240" cy="307777"/>
          </a:xfrm>
          <a:prstGeom prst="rect">
            <a:avLst/>
          </a:prstGeom>
          <a:noFill/>
        </p:spPr>
        <p:txBody>
          <a:bodyPr wrap="square" rtlCol="0">
            <a:spAutoFit/>
          </a:bodyPr>
          <a:lstStyle/>
          <a:p>
            <a:r>
              <a:rPr lang="en-US" sz="1400" b="1" i="1" dirty="0">
                <a:latin typeface="Cambria" panose="02040503050406030204" pitchFamily="18" charset="0"/>
              </a:rPr>
              <a:t>Capgemini Approach towards </a:t>
            </a:r>
            <a:r>
              <a:rPr lang="en-US" sz="1400" b="1" i="1" dirty="0" smtClean="0">
                <a:latin typeface="Cambria" panose="02040503050406030204" pitchFamily="18" charset="0"/>
              </a:rPr>
              <a:t>Automation</a:t>
            </a:r>
            <a:endParaRPr lang="en-US" sz="1400" b="1" i="1" dirty="0">
              <a:latin typeface="Cambria" panose="02040503050406030204" pitchFamily="18" charset="0"/>
            </a:endParaRPr>
          </a:p>
        </p:txBody>
      </p:sp>
      <p:sp>
        <p:nvSpPr>
          <p:cNvPr id="17" name="Rectangle 16"/>
          <p:cNvSpPr/>
          <p:nvPr/>
        </p:nvSpPr>
        <p:spPr>
          <a:xfrm>
            <a:off x="247617" y="4152812"/>
            <a:ext cx="6501816" cy="600164"/>
          </a:xfrm>
          <a:prstGeom prst="rect">
            <a:avLst/>
          </a:prstGeom>
        </p:spPr>
        <p:txBody>
          <a:bodyPr wrap="square">
            <a:spAutoFit/>
          </a:bodyPr>
          <a:lstStyle/>
          <a:p>
            <a:pPr algn="just"/>
            <a:r>
              <a:rPr lang="en-US" sz="1100" dirty="0">
                <a:latin typeface="Cambria" panose="02040503050406030204" pitchFamily="18" charset="0"/>
              </a:rPr>
              <a:t>The approach is to work closely with our customers to understand the business and IT processes. And then map the processes to the five senses in our framework, fuse the processes with the best possible tools and create an automation solution.</a:t>
            </a:r>
          </a:p>
        </p:txBody>
      </p:sp>
      <p:pic>
        <p:nvPicPr>
          <p:cNvPr id="3077" name="Picture 5" descr="C:\Users\kehegde.IGATEGEGDC\Desktop\tool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2449918"/>
            <a:ext cx="3015666" cy="15493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52400" y="1704426"/>
            <a:ext cx="4826025" cy="261610"/>
          </a:xfrm>
          <a:prstGeom prst="rect">
            <a:avLst/>
          </a:prstGeom>
        </p:spPr>
        <p:txBody>
          <a:bodyPr wrap="square">
            <a:spAutoFit/>
          </a:bodyPr>
          <a:lstStyle/>
          <a:p>
            <a:pPr algn="just"/>
            <a:r>
              <a:rPr lang="en-US" sz="1100" dirty="0" smtClean="0">
                <a:latin typeface="Cambria" panose="02040503050406030204" pitchFamily="18" charset="0"/>
              </a:rPr>
              <a:t> The </a:t>
            </a:r>
            <a:r>
              <a:rPr lang="en-US" sz="1100" dirty="0">
                <a:latin typeface="Cambria" panose="02040503050406030204" pitchFamily="18" charset="0"/>
              </a:rPr>
              <a:t>Automation Drive Suite has a </a:t>
            </a:r>
            <a:r>
              <a:rPr lang="en-US" sz="1100" i="1" dirty="0">
                <a:latin typeface="Cambria" panose="02040503050406030204" pitchFamily="18" charset="0"/>
              </a:rPr>
              <a:t>Framework</a:t>
            </a:r>
            <a:r>
              <a:rPr lang="en-US" sz="1100" dirty="0">
                <a:latin typeface="Cambria" panose="02040503050406030204" pitchFamily="18" charset="0"/>
              </a:rPr>
              <a:t>, </a:t>
            </a:r>
            <a:r>
              <a:rPr lang="en-US" sz="1100" i="1" dirty="0">
                <a:latin typeface="Cambria" panose="02040503050406030204" pitchFamily="18" charset="0"/>
              </a:rPr>
              <a:t>Tools &amp; IPs</a:t>
            </a:r>
            <a:r>
              <a:rPr lang="en-US" sz="1100" dirty="0">
                <a:latin typeface="Cambria" panose="02040503050406030204" pitchFamily="18" charset="0"/>
              </a:rPr>
              <a:t> and</a:t>
            </a:r>
            <a:r>
              <a:rPr lang="en-US" sz="1100" i="1" dirty="0">
                <a:latin typeface="Cambria" panose="02040503050406030204" pitchFamily="18" charset="0"/>
              </a:rPr>
              <a:t> Services</a:t>
            </a:r>
            <a:r>
              <a:rPr lang="en-US" sz="1100" dirty="0">
                <a:latin typeface="Cambria" panose="02040503050406030204" pitchFamily="18" charset="0"/>
              </a:rPr>
              <a:t>.</a:t>
            </a:r>
          </a:p>
        </p:txBody>
      </p:sp>
      <p:sp>
        <p:nvSpPr>
          <p:cNvPr id="19" name="Rectangle 18"/>
          <p:cNvSpPr/>
          <p:nvPr/>
        </p:nvSpPr>
        <p:spPr>
          <a:xfrm>
            <a:off x="184734" y="2065199"/>
            <a:ext cx="2746144" cy="769441"/>
          </a:xfrm>
          <a:prstGeom prst="rect">
            <a:avLst/>
          </a:prstGeom>
        </p:spPr>
        <p:txBody>
          <a:bodyPr wrap="square">
            <a:spAutoFit/>
          </a:bodyPr>
          <a:lstStyle/>
          <a:p>
            <a:pPr marL="171450" indent="-171450" algn="just">
              <a:buFont typeface="Arial" panose="020B0604020202020204" pitchFamily="34" charset="0"/>
              <a:buChar char="•"/>
            </a:pPr>
            <a:r>
              <a:rPr lang="en-US" sz="1100" i="1" dirty="0">
                <a:latin typeface="Cambria" panose="02040503050406030204" pitchFamily="18" charset="0"/>
              </a:rPr>
              <a:t>Automation Drive Framework</a:t>
            </a:r>
            <a:r>
              <a:rPr lang="en-US" sz="1100" dirty="0">
                <a:latin typeface="Cambria" panose="02040503050406030204" pitchFamily="18" charset="0"/>
              </a:rPr>
              <a:t> that views Automation as the five senses -Listen/Talk,  Watch,  Act,  Remember and Think</a:t>
            </a:r>
          </a:p>
        </p:txBody>
      </p:sp>
      <p:sp>
        <p:nvSpPr>
          <p:cNvPr id="23" name="Rectangle 22"/>
          <p:cNvSpPr/>
          <p:nvPr/>
        </p:nvSpPr>
        <p:spPr>
          <a:xfrm>
            <a:off x="3610091" y="2065199"/>
            <a:ext cx="3139342" cy="261610"/>
          </a:xfrm>
          <a:prstGeom prst="rect">
            <a:avLst/>
          </a:prstGeom>
        </p:spPr>
        <p:txBody>
          <a:bodyPr wrap="square">
            <a:spAutoFit/>
          </a:bodyPr>
          <a:lstStyle/>
          <a:p>
            <a:pPr marL="171450" indent="-171450" algn="just">
              <a:buFont typeface="Arial" panose="020B0604020202020204" pitchFamily="34" charset="0"/>
              <a:buChar char="•"/>
            </a:pPr>
            <a:r>
              <a:rPr lang="en-US" sz="1100" i="1" dirty="0">
                <a:latin typeface="Cambria" panose="02040503050406030204" pitchFamily="18" charset="0"/>
              </a:rPr>
              <a:t>Automation Drive Tools &amp; IPs  </a:t>
            </a:r>
            <a:r>
              <a:rPr lang="en-US" sz="1100" dirty="0">
                <a:latin typeface="Cambria" panose="02040503050406030204" pitchFamily="18" charset="0"/>
              </a:rPr>
              <a:t>that we use are</a:t>
            </a:r>
            <a:r>
              <a:rPr lang="en-US" sz="1100" i="1" dirty="0">
                <a:latin typeface="Cambria" panose="02040503050406030204" pitchFamily="18" charset="0"/>
              </a:rPr>
              <a:t>:</a:t>
            </a:r>
          </a:p>
        </p:txBody>
      </p:sp>
      <p:sp>
        <p:nvSpPr>
          <p:cNvPr id="24" name="Rectangle 23">
            <a:extLst>
              <a:ext uri="{FF2B5EF4-FFF2-40B4-BE49-F238E27FC236}">
                <a16:creationId xmlns="" xmlns:a16="http://schemas.microsoft.com/office/drawing/2014/main" id="{ADAEC557-2B2B-4EB0-8C11-1F0237242D56}"/>
              </a:ext>
            </a:extLst>
          </p:cNvPr>
          <p:cNvSpPr/>
          <p:nvPr/>
        </p:nvSpPr>
        <p:spPr>
          <a:xfrm>
            <a:off x="171450" y="7298323"/>
            <a:ext cx="6501816" cy="338554"/>
          </a:xfrm>
          <a:prstGeom prst="rect">
            <a:avLst/>
          </a:prstGeom>
        </p:spPr>
        <p:txBody>
          <a:bodyPr wrap="square">
            <a:spAutoFit/>
          </a:bodyPr>
          <a:lstStyle/>
          <a:p>
            <a:pPr algn="just"/>
            <a:r>
              <a:rPr lang="en-US" sz="1600" b="1" i="1" dirty="0">
                <a:latin typeface="Cambria" panose="02040503050406030204" pitchFamily="18" charset="0"/>
              </a:rPr>
              <a:t>Where &amp; How to start your Journey</a:t>
            </a:r>
            <a:r>
              <a:rPr lang="en-US" sz="1100" dirty="0">
                <a:latin typeface="Cambria" panose="02040503050406030204" pitchFamily="18" charset="0"/>
              </a:rPr>
              <a:t>:</a:t>
            </a:r>
          </a:p>
        </p:txBody>
      </p:sp>
      <p:graphicFrame>
        <p:nvGraphicFramePr>
          <p:cNvPr id="6" name="Diagram 5"/>
          <p:cNvGraphicFramePr/>
          <p:nvPr>
            <p:extLst>
              <p:ext uri="{D42A27DB-BD31-4B8C-83A1-F6EECF244321}">
                <p14:modId xmlns:p14="http://schemas.microsoft.com/office/powerpoint/2010/main" val="1011863807"/>
              </p:ext>
            </p:extLst>
          </p:nvPr>
        </p:nvGraphicFramePr>
        <p:xfrm>
          <a:off x="184734" y="6945836"/>
          <a:ext cx="6505103"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05390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29044</TotalTime>
  <Words>560</Words>
  <Application>Microsoft Office PowerPoint</Application>
  <PresentationFormat>On-screen Show (4:3)</PresentationFormat>
  <Paragraphs>56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1_Office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Darshit Nathani</dc:creator>
  <cp:lastModifiedBy>Sk Arfin</cp:lastModifiedBy>
  <cp:revision>2226</cp:revision>
  <dcterms:created xsi:type="dcterms:W3CDTF">2006-08-16T00:00:00Z</dcterms:created>
  <dcterms:modified xsi:type="dcterms:W3CDTF">2017-12-01T08:33:03Z</dcterms:modified>
</cp:coreProperties>
</file>