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2015B9-6748-4CCC-A401-E390F4C5EA1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A2B9AA-9B55-484E-AEB3-65107788391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880" cy="3599640"/>
          </a:xfrm>
          <a:prstGeom prst="rect">
            <a:avLst/>
          </a:prstGeom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96480" rIns="9648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4920" y="762120"/>
            <a:ext cx="8686080" cy="22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 </a:t>
            </a:r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Assignment-Discussion</a:t>
            </a:r>
            <a:br/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POS Tagging Using HMM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5920" y="3276720"/>
            <a:ext cx="86097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200050033-Desai Divyeswar Reddy</a:t>
            </a: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200050056-Kajal Malik</a:t>
            </a: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200050117-Reddy Bhavana</a:t>
            </a: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September 4</a:t>
            </a:r>
            <a:r>
              <a:rPr b="0" lang="en-IN" sz="3200" spc="-1" strike="noStrike" baseline="14000000">
                <a:solidFill>
                  <a:srgbClr val="0000ff"/>
                </a:solidFill>
                <a:latin typeface="Arial"/>
                <a:ea typeface="Arial"/>
              </a:rPr>
              <a:t>th</a:t>
            </a: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 , 2022</a:t>
            </a: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160"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72680" y="290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Given a sequence of words, produce the POS tag sequence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Technique to be used: HMM-Viterbi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Use Universal Tag Set (12 in number)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5-fold cross validation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 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Tags : 'NOUN', 'VERB', 'X', 'CONJ', '.', 'PRON', 'DET', 'ADJ', 'ADV', 'NUM', 'ADP', 'PRT'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Overall performance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Precision :  0.930173842295186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Recall :  0.9276729483750239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F-score (3 values) :-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F1 - score   0.928921712077252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F0.5-score  0.9296725853553282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F2 -score  0.9281720507434242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Per POS performance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Tag: P , R , F1 , F0.5 , F2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DET   :  0.90977484  ,  0.97893393  ,  0.9430881639396256  ,  0.9228136917776267  ,  0.9642735200001054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NOUN  :  0.9471996  ,  0.8979869  ,  0.9219369829698474  ,  0.936930218945621  ,  0.9074160478368843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ADJ   :  0.9199674  ,  0.8841014  ,  0.9016778926610186  ,  0.9125632918655618  ,  0.8910491225837633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VERB  :  0.9499367  ,  0.92295635  ,  0.9362521991407848  ,  0.944415177774315  ,  0.92822912340073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ADP   :  0.9048836  ,  0.94504046  ,  0.9245262106232337  ,  0.9126396497189257  ,  0.9367264875322633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.         :  0.92716396  ,  0.9980464  ,  0.9613002857304734  ,  0.9405233592046042  ,  0.9830159072281821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ADV   :  0.93487364  ,  0.8654071  ,  0.8988001105427518  ,  0.9201022246628353  ,  0.8784620456569678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CONJ  :  0.97213745  ,  0.96020263  ,  0.9661332156996544  ,  0.9697268415805108  ,  0.9625661260879986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PRT   :  0.796546  ,  0.82202935  ,  0.8090870886255694  ,  0.8015154981928893  ,  0.8168030947559328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PRON  :  0.959507  ,  0.9176062  ,  0.9380889235621437  ,  0.9508234599721999  ,  0.9256909904872016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NUM   :  0.95827353  ,  0.8970687  ,  0.9266615472882688  ,  0.9453733848872752  ,  0.9086760622111456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100" spc="-1" strike="noStrike">
                <a:solidFill>
                  <a:srgbClr val="0000ff"/>
                </a:solidFill>
                <a:latin typeface="Arial"/>
                <a:ea typeface="Arial"/>
              </a:rPr>
              <a:t>X       :  0.71896553  ,  0.30086583  ,  0.424211617218094  ,  0.5626011998758317  ,  0.3404637704158935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Confusion Matrix (12 X 12) (can give heat map)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2160000"/>
            <a:ext cx="9143640" cy="309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Interpretation of confusion (error analysis)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Maximal Confusions :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1) Noun Verb confusions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2) Verb Noun Confusions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3)Tag-PRT confusions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Reasons :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1)As there are many words in english language which are used as both, noun and verb , like people, dance , bank etc . Which is cause of high values of noun verb and verb noun confusion in confusion matrix.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Data Processing Info (Pre-processing)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760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63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The given data contains list of sentences with tags , these sentences further contains list of tagged words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We broke down all the sentences in the data into a single list of tagged words.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We implemented frequency distribution of the words and tags.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Inferencing/Decoding Info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ff"/>
                </a:solidFill>
                <a:latin typeface="Arial"/>
              </a:rPr>
              <a:t>Viterbi : 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First we’ll find transition and emmission probability for a given word for all possible tags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From those POSs , we’ll take the one with maximum value of transision*emmission probability and that woulde be considered as the predicted tag for that word in the sentence 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And we’ll store the tags in a list names states and this list will be used for calculating the transition probability of the next word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Along with the list of states in the sentences, we’re maintaing mapping of the words with most probable tags in another list 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And that list will be returned as output of the algorithms.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Marking Scheme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1. Demo working- 10/10 (if not, 0)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2. Implemented Viterbi and Clarity on Viterbi- 5/5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3. Transition and Lexical tables clearly described- 5/5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4. Confusion matrix drawn and error analysed- 5/5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5. Overall F-score &gt; 90- 10/10, &gt;80 &amp; &lt;=90- 8/10, else 6/10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6. Unknown word handling- done (5/5; else 0)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7a09d5b-2b6d-4652-92c9-5a2d1acb7b1a">
      <UserInfo>
        <DisplayName>CS626-2022 Members</DisplayName>
        <AccountId>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5854BF199BD4B8BC5B1B5F14D49D3" ma:contentTypeVersion="6" ma:contentTypeDescription="Create a new document." ma:contentTypeScope="" ma:versionID="c2fb2402d59d4176a6b886aa9fffe699">
  <xsd:schema xmlns:xsd="http://www.w3.org/2001/XMLSchema" xmlns:xs="http://www.w3.org/2001/XMLSchema" xmlns:p="http://schemas.microsoft.com/office/2006/metadata/properties" xmlns:ns2="f6531c3e-9248-4b44-ad81-b1184c9c960f" xmlns:ns3="17a09d5b-2b6d-4652-92c9-5a2d1acb7b1a" targetNamespace="http://schemas.microsoft.com/office/2006/metadata/properties" ma:root="true" ma:fieldsID="06571e8f725d0433f579d0e4d99761ef" ns2:_="" ns3:_="">
    <xsd:import namespace="f6531c3e-9248-4b44-ad81-b1184c9c960f"/>
    <xsd:import namespace="17a09d5b-2b6d-4652-92c9-5a2d1acb7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31c3e-9248-4b44-ad81-b1184c9c9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09d5b-2b6d-4652-92c9-5a2d1acb7b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D04D9-C76F-4D62-8816-64A7E04853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1B6FAE-0AD9-4EED-BE78-9D5F928236E1}">
  <ds:schemaRefs>
    <ds:schemaRef ds:uri="17a09d5b-2b6d-4652-92c9-5a2d1acb7b1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6F2CC4-74F6-4F27-ADC8-409DFE1B41B8}">
  <ds:schemaRefs>
    <ds:schemaRef ds:uri="17a09d5b-2b6d-4652-92c9-5a2d1acb7b1a"/>
    <ds:schemaRef ds:uri="f6531c3e-9248-4b44-ad81-b1184c9c96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  <dc:description/>
  <dc:language>en-IN</dc:language>
  <cp:lastModifiedBy/>
  <dcterms:modified xsi:type="dcterms:W3CDTF">2022-09-04T11:55:44Z</dcterms:modified>
  <cp:revision>61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0x0101001445854BF199BD4B8BC5B1B5F14D49D3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