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  <p:sldMasterId id="2147483832" r:id="rId2"/>
  </p:sldMasterIdLst>
  <p:sldIdLst>
    <p:sldId id="279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6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jal%20barale\Downloads\avocado%20pric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jal%20barale\Downloads\avocado%20pric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jal%20barale\Downloads\avocado%20prices%20Dashboar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jal%20barale\Downloads\avocado%20pric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jal%20barale\Downloads\avocado%20pric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jal%20barale\Downloads\avocado%20pric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jal%20barale\Downloads\avocado%20pric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jal%20barale\Downloads\avocado%20price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[avocado prices.xlsx]Bar_chart2!PivotTable7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600">
                <a:solidFill>
                  <a:schemeClr val="accent5">
                    <a:lumMod val="50000"/>
                  </a:schemeClr>
                </a:solidFill>
                <a:effectLst/>
              </a:rPr>
              <a:t>Top 5 Regions of Total Volume</a:t>
            </a:r>
          </a:p>
        </c:rich>
      </c:tx>
      <c:layout>
        <c:manualLayout>
          <c:xMode val="edge"/>
          <c:yMode val="edge"/>
          <c:x val="0.23076038136392094"/>
          <c:y val="4.11291224805836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accent5">
                  <a:lumMod val="50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B2FC0C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6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rgbClr val="92D050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rgbClr val="1ADE00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rgbClr val="B2DC54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B2FC0C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6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rgbClr val="92D050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rgbClr val="1ADE00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rgbClr val="B2DC54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accent6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rgbClr val="B2FC0C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6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rgbClr val="92D050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rgbClr val="1ADE00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rgbClr val="B2DC54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0740601758932464"/>
          <c:y val="0.12957159764988171"/>
          <c:w val="0.52847260521674488"/>
          <c:h val="0.86365432682735044"/>
        </c:manualLayout>
      </c:layout>
      <c:pieChart>
        <c:varyColors val="1"/>
        <c:ser>
          <c:idx val="0"/>
          <c:order val="0"/>
          <c:tx>
            <c:strRef>
              <c:f>Bar_chart2!$D$7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B2FC0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503-46DB-BB04-3A39AD9C40E4}"/>
              </c:ext>
            </c:extLst>
          </c:dPt>
          <c:dPt>
            <c:idx val="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503-46DB-BB04-3A39AD9C40E4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503-46DB-BB04-3A39AD9C40E4}"/>
              </c:ext>
            </c:extLst>
          </c:dPt>
          <c:dPt>
            <c:idx val="3"/>
            <c:bubble3D val="0"/>
            <c:spPr>
              <a:solidFill>
                <a:srgbClr val="1ADE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503-46DB-BB04-3A39AD9C40E4}"/>
              </c:ext>
            </c:extLst>
          </c:dPt>
          <c:dPt>
            <c:idx val="4"/>
            <c:bubble3D val="0"/>
            <c:spPr>
              <a:solidFill>
                <a:srgbClr val="B2DC5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503-46DB-BB04-3A39AD9C40E4}"/>
              </c:ext>
            </c:extLst>
          </c:dPt>
          <c:cat>
            <c:strRef>
              <c:f>Bar_chart2!$C$8:$C$12</c:f>
              <c:strCache>
                <c:ptCount val="5"/>
                <c:pt idx="0">
                  <c:v>California</c:v>
                </c:pt>
                <c:pt idx="1">
                  <c:v>Northeast</c:v>
                </c:pt>
                <c:pt idx="2">
                  <c:v>SouthCentral</c:v>
                </c:pt>
                <c:pt idx="3">
                  <c:v>TotalUS</c:v>
                </c:pt>
                <c:pt idx="4">
                  <c:v>West</c:v>
                </c:pt>
              </c:strCache>
            </c:strRef>
          </c:cat>
          <c:val>
            <c:numRef>
              <c:f>Bar_chart2!$D$8:$D$12</c:f>
              <c:numCache>
                <c:formatCode>General</c:formatCode>
                <c:ptCount val="5"/>
                <c:pt idx="0">
                  <c:v>1028981653.1699995</c:v>
                </c:pt>
                <c:pt idx="1">
                  <c:v>713280909.56000042</c:v>
                </c:pt>
                <c:pt idx="2">
                  <c:v>1011279618.8299996</c:v>
                </c:pt>
                <c:pt idx="3">
                  <c:v>5864740181.8000021</c:v>
                </c:pt>
                <c:pt idx="4">
                  <c:v>1086779155.7499993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503-46DB-BB04-3A39AD9C40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646271459043398"/>
          <c:y val="0.28278158312588375"/>
          <c:w val="0.17717147856517934"/>
          <c:h val="0.506368474773986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 b="1">
          <a:solidFill>
            <a:schemeClr val="accent6">
              <a:lumMod val="50000"/>
            </a:schemeClr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[avocado prices.xlsx]Combo_Chart!PivotTable15</c:name>
    <c:fmtId val="1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rgbClr val="FFFF00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rgbClr val="FFFF00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7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rgbClr val="FFFF00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rgbClr val="FFFF00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 w="28575" cap="rnd">
            <a:solidFill>
              <a:srgbClr val="FFFF00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rgbClr val="FFFF00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4580927384077"/>
          <c:y val="0.15277777777777779"/>
          <c:w val="0.71794772528433948"/>
          <c:h val="0.739822834645669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Combo_Chart!$D$7</c:f>
              <c:strCache>
                <c:ptCount val="1"/>
                <c:pt idx="0">
                  <c:v>Sum of AveragePrice</c:v>
                </c:pt>
              </c:strCache>
            </c:strRef>
          </c:tx>
          <c:spPr>
            <a:gradFill rotWithShape="1">
              <a:gsLst>
                <a:gs pos="0">
                  <a:schemeClr val="accent1"/>
                </a:gs>
                <a:gs pos="90000">
                  <a:schemeClr val="accent1">
                    <a:shade val="100000"/>
                    <a:satMod val="105000"/>
                  </a:schemeClr>
                </a:gs>
                <a:gs pos="100000">
                  <a:schemeClr val="accent1">
                    <a:shade val="80000"/>
                    <a:satMod val="12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cat>
            <c:strRef>
              <c:f>Combo_Chart!$C$8:$C$11</c:f>
              <c:strCach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strCache>
            </c:strRef>
          </c:cat>
          <c:val>
            <c:numRef>
              <c:f>Combo_Chart!$D$8:$D$11</c:f>
              <c:numCache>
                <c:formatCode>General</c:formatCode>
                <c:ptCount val="4"/>
                <c:pt idx="0">
                  <c:v>7723.940000000006</c:v>
                </c:pt>
                <c:pt idx="1">
                  <c:v>7517.7999999999911</c:v>
                </c:pt>
                <c:pt idx="2">
                  <c:v>8669.5600000000031</c:v>
                </c:pt>
                <c:pt idx="3">
                  <c:v>1746.4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63-4F84-8C14-4B0B0DDBC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74360063"/>
        <c:axId val="574369183"/>
      </c:barChart>
      <c:lineChart>
        <c:grouping val="standard"/>
        <c:varyColors val="0"/>
        <c:ser>
          <c:idx val="1"/>
          <c:order val="1"/>
          <c:tx>
            <c:strRef>
              <c:f>Combo_Chart!$E$7</c:f>
              <c:strCache>
                <c:ptCount val="1"/>
                <c:pt idx="0">
                  <c:v>Sum of Total Volume</c:v>
                </c:pt>
              </c:strCache>
            </c:strRef>
          </c:tx>
          <c:spPr>
            <a:ln w="31750" cap="rnd">
              <a:solidFill>
                <a:srgbClr val="FFFF00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/>
                  </a:gs>
                  <a:gs pos="90000">
                    <a:schemeClr val="accent2">
                      <a:shade val="100000"/>
                      <a:satMod val="105000"/>
                    </a:schemeClr>
                  </a:gs>
                  <a:gs pos="100000">
                    <a:schemeClr val="accent2">
                      <a:shade val="80000"/>
                      <a:satMod val="12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12700">
                <a:solidFill>
                  <a:srgbClr val="FFFF00"/>
                </a:solidFill>
                <a:round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</c:marker>
          <c:cat>
            <c:strRef>
              <c:f>Combo_Chart!$C$8:$C$11</c:f>
              <c:strCach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strCache>
            </c:strRef>
          </c:cat>
          <c:val>
            <c:numRef>
              <c:f>Combo_Chart!$E$8:$E$11</c:f>
              <c:numCache>
                <c:formatCode>General</c:formatCode>
                <c:ptCount val="4"/>
                <c:pt idx="0">
                  <c:v>4385468662.0399599</c:v>
                </c:pt>
                <c:pt idx="1">
                  <c:v>4820889891.8299789</c:v>
                </c:pt>
                <c:pt idx="2">
                  <c:v>4934305699.2700291</c:v>
                </c:pt>
                <c:pt idx="3">
                  <c:v>1382738340.2600026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63-4F84-8C14-4B0B0DDBC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55999"/>
        <c:axId val="584752159"/>
      </c:lineChart>
      <c:catAx>
        <c:axId val="574360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369183"/>
        <c:crosses val="autoZero"/>
        <c:auto val="1"/>
        <c:lblAlgn val="ctr"/>
        <c:lblOffset val="100"/>
        <c:noMultiLvlLbl val="0"/>
      </c:catAx>
      <c:valAx>
        <c:axId val="574369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360063"/>
        <c:crosses val="autoZero"/>
        <c:crossBetween val="between"/>
      </c:valAx>
      <c:valAx>
        <c:axId val="584752159"/>
        <c:scaling>
          <c:orientation val="minMax"/>
        </c:scaling>
        <c:delete val="0"/>
        <c:axPos val="r"/>
        <c:numFmt formatCode="0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755999"/>
        <c:crosses val="max"/>
        <c:crossBetween val="between"/>
      </c:valAx>
      <c:catAx>
        <c:axId val="58475599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8475215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4587357830271214"/>
          <c:y val="1.9096675415573076E-2"/>
          <c:w val="0.67357086614173234"/>
          <c:h val="0.109954797317002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[avocado prices Dashboard.xlsx]Line_chart!PivotTable12</c:name>
    <c:fmtId val="20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rgbClr r="0" g="0" b="0">
                <a:shade val="27000"/>
                <a:satMod val="12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rgbClr r="0" g="0" b="0">
                <a:shade val="27000"/>
                <a:satMod val="12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rgbClr r="0" g="0" b="0">
                <a:shade val="27000"/>
                <a:satMod val="12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rgbClr r="0" g="0" b="0">
                <a:shade val="27000"/>
                <a:satMod val="12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rgbClr r="0" g="0" b="0">
                <a:shade val="27000"/>
                <a:satMod val="12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rgbClr r="0" g="0" b="0">
                <a:shade val="27000"/>
                <a:satMod val="12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rgbClr r="0" g="0" b="0">
                <a:shade val="27000"/>
                <a:satMod val="12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rgbClr r="0" g="0" b="0">
                <a:shade val="27000"/>
                <a:satMod val="12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rgbClr r="0" g="0" b="0">
                <a:shade val="27000"/>
                <a:satMod val="12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 w="28575" cap="rnd">
            <a:solidFill>
              <a:schemeClr val="accent1"/>
            </a:solidFill>
            <a:round/>
          </a:ln>
          <a:effectLst/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rgbClr r="0" g="0" b="0">
                <a:shade val="27000"/>
                <a:satMod val="12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7506714785651795"/>
          <c:y val="0.13425925925925927"/>
          <c:w val="0.82493285214348211"/>
          <c:h val="0.75834135316418783"/>
        </c:manualLayout>
      </c:layout>
      <c:lineChart>
        <c:grouping val="stacked"/>
        <c:varyColors val="0"/>
        <c:ser>
          <c:idx val="0"/>
          <c:order val="0"/>
          <c:tx>
            <c:strRef>
              <c:f>Line_chart!$D$7:$D$8</c:f>
              <c:strCache>
                <c:ptCount val="1"/>
                <c:pt idx="0">
                  <c:v>2015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cat>
            <c:strRef>
              <c:f>Line_chart!$C$9:$C$10</c:f>
              <c:strCache>
                <c:ptCount val="2"/>
                <c:pt idx="0">
                  <c:v>conventional</c:v>
                </c:pt>
                <c:pt idx="1">
                  <c:v>organic</c:v>
                </c:pt>
              </c:strCache>
            </c:strRef>
          </c:cat>
          <c:val>
            <c:numRef>
              <c:f>Line_chart!$D$9:$D$10</c:f>
              <c:numCache>
                <c:formatCode>General</c:formatCode>
                <c:ptCount val="2"/>
                <c:pt idx="0">
                  <c:v>4296599235.6900005</c:v>
                </c:pt>
                <c:pt idx="1">
                  <c:v>88869426.34999989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24-4041-8DBA-3DE1A649EDB0}"/>
            </c:ext>
          </c:extLst>
        </c:ser>
        <c:ser>
          <c:idx val="1"/>
          <c:order val="1"/>
          <c:tx>
            <c:strRef>
              <c:f>Line_chart!$E$7:$E$8</c:f>
              <c:strCache>
                <c:ptCount val="1"/>
                <c:pt idx="0">
                  <c:v>2016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cat>
            <c:strRef>
              <c:f>Line_chart!$C$9:$C$10</c:f>
              <c:strCache>
                <c:ptCount val="2"/>
                <c:pt idx="0">
                  <c:v>conventional</c:v>
                </c:pt>
                <c:pt idx="1">
                  <c:v>organic</c:v>
                </c:pt>
              </c:strCache>
            </c:strRef>
          </c:cat>
          <c:val>
            <c:numRef>
              <c:f>Line_chart!$E$9:$E$10</c:f>
              <c:numCache>
                <c:formatCode>General</c:formatCode>
                <c:ptCount val="2"/>
                <c:pt idx="0">
                  <c:v>4690249813.0499935</c:v>
                </c:pt>
                <c:pt idx="1">
                  <c:v>130640078.78000006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24-4041-8DBA-3DE1A649EDB0}"/>
            </c:ext>
          </c:extLst>
        </c:ser>
        <c:ser>
          <c:idx val="2"/>
          <c:order val="2"/>
          <c:tx>
            <c:strRef>
              <c:f>Line_chart!$F$7:$F$8</c:f>
              <c:strCache>
                <c:ptCount val="1"/>
                <c:pt idx="0">
                  <c:v>2017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cat>
            <c:strRef>
              <c:f>Line_chart!$C$9:$C$10</c:f>
              <c:strCache>
                <c:ptCount val="2"/>
                <c:pt idx="0">
                  <c:v>conventional</c:v>
                </c:pt>
                <c:pt idx="1">
                  <c:v>organic</c:v>
                </c:pt>
              </c:strCache>
            </c:strRef>
          </c:cat>
          <c:val>
            <c:numRef>
              <c:f>Line_chart!$F$9:$F$10</c:f>
              <c:numCache>
                <c:formatCode>General</c:formatCode>
                <c:ptCount val="2"/>
                <c:pt idx="0">
                  <c:v>4766165793.4400034</c:v>
                </c:pt>
                <c:pt idx="1">
                  <c:v>168139905.83000031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724-4041-8DBA-3DE1A649ED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7233055"/>
        <c:axId val="737235935"/>
      </c:lineChart>
      <c:catAx>
        <c:axId val="737233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235935"/>
        <c:crosses val="autoZero"/>
        <c:auto val="1"/>
        <c:lblAlgn val="ctr"/>
        <c:lblOffset val="100"/>
        <c:noMultiLvlLbl val="0"/>
      </c:catAx>
      <c:valAx>
        <c:axId val="737235935"/>
        <c:scaling>
          <c:orientation val="minMax"/>
        </c:scaling>
        <c:delete val="0"/>
        <c:axPos val="l"/>
        <c:numFmt formatCode="00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233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4933333333333332"/>
          <c:y val="2.8934091571886832E-2"/>
          <c:w val="0.50900000000000001"/>
          <c:h val="0.108798483522892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[avocado prices.xlsx]Clusterd Bar Chart!PivotTable14</c:name>
    <c:fmtId val="3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'Clusterd Bar Chart'!$D$7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'Clusterd Bar Chart'!$C$8:$C$12</c:f>
              <c:strCache>
                <c:ptCount val="5"/>
                <c:pt idx="0">
                  <c:v>HartfordSpringfield</c:v>
                </c:pt>
                <c:pt idx="1">
                  <c:v>NewYork</c:v>
                </c:pt>
                <c:pt idx="2">
                  <c:v>Philadelphia</c:v>
                </c:pt>
                <c:pt idx="3">
                  <c:v>Sacramento</c:v>
                </c:pt>
                <c:pt idx="4">
                  <c:v>SanFrancisco</c:v>
                </c:pt>
              </c:strCache>
            </c:strRef>
          </c:cat>
          <c:val>
            <c:numRef>
              <c:f>'Clusterd Bar Chart'!$D$8:$D$12</c:f>
              <c:numCache>
                <c:formatCode>General</c:formatCode>
                <c:ptCount val="5"/>
                <c:pt idx="0">
                  <c:v>614.69999999999948</c:v>
                </c:pt>
                <c:pt idx="1">
                  <c:v>583.91999999999985</c:v>
                </c:pt>
                <c:pt idx="2">
                  <c:v>551.66</c:v>
                </c:pt>
                <c:pt idx="3">
                  <c:v>548.09000000000015</c:v>
                </c:pt>
                <c:pt idx="4">
                  <c:v>609.81999999999994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9B-4CAD-A01C-AC1EBCFA93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84742559"/>
        <c:axId val="584748319"/>
      </c:barChart>
      <c:catAx>
        <c:axId val="5847425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748319"/>
        <c:crosses val="autoZero"/>
        <c:auto val="1"/>
        <c:lblAlgn val="ctr"/>
        <c:lblOffset val="100"/>
        <c:noMultiLvlLbl val="0"/>
      </c:catAx>
      <c:valAx>
        <c:axId val="584748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742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[avocado prices.xlsx]Column_Chart!PivotTable9</c:name>
    <c:fmtId val="12"/>
  </c:pivotSource>
  <c:chart>
    <c:autoTitleDeleted val="1"/>
    <c:pivotFmts>
      <c:pivotFmt>
        <c:idx val="0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Column_Chart!$D$7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Column_Chart!$C$8:$C$19</c:f>
              <c:strCache>
                <c:ptCount val="12"/>
                <c:pt idx="0">
                  <c:v>Jan</c:v>
                </c:pt>
                <c:pt idx="1">
                  <c:v>Mar</c:v>
                </c:pt>
                <c:pt idx="2">
                  <c:v>Oct</c:v>
                </c:pt>
                <c:pt idx="3">
                  <c:v>Jul</c:v>
                </c:pt>
                <c:pt idx="4">
                  <c:v>Feb</c:v>
                </c:pt>
                <c:pt idx="5">
                  <c:v>Aug</c:v>
                </c:pt>
                <c:pt idx="6">
                  <c:v>Nov</c:v>
                </c:pt>
                <c:pt idx="7">
                  <c:v>Sep</c:v>
                </c:pt>
                <c:pt idx="8">
                  <c:v>May</c:v>
                </c:pt>
                <c:pt idx="9">
                  <c:v>Apr</c:v>
                </c:pt>
                <c:pt idx="10">
                  <c:v>Dec</c:v>
                </c:pt>
                <c:pt idx="11">
                  <c:v>Jun</c:v>
                </c:pt>
              </c:strCache>
            </c:strRef>
          </c:cat>
          <c:val>
            <c:numRef>
              <c:f>Column_Chart!$D$8:$D$19</c:f>
              <c:numCache>
                <c:formatCode>General</c:formatCode>
                <c:ptCount val="12"/>
                <c:pt idx="0">
                  <c:v>2548.6199999999972</c:v>
                </c:pt>
                <c:pt idx="1">
                  <c:v>2446.0199999999963</c:v>
                </c:pt>
                <c:pt idx="2">
                  <c:v>2388.4799999999955</c:v>
                </c:pt>
                <c:pt idx="3">
                  <c:v>2210.66</c:v>
                </c:pt>
                <c:pt idx="4">
                  <c:v>2202.1399999999976</c:v>
                </c:pt>
                <c:pt idx="5">
                  <c:v>2123.5700000000011</c:v>
                </c:pt>
                <c:pt idx="6">
                  <c:v>2043.6100000000017</c:v>
                </c:pt>
                <c:pt idx="7">
                  <c:v>2038.1599999999983</c:v>
                </c:pt>
                <c:pt idx="8">
                  <c:v>2036.0600000000002</c:v>
                </c:pt>
                <c:pt idx="9">
                  <c:v>1929.6300000000024</c:v>
                </c:pt>
                <c:pt idx="10">
                  <c:v>1867.5499999999975</c:v>
                </c:pt>
                <c:pt idx="11">
                  <c:v>1823.2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58-49DA-B502-CBFA502951F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737233535"/>
        <c:axId val="737240735"/>
      </c:barChart>
      <c:catAx>
        <c:axId val="737233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240735"/>
        <c:crosses val="autoZero"/>
        <c:auto val="1"/>
        <c:lblAlgn val="ctr"/>
        <c:lblOffset val="100"/>
        <c:noMultiLvlLbl val="0"/>
      </c:catAx>
      <c:valAx>
        <c:axId val="73724073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37233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RelationShip Between AP &amp; Volume of Avacardo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Scater_Plot!$H$7</c:f>
              <c:strCache>
                <c:ptCount val="1"/>
                <c:pt idx="0">
                  <c:v>Sum of Total Volume</c:v>
                </c:pt>
              </c:strCache>
            </c:strRef>
          </c:tx>
          <c:spPr>
            <a:ln w="19050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xVal>
            <c:strRef>
              <c:f>Scater_Plot!$G$8:$G$50</c:f>
              <c:strCache>
                <c:ptCount val="43"/>
                <c:pt idx="0">
                  <c:v>2015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  <c:pt idx="12">
                  <c:v>Dec</c:v>
                </c:pt>
                <c:pt idx="13">
                  <c:v>2016</c:v>
                </c:pt>
                <c:pt idx="14">
                  <c:v>Jan</c:v>
                </c:pt>
                <c:pt idx="15">
                  <c:v>Feb</c:v>
                </c:pt>
                <c:pt idx="16">
                  <c:v>Mar</c:v>
                </c:pt>
                <c:pt idx="17">
                  <c:v>Apr</c:v>
                </c:pt>
                <c:pt idx="18">
                  <c:v>May</c:v>
                </c:pt>
                <c:pt idx="19">
                  <c:v>Jun</c:v>
                </c:pt>
                <c:pt idx="20">
                  <c:v>Jul</c:v>
                </c:pt>
                <c:pt idx="21">
                  <c:v>Aug</c:v>
                </c:pt>
                <c:pt idx="22">
                  <c:v>Sep</c:v>
                </c:pt>
                <c:pt idx="23">
                  <c:v>Oct</c:v>
                </c:pt>
                <c:pt idx="24">
                  <c:v>Nov</c:v>
                </c:pt>
                <c:pt idx="25">
                  <c:v>Dec</c:v>
                </c:pt>
                <c:pt idx="26">
                  <c:v>2017</c:v>
                </c:pt>
                <c:pt idx="27">
                  <c:v>Jan</c:v>
                </c:pt>
                <c:pt idx="28">
                  <c:v>Feb</c:v>
                </c:pt>
                <c:pt idx="29">
                  <c:v>Mar</c:v>
                </c:pt>
                <c:pt idx="30">
                  <c:v>Apr</c:v>
                </c:pt>
                <c:pt idx="31">
                  <c:v>May</c:v>
                </c:pt>
                <c:pt idx="32">
                  <c:v>Jun</c:v>
                </c:pt>
                <c:pt idx="33">
                  <c:v>Jul</c:v>
                </c:pt>
                <c:pt idx="34">
                  <c:v>Aug</c:v>
                </c:pt>
                <c:pt idx="35">
                  <c:v>Sep</c:v>
                </c:pt>
                <c:pt idx="36">
                  <c:v>Oct</c:v>
                </c:pt>
                <c:pt idx="37">
                  <c:v>Nov</c:v>
                </c:pt>
                <c:pt idx="38">
                  <c:v>Dec</c:v>
                </c:pt>
                <c:pt idx="39">
                  <c:v>2018</c:v>
                </c:pt>
                <c:pt idx="40">
                  <c:v>Jan</c:v>
                </c:pt>
                <c:pt idx="41">
                  <c:v>Feb</c:v>
                </c:pt>
                <c:pt idx="42">
                  <c:v>Mar</c:v>
                </c:pt>
              </c:strCache>
            </c:strRef>
          </c:xVal>
          <c:yVal>
            <c:numRef>
              <c:f>Scater_Plot!$H$8:$H$50</c:f>
              <c:numCache>
                <c:formatCode>General</c:formatCode>
                <c:ptCount val="43"/>
                <c:pt idx="1">
                  <c:v>318085209.58999991</c:v>
                </c:pt>
                <c:pt idx="2">
                  <c:v>362637599.2299999</c:v>
                </c:pt>
                <c:pt idx="3">
                  <c:v>418583069.76999956</c:v>
                </c:pt>
                <c:pt idx="4">
                  <c:v>344144395.14999998</c:v>
                </c:pt>
                <c:pt idx="5">
                  <c:v>483784044.78999919</c:v>
                </c:pt>
                <c:pt idx="6">
                  <c:v>381826743.7099998</c:v>
                </c:pt>
                <c:pt idx="7">
                  <c:v>356701872.62999982</c:v>
                </c:pt>
                <c:pt idx="8">
                  <c:v>419244814.82000035</c:v>
                </c:pt>
                <c:pt idx="9">
                  <c:v>329218833.05000031</c:v>
                </c:pt>
                <c:pt idx="10">
                  <c:v>305776111.01999968</c:v>
                </c:pt>
                <c:pt idx="11">
                  <c:v>369440036.38999981</c:v>
                </c:pt>
                <c:pt idx="12">
                  <c:v>296025931.89000046</c:v>
                </c:pt>
                <c:pt idx="14">
                  <c:v>475405765.58000004</c:v>
                </c:pt>
                <c:pt idx="15">
                  <c:v>428645801.98000002</c:v>
                </c:pt>
                <c:pt idx="16">
                  <c:v>391212408.27999985</c:v>
                </c:pt>
                <c:pt idx="17">
                  <c:v>401832751.79000044</c:v>
                </c:pt>
                <c:pt idx="18">
                  <c:v>561230530.56999958</c:v>
                </c:pt>
                <c:pt idx="19">
                  <c:v>410328154.0800004</c:v>
                </c:pt>
                <c:pt idx="20">
                  <c:v>467275344.23000032</c:v>
                </c:pt>
                <c:pt idx="21">
                  <c:v>370796966.98000002</c:v>
                </c:pt>
                <c:pt idx="22">
                  <c:v>362303275.48000008</c:v>
                </c:pt>
                <c:pt idx="23">
                  <c:v>360201804.27999949</c:v>
                </c:pt>
                <c:pt idx="24">
                  <c:v>260209336.70000023</c:v>
                </c:pt>
                <c:pt idx="25">
                  <c:v>331447751.88000035</c:v>
                </c:pt>
                <c:pt idx="27">
                  <c:v>533333033.40999991</c:v>
                </c:pt>
                <c:pt idx="28">
                  <c:v>471467199.83999991</c:v>
                </c:pt>
                <c:pt idx="29">
                  <c:v>358903381.74999988</c:v>
                </c:pt>
                <c:pt idx="30">
                  <c:v>489814529.54000026</c:v>
                </c:pt>
                <c:pt idx="31">
                  <c:v>425730541.61000013</c:v>
                </c:pt>
                <c:pt idx="32">
                  <c:v>410410650.95000023</c:v>
                </c:pt>
                <c:pt idx="33">
                  <c:v>474903710.36000025</c:v>
                </c:pt>
                <c:pt idx="34">
                  <c:v>338332990.17999989</c:v>
                </c:pt>
                <c:pt idx="35">
                  <c:v>284779536.33000052</c:v>
                </c:pt>
                <c:pt idx="36">
                  <c:v>362777956.73999989</c:v>
                </c:pt>
                <c:pt idx="37">
                  <c:v>324519308.52999973</c:v>
                </c:pt>
                <c:pt idx="38">
                  <c:v>459332860.02999985</c:v>
                </c:pt>
                <c:pt idx="40">
                  <c:v>429707083.6200003</c:v>
                </c:pt>
                <c:pt idx="41">
                  <c:v>497778196.42000037</c:v>
                </c:pt>
                <c:pt idx="42">
                  <c:v>455253060.21999991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5EB-42DD-AC36-74F44C7B3D73}"/>
            </c:ext>
          </c:extLst>
        </c:ser>
        <c:ser>
          <c:idx val="1"/>
          <c:order val="1"/>
          <c:tx>
            <c:strRef>
              <c:f>Scater_Plot!$I$7</c:f>
              <c:strCache>
                <c:ptCount val="1"/>
                <c:pt idx="0">
                  <c:v>Sum of AveragePrice</c:v>
                </c:pt>
              </c:strCache>
            </c:strRef>
          </c:tx>
          <c:spPr>
            <a:ln w="19050" cap="rnd">
              <a:solidFill>
                <a:srgbClr val="FFFF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FFFF00"/>
                </a:solidFill>
              </a:ln>
              <a:effectLst/>
            </c:spPr>
          </c:marker>
          <c:xVal>
            <c:strRef>
              <c:f>Scater_Plot!$G$8:$G$50</c:f>
              <c:strCache>
                <c:ptCount val="43"/>
                <c:pt idx="0">
                  <c:v>2015</c:v>
                </c:pt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  <c:pt idx="12">
                  <c:v>Dec</c:v>
                </c:pt>
                <c:pt idx="13">
                  <c:v>2016</c:v>
                </c:pt>
                <c:pt idx="14">
                  <c:v>Jan</c:v>
                </c:pt>
                <c:pt idx="15">
                  <c:v>Feb</c:v>
                </c:pt>
                <c:pt idx="16">
                  <c:v>Mar</c:v>
                </c:pt>
                <c:pt idx="17">
                  <c:v>Apr</c:v>
                </c:pt>
                <c:pt idx="18">
                  <c:v>May</c:v>
                </c:pt>
                <c:pt idx="19">
                  <c:v>Jun</c:v>
                </c:pt>
                <c:pt idx="20">
                  <c:v>Jul</c:v>
                </c:pt>
                <c:pt idx="21">
                  <c:v>Aug</c:v>
                </c:pt>
                <c:pt idx="22">
                  <c:v>Sep</c:v>
                </c:pt>
                <c:pt idx="23">
                  <c:v>Oct</c:v>
                </c:pt>
                <c:pt idx="24">
                  <c:v>Nov</c:v>
                </c:pt>
                <c:pt idx="25">
                  <c:v>Dec</c:v>
                </c:pt>
                <c:pt idx="26">
                  <c:v>2017</c:v>
                </c:pt>
                <c:pt idx="27">
                  <c:v>Jan</c:v>
                </c:pt>
                <c:pt idx="28">
                  <c:v>Feb</c:v>
                </c:pt>
                <c:pt idx="29">
                  <c:v>Mar</c:v>
                </c:pt>
                <c:pt idx="30">
                  <c:v>Apr</c:v>
                </c:pt>
                <c:pt idx="31">
                  <c:v>May</c:v>
                </c:pt>
                <c:pt idx="32">
                  <c:v>Jun</c:v>
                </c:pt>
                <c:pt idx="33">
                  <c:v>Jul</c:v>
                </c:pt>
                <c:pt idx="34">
                  <c:v>Aug</c:v>
                </c:pt>
                <c:pt idx="35">
                  <c:v>Sep</c:v>
                </c:pt>
                <c:pt idx="36">
                  <c:v>Oct</c:v>
                </c:pt>
                <c:pt idx="37">
                  <c:v>Nov</c:v>
                </c:pt>
                <c:pt idx="38">
                  <c:v>Dec</c:v>
                </c:pt>
                <c:pt idx="39">
                  <c:v>2018</c:v>
                </c:pt>
                <c:pt idx="40">
                  <c:v>Jan</c:v>
                </c:pt>
                <c:pt idx="41">
                  <c:v>Feb</c:v>
                </c:pt>
                <c:pt idx="42">
                  <c:v>Mar</c:v>
                </c:pt>
              </c:strCache>
            </c:strRef>
          </c:xVal>
          <c:yVal>
            <c:numRef>
              <c:f>Scater_Plot!$I$8:$I$50</c:f>
              <c:numCache>
                <c:formatCode>General</c:formatCode>
                <c:ptCount val="43"/>
                <c:pt idx="1">
                  <c:v>589.70000000000016</c:v>
                </c:pt>
                <c:pt idx="2">
                  <c:v>573.23999999999978</c:v>
                </c:pt>
                <c:pt idx="3">
                  <c:v>735.47000000000014</c:v>
                </c:pt>
                <c:pt idx="4">
                  <c:v>597.65</c:v>
                </c:pt>
                <c:pt idx="5">
                  <c:v>726.12999999999886</c:v>
                </c:pt>
                <c:pt idx="6">
                  <c:v>604.4</c:v>
                </c:pt>
                <c:pt idx="7">
                  <c:v>608.87999999999977</c:v>
                </c:pt>
                <c:pt idx="8">
                  <c:v>780.02000000000066</c:v>
                </c:pt>
                <c:pt idx="9">
                  <c:v>626.03000000000065</c:v>
                </c:pt>
                <c:pt idx="10">
                  <c:v>601.33000000000027</c:v>
                </c:pt>
                <c:pt idx="11">
                  <c:v>718.53</c:v>
                </c:pt>
                <c:pt idx="12">
                  <c:v>562.55999999999972</c:v>
                </c:pt>
                <c:pt idx="14">
                  <c:v>669.7</c:v>
                </c:pt>
                <c:pt idx="15">
                  <c:v>534.42999999999995</c:v>
                </c:pt>
                <c:pt idx="16">
                  <c:v>528.86</c:v>
                </c:pt>
                <c:pt idx="17">
                  <c:v>520.56999999999994</c:v>
                </c:pt>
                <c:pt idx="18">
                  <c:v>647.85000000000105</c:v>
                </c:pt>
                <c:pt idx="19">
                  <c:v>554.28</c:v>
                </c:pt>
                <c:pt idx="20">
                  <c:v>756.72000000000105</c:v>
                </c:pt>
                <c:pt idx="21">
                  <c:v>609.60000000000014</c:v>
                </c:pt>
                <c:pt idx="22">
                  <c:v>616.84</c:v>
                </c:pt>
                <c:pt idx="23">
                  <c:v>840.83000000000015</c:v>
                </c:pt>
                <c:pt idx="24">
                  <c:v>669.61000000000024</c:v>
                </c:pt>
                <c:pt idx="25">
                  <c:v>568.51000000000022</c:v>
                </c:pt>
                <c:pt idx="27">
                  <c:v>689.85000000000036</c:v>
                </c:pt>
                <c:pt idx="28">
                  <c:v>524.79000000000019</c:v>
                </c:pt>
                <c:pt idx="29">
                  <c:v>604.34</c:v>
                </c:pt>
                <c:pt idx="30">
                  <c:v>811.4099999999994</c:v>
                </c:pt>
                <c:pt idx="31">
                  <c:v>662.08</c:v>
                </c:pt>
                <c:pt idx="32">
                  <c:v>664.51999999999964</c:v>
                </c:pt>
                <c:pt idx="33">
                  <c:v>845.05999999999972</c:v>
                </c:pt>
                <c:pt idx="34">
                  <c:v>733.95000000000027</c:v>
                </c:pt>
                <c:pt idx="35">
                  <c:v>795.28999999999928</c:v>
                </c:pt>
                <c:pt idx="36">
                  <c:v>946.32000000000016</c:v>
                </c:pt>
                <c:pt idx="37">
                  <c:v>655.4699999999998</c:v>
                </c:pt>
                <c:pt idx="38">
                  <c:v>736.47999999999956</c:v>
                </c:pt>
                <c:pt idx="40">
                  <c:v>599.37</c:v>
                </c:pt>
                <c:pt idx="41">
                  <c:v>569.68000000000029</c:v>
                </c:pt>
                <c:pt idx="42">
                  <c:v>577.35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5EB-42DD-AC36-74F44C7B3D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7223935"/>
        <c:axId val="737226815"/>
      </c:scatterChart>
      <c:valAx>
        <c:axId val="7372239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226815"/>
        <c:crosses val="autoZero"/>
        <c:crossBetween val="midCat"/>
      </c:valAx>
      <c:valAx>
        <c:axId val="737226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0,&quot;M&quot;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2239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accent6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[avocado prices.xlsx]Bar_Chart!PivotTable4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Conventional VS  Organic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83738504937451"/>
          <c:y val="9.1082023913542004E-2"/>
          <c:w val="0.82022105659383882"/>
          <c:h val="0.7912886330847538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Bar_Chart!$C$7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/>
                </a:gs>
                <a:gs pos="90000">
                  <a:schemeClr val="accent1">
                    <a:shade val="100000"/>
                    <a:satMod val="105000"/>
                  </a:schemeClr>
                </a:gs>
                <a:gs pos="100000">
                  <a:schemeClr val="accent1">
                    <a:shade val="80000"/>
                    <a:satMod val="12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Bar_Chart!$B$8:$B$9</c:f>
              <c:strCache>
                <c:ptCount val="2"/>
                <c:pt idx="0">
                  <c:v>conventional</c:v>
                </c:pt>
                <c:pt idx="1">
                  <c:v>organic</c:v>
                </c:pt>
              </c:strCache>
            </c:strRef>
          </c:cat>
          <c:val>
            <c:numRef>
              <c:f>Bar_Chart!$C$8:$C$9</c:f>
              <c:numCache>
                <c:formatCode>General</c:formatCode>
                <c:ptCount val="2"/>
                <c:pt idx="0">
                  <c:v>15087220911.309977</c:v>
                </c:pt>
                <c:pt idx="1">
                  <c:v>436181682.09000045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6F-43C0-98E1-D22E8693A69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574358623"/>
        <c:axId val="574359103"/>
      </c:barChart>
      <c:catAx>
        <c:axId val="5743586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359103"/>
        <c:crosses val="autoZero"/>
        <c:auto val="1"/>
        <c:lblAlgn val="ctr"/>
        <c:lblOffset val="100"/>
        <c:noMultiLvlLbl val="0"/>
      </c:catAx>
      <c:valAx>
        <c:axId val="574359103"/>
        <c:scaling>
          <c:orientation val="minMax"/>
        </c:scaling>
        <c:delete val="0"/>
        <c:axPos val="b"/>
        <c:numFmt formatCode="00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3586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[avocado prices.xlsx]Line Chart!PivotTable1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>
                <a:solidFill>
                  <a:schemeClr val="accent6">
                    <a:lumMod val="50000"/>
                  </a:schemeClr>
                </a:solidFill>
              </a:rPr>
              <a:t>Average  Avocardo Price Over 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accent6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6">
                <a:lumMod val="7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6">
                  <a:lumMod val="75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6">
                <a:lumMod val="7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6">
                  <a:lumMod val="75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6">
                <a:lumMod val="7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6">
                  <a:lumMod val="75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'Line Chart'!$C$6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'Line Chart'!$B$7:$B$49</c:f>
              <c:multiLvlStrCache>
                <c:ptCount val="39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</c:lvl>
                <c:lvl>
                  <c:pt idx="0">
                    <c:v>2015</c:v>
                  </c:pt>
                  <c:pt idx="12">
                    <c:v>2016</c:v>
                  </c:pt>
                  <c:pt idx="24">
                    <c:v>2017</c:v>
                  </c:pt>
                  <c:pt idx="36">
                    <c:v>2018</c:v>
                  </c:pt>
                </c:lvl>
              </c:multiLvlStrCache>
            </c:multiLvlStrRef>
          </c:cat>
          <c:val>
            <c:numRef>
              <c:f>'Line Chart'!$C$7:$C$49</c:f>
              <c:numCache>
                <c:formatCode>General</c:formatCode>
                <c:ptCount val="39"/>
                <c:pt idx="0">
                  <c:v>589.70000000000016</c:v>
                </c:pt>
                <c:pt idx="1">
                  <c:v>573.23999999999978</c:v>
                </c:pt>
                <c:pt idx="2">
                  <c:v>735.47000000000014</c:v>
                </c:pt>
                <c:pt idx="3">
                  <c:v>597.65</c:v>
                </c:pt>
                <c:pt idx="4">
                  <c:v>726.12999999999886</c:v>
                </c:pt>
                <c:pt idx="5">
                  <c:v>604.4</c:v>
                </c:pt>
                <c:pt idx="6">
                  <c:v>608.87999999999977</c:v>
                </c:pt>
                <c:pt idx="7">
                  <c:v>780.02000000000066</c:v>
                </c:pt>
                <c:pt idx="8">
                  <c:v>626.03000000000065</c:v>
                </c:pt>
                <c:pt idx="9">
                  <c:v>601.33000000000027</c:v>
                </c:pt>
                <c:pt idx="10">
                  <c:v>718.53</c:v>
                </c:pt>
                <c:pt idx="11">
                  <c:v>562.55999999999972</c:v>
                </c:pt>
                <c:pt idx="12">
                  <c:v>669.7</c:v>
                </c:pt>
                <c:pt idx="13">
                  <c:v>534.42999999999995</c:v>
                </c:pt>
                <c:pt idx="14">
                  <c:v>528.86</c:v>
                </c:pt>
                <c:pt idx="15">
                  <c:v>520.56999999999994</c:v>
                </c:pt>
                <c:pt idx="16">
                  <c:v>647.85000000000105</c:v>
                </c:pt>
                <c:pt idx="17">
                  <c:v>554.28</c:v>
                </c:pt>
                <c:pt idx="18">
                  <c:v>756.72000000000105</c:v>
                </c:pt>
                <c:pt idx="19">
                  <c:v>609.60000000000014</c:v>
                </c:pt>
                <c:pt idx="20">
                  <c:v>616.84</c:v>
                </c:pt>
                <c:pt idx="21">
                  <c:v>840.83000000000015</c:v>
                </c:pt>
                <c:pt idx="22">
                  <c:v>669.61000000000024</c:v>
                </c:pt>
                <c:pt idx="23">
                  <c:v>568.51000000000022</c:v>
                </c:pt>
                <c:pt idx="24">
                  <c:v>689.85000000000036</c:v>
                </c:pt>
                <c:pt idx="25">
                  <c:v>524.79000000000019</c:v>
                </c:pt>
                <c:pt idx="26">
                  <c:v>604.34</c:v>
                </c:pt>
                <c:pt idx="27">
                  <c:v>811.4099999999994</c:v>
                </c:pt>
                <c:pt idx="28">
                  <c:v>662.08</c:v>
                </c:pt>
                <c:pt idx="29">
                  <c:v>664.51999999999964</c:v>
                </c:pt>
                <c:pt idx="30">
                  <c:v>845.05999999999972</c:v>
                </c:pt>
                <c:pt idx="31">
                  <c:v>733.95000000000027</c:v>
                </c:pt>
                <c:pt idx="32">
                  <c:v>795.28999999999928</c:v>
                </c:pt>
                <c:pt idx="33">
                  <c:v>946.32000000000016</c:v>
                </c:pt>
                <c:pt idx="34">
                  <c:v>655.4699999999998</c:v>
                </c:pt>
                <c:pt idx="35">
                  <c:v>736.47999999999956</c:v>
                </c:pt>
                <c:pt idx="36">
                  <c:v>599.37</c:v>
                </c:pt>
                <c:pt idx="37">
                  <c:v>569.68000000000029</c:v>
                </c:pt>
                <c:pt idx="38">
                  <c:v>577.35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3D-45E1-9BF9-DEF578BED9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3776095"/>
        <c:axId val="573770335"/>
      </c:lineChart>
      <c:catAx>
        <c:axId val="573776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770335"/>
        <c:crosses val="autoZero"/>
        <c:auto val="1"/>
        <c:lblAlgn val="ctr"/>
        <c:lblOffset val="100"/>
        <c:noMultiLvlLbl val="0"/>
      </c:catAx>
      <c:valAx>
        <c:axId val="573770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7760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accent6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CD4B1-69D5-3244-3662-F7A67B54E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4D09C-CDAF-85EA-AFA2-B79112AA1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B69B7-0C5B-53AA-1FF5-16C2A749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28DB-146B-4733-9B83-34BDC508539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525D9-23EE-9935-6DC1-0F2ADE3C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5D3C9-21DF-02D4-F921-71E54438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32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266E-7180-5759-2C4C-50A36346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A5FED-E6BB-A2B9-BF50-B2FC74DC7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E0F5C-DFAB-3033-8C21-7B0C68C2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28DB-146B-4733-9B83-34BDC508539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84E59-71AA-07E1-DDEF-1D494C7C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F1898-B431-2FEA-1A98-95668E85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88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E869EC-8147-9A79-B48D-96EDFF99A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727F2-5C3D-6DF9-0940-2FFF75F99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88742-B649-D4B3-173A-19504D16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28DB-146B-4733-9B83-34BDC508539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93A52-0AE9-1606-BAAE-0A594788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E2DF7-FB30-A1AF-05ED-96CC0A12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873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2B328DB-146B-4733-9B83-34BDC508539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691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28DB-146B-4733-9B83-34BDC508539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506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28DB-146B-4733-9B83-34BDC508539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31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28DB-146B-4733-9B83-34BDC508539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012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28DB-146B-4733-9B83-34BDC508539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447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28DB-146B-4733-9B83-34BDC508539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5824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28DB-146B-4733-9B83-34BDC508539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4378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28DB-146B-4733-9B83-34BDC508539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62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62136-517A-6F23-F2EA-3E07AA2A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3661F-5880-93D3-2C68-70E080E4A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39419-AACF-A1F7-E1C1-EABAB6EDA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28DB-146B-4733-9B83-34BDC508539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7B01B-E7D1-D0C2-FAA2-CEB3384B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592E8-EDB0-72A7-5376-7942C3C1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2729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28DB-146B-4733-9B83-34BDC508539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4983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28DB-146B-4733-9B83-34BDC508539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9126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28DB-146B-4733-9B83-34BDC508539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7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3D4D-36CD-961F-8F77-8A7FC373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A4FDA-7B33-CB75-5377-ADC572D66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B3814-C12D-36A6-2957-BA828A694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28DB-146B-4733-9B83-34BDC508539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A513C-B774-BAF0-51C2-9FB0CA7C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F615-F43D-7AC4-0577-8BC0F253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03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EB83-BFA9-2A3A-9C31-63513696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3CFD-AAFB-7043-AE71-3F28FADB9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78550-928D-17E3-6B75-6321A2914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0527F-9010-6F3D-4326-CF853DB9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28DB-146B-4733-9B83-34BDC508539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2115C-408E-7F87-154D-0302D85C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4978D-02D2-EB51-1ED6-46916BA4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0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5FD7-F632-4E2E-FC0C-F552085B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FFBD2-ADF7-0229-F6A1-BA56B0710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8C4F8-42AD-2FCA-839B-F72151C34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F2572-F3F5-CAB3-7F95-3DCA2E6E9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62613-012A-E42D-9D98-38D35A54E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7EE39-377D-04CC-BD2D-CC2E7CC23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28DB-146B-4733-9B83-34BDC508539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DC3C1-38D1-0388-80DE-E38A6A9A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9C875-844B-A7DC-2E78-187DBA4C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96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8888-0B3D-D733-678E-7114C4D5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0DB5C1-DF0F-2D63-15EA-1305808C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28DB-146B-4733-9B83-34BDC508539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7057C-E450-26D0-290F-BF90B8C0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1455F-51D7-35D3-86DB-A5DFD7E1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4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8140AA-75F2-4C73-345A-F145EE32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28DB-146B-4733-9B83-34BDC508539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54FB2-7EC7-B511-A8EA-85B0FB98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0E2DD-4F58-E1EA-BDFF-2DCDE1E8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21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33B0-D87D-66C4-EE57-F33D9C27D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C9EDD-550B-1347-15FE-D7E8F63B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F2663-F6F1-84ED-FE05-0A31A26D5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01AAB-C9A4-B955-4CA3-0E420901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28DB-146B-4733-9B83-34BDC508539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42F19-54F0-DD74-BAE8-B2E8347F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6C418-711B-51A0-B8F7-27A4F2E7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80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B9F11-1B30-35FE-9797-85C88151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BC2CC-FC86-E870-AD63-5C524BBFC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21A57-F541-1206-A875-E9CE64F3B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8B70-1C27-4EDB-0AE0-B0E42576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28DB-146B-4733-9B83-34BDC508539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95E6C-FA2D-3EBA-28E6-A59D7704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04572-140E-938B-4E2A-FB6E3B2B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33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4FF50-35D3-66E5-3E43-B265BE87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C119E-5522-FB5F-411A-7A5E63EBF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8F8AF-DE64-3397-59C8-F1AF69557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28DB-146B-4733-9B83-34BDC508539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1217B-4566-E255-B41E-34C0D22D6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C1D87-2B42-D573-DE85-B531A6506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86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2B328DB-146B-4733-9B83-34BDC5085395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9A0BE47-A5CF-4800-A418-FA1E84181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03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food-avocado-health-fruit-5785658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nio.com/flora-plants/fruits/avocado-fruit-pictures/avocado-fruit-half-slicee-kernel-seed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jc7lNudpwt35pKQoriHTScvcoXPb4GgI/edit?usp=sharing&amp;ouid=111169998483221843860&amp;rtpof=true&amp;sd=true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thank-you-gratitude-2854569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C2946F-E964-5E14-7657-4E0C8250E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F3EB1B-B3F5-5425-E333-76EBDC76C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952281"/>
              </p:ext>
            </p:extLst>
          </p:nvPr>
        </p:nvGraphicFramePr>
        <p:xfrm>
          <a:off x="0" y="0"/>
          <a:ext cx="12293598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884">
                  <a:extLst>
                    <a:ext uri="{9D8B030D-6E8A-4147-A177-3AD203B41FA5}">
                      <a16:colId xmlns:a16="http://schemas.microsoft.com/office/drawing/2014/main" val="802395238"/>
                    </a:ext>
                  </a:extLst>
                </a:gridCol>
                <a:gridCol w="237754">
                  <a:extLst>
                    <a:ext uri="{9D8B030D-6E8A-4147-A177-3AD203B41FA5}">
                      <a16:colId xmlns:a16="http://schemas.microsoft.com/office/drawing/2014/main" val="3745701166"/>
                    </a:ext>
                  </a:extLst>
                </a:gridCol>
                <a:gridCol w="1739660">
                  <a:extLst>
                    <a:ext uri="{9D8B030D-6E8A-4147-A177-3AD203B41FA5}">
                      <a16:colId xmlns:a16="http://schemas.microsoft.com/office/drawing/2014/main" val="4234778367"/>
                    </a:ext>
                  </a:extLst>
                </a:gridCol>
                <a:gridCol w="1739660">
                  <a:extLst>
                    <a:ext uri="{9D8B030D-6E8A-4147-A177-3AD203B41FA5}">
                      <a16:colId xmlns:a16="http://schemas.microsoft.com/office/drawing/2014/main" val="1794496589"/>
                    </a:ext>
                  </a:extLst>
                </a:gridCol>
                <a:gridCol w="1739660">
                  <a:extLst>
                    <a:ext uri="{9D8B030D-6E8A-4147-A177-3AD203B41FA5}">
                      <a16:colId xmlns:a16="http://schemas.microsoft.com/office/drawing/2014/main" val="3744096216"/>
                    </a:ext>
                  </a:extLst>
                </a:gridCol>
                <a:gridCol w="1739660">
                  <a:extLst>
                    <a:ext uri="{9D8B030D-6E8A-4147-A177-3AD203B41FA5}">
                      <a16:colId xmlns:a16="http://schemas.microsoft.com/office/drawing/2014/main" val="2698517504"/>
                    </a:ext>
                  </a:extLst>
                </a:gridCol>
                <a:gridCol w="1739660">
                  <a:extLst>
                    <a:ext uri="{9D8B030D-6E8A-4147-A177-3AD203B41FA5}">
                      <a16:colId xmlns:a16="http://schemas.microsoft.com/office/drawing/2014/main" val="3323694268"/>
                    </a:ext>
                  </a:extLst>
                </a:gridCol>
                <a:gridCol w="1739660">
                  <a:extLst>
                    <a:ext uri="{9D8B030D-6E8A-4147-A177-3AD203B41FA5}">
                      <a16:colId xmlns:a16="http://schemas.microsoft.com/office/drawing/2014/main" val="844799518"/>
                    </a:ext>
                  </a:extLst>
                </a:gridCol>
              </a:tblGrid>
              <a:tr h="1714500"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713488"/>
                  </a:ext>
                </a:extLst>
              </a:tr>
              <a:tr h="17145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Avocado Price Analysis Dashboard</a:t>
                      </a:r>
                    </a:p>
                    <a:p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903871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IN" b="1" i="1" u="sng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i="1" u="sng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By Kajal Barale</a:t>
                      </a:r>
                    </a:p>
                    <a:p>
                      <a:pPr algn="r"/>
                      <a:endParaRPr lang="en-IN" b="1" i="1" u="sng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469762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270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528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29"/>
    </mc:Choice>
    <mc:Fallback>
      <p:transition spd="slow" advTm="662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DE85-8BAD-1AE1-87A0-BD560E66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70560"/>
          </a:xfrm>
        </p:spPr>
        <p:txBody>
          <a:bodyPr>
            <a:normAutofit/>
          </a:bodyPr>
          <a:lstStyle/>
          <a:p>
            <a:r>
              <a:rPr lang="en-US" sz="20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Which regions have the highest average price for avocados?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I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FB9AE6B-0135-E18A-03C3-1CC013DB2F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161713"/>
              </p:ext>
            </p:extLst>
          </p:nvPr>
        </p:nvGraphicFramePr>
        <p:xfrm>
          <a:off x="1332411" y="1463040"/>
          <a:ext cx="8699864" cy="3644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3E199D6C-2479-0D1B-815E-4DD2BB47DFD5}"/>
              </a:ext>
            </a:extLst>
          </p:cNvPr>
          <p:cNvSpPr txBox="1">
            <a:spLocks/>
          </p:cNvSpPr>
          <p:nvPr/>
        </p:nvSpPr>
        <p:spPr>
          <a:xfrm>
            <a:off x="1143000" y="5338354"/>
            <a:ext cx="9875520" cy="910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Conclusion: Harter D Springfield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 leads in avocado sales, followed by the San Francisco &amp; New York</a:t>
            </a:r>
            <a:endParaRPr lang="en-IN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174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26C6-BE9C-6C56-940D-8CFFAC7D0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75" y="5255577"/>
            <a:ext cx="9875520" cy="57912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Conclusion: </a:t>
            </a:r>
            <a:r>
              <a:rPr lang="en-US" sz="200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In 2015, January had the highest average avocado price.</a:t>
            </a:r>
            <a:endParaRPr lang="en-IN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9EC1FA-6E0D-4026-8236-A17F65ABDD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09570"/>
              </p:ext>
            </p:extLst>
          </p:nvPr>
        </p:nvGraphicFramePr>
        <p:xfrm>
          <a:off x="1158875" y="1312863"/>
          <a:ext cx="9874250" cy="3572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D3E83A54-EE74-CCA8-9F87-AAF3AE588EC4}"/>
              </a:ext>
            </a:extLst>
          </p:cNvPr>
          <p:cNvSpPr txBox="1">
            <a:spLocks/>
          </p:cNvSpPr>
          <p:nvPr/>
        </p:nvSpPr>
        <p:spPr>
          <a:xfrm>
            <a:off x="1157605" y="548709"/>
            <a:ext cx="9875520" cy="579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Which month had the highest average price for avocados in 2015?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I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42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8381-3CC7-0C4B-3624-11689A68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5097"/>
          </a:xfrm>
        </p:spPr>
        <p:txBody>
          <a:bodyPr>
            <a:noAutofit/>
          </a:bodyPr>
          <a:lstStyle/>
          <a:p>
            <a:r>
              <a:rPr lang="en-US" sz="20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What is the relationship between the average price and the total volume of avocados sold?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I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8FCB4D-5451-48C1-BFDA-8513793AD6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110142"/>
              </p:ext>
            </p:extLst>
          </p:nvPr>
        </p:nvGraphicFramePr>
        <p:xfrm>
          <a:off x="1322069" y="1273629"/>
          <a:ext cx="9872663" cy="3749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9126F48-BDF6-9295-DCBC-682F5FA615EC}"/>
              </a:ext>
            </a:extLst>
          </p:cNvPr>
          <p:cNvSpPr txBox="1">
            <a:spLocks/>
          </p:cNvSpPr>
          <p:nvPr/>
        </p:nvSpPr>
        <p:spPr>
          <a:xfrm>
            <a:off x="1143000" y="5009606"/>
            <a:ext cx="9875520" cy="1419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Conclusion: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The number of avocados sold goes up and down a lot, but the average price stays mostly the same.</a:t>
            </a:r>
            <a:endParaRPr lang="en-IN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132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A733-4401-F051-0C14-39DB467E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47700"/>
          </a:xfrm>
        </p:spPr>
        <p:txBody>
          <a:bodyPr>
            <a:normAutofit/>
          </a:bodyPr>
          <a:lstStyle/>
          <a:p>
            <a:r>
              <a:rPr lang="en-US" sz="20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How does the total volume of avocados sold vary by type (conventional vs. organic)?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I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450036-DD00-4EA9-A6C0-C7D32A0673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438824"/>
              </p:ext>
            </p:extLst>
          </p:nvPr>
        </p:nvGraphicFramePr>
        <p:xfrm>
          <a:off x="1143000" y="1714500"/>
          <a:ext cx="10272713" cy="3343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1519D2D3-CC10-D052-488E-CF5E1EEF1025}"/>
              </a:ext>
            </a:extLst>
          </p:cNvPr>
          <p:cNvSpPr txBox="1">
            <a:spLocks/>
          </p:cNvSpPr>
          <p:nvPr/>
        </p:nvSpPr>
        <p:spPr>
          <a:xfrm>
            <a:off x="1143000" y="5514974"/>
            <a:ext cx="9875520" cy="1014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Conclusion: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The total volume of conventional avocados sold is much higher than the total volume of organic avocados sold.</a:t>
            </a:r>
            <a:endParaRPr lang="en-IN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755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6CFA-4F3A-3FC8-13C0-C29C8484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i="0" u="none" strike="noStrike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Top 10  regions have the highest average price for avocados?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b="1" i="0" u="none" strike="noStrike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Pivot Table: </a:t>
            </a:r>
            <a:r>
              <a:rPr lang="en-US" sz="2000" b="1" i="0" u="none" strike="noStrike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Regions as rows, Average Price as values.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I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4B6F2C-BA3D-3DDB-A491-7C304A3AC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237422"/>
            <a:ext cx="5213033" cy="4282440"/>
          </a:xfrm>
        </p:spPr>
      </p:pic>
    </p:spTree>
    <p:extLst>
      <p:ext uri="{BB962C8B-B14F-4D97-AF65-F5344CB8AC3E}">
        <p14:creationId xmlns:p14="http://schemas.microsoft.com/office/powerpoint/2010/main" val="28727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76D2-820D-C2B8-11CB-5EB1A4D71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33413"/>
          </a:xfrm>
        </p:spPr>
        <p:txBody>
          <a:bodyPr>
            <a:normAutofit/>
          </a:bodyPr>
          <a:lstStyle/>
          <a:p>
            <a:r>
              <a:rPr lang="en-US" sz="20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What is the trend of average avocado prices over time?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I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4C369D0-8BA5-43E6-8A97-2703F464B1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399832"/>
              </p:ext>
            </p:extLst>
          </p:nvPr>
        </p:nvGraphicFramePr>
        <p:xfrm>
          <a:off x="1143000" y="1643063"/>
          <a:ext cx="10701338" cy="3457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7D6E9A8F-69B5-9A9C-3C82-A6BA85BEAFEE}"/>
              </a:ext>
            </a:extLst>
          </p:cNvPr>
          <p:cNvSpPr txBox="1">
            <a:spLocks/>
          </p:cNvSpPr>
          <p:nvPr/>
        </p:nvSpPr>
        <p:spPr>
          <a:xfrm>
            <a:off x="1143000" y="5257799"/>
            <a:ext cx="9875520" cy="1200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Conclusion: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Avocado prices go up and down over time but seem to slowly decrease at the end.</a:t>
            </a:r>
            <a:endParaRPr lang="en-IN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866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2638-2C65-CEC7-46BC-9412E7BE2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How does the average price of avocados differ by year?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Pivot Table: Years as rows, Average Price as values.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I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5CDF69-F83A-1691-8FF6-599D2AB85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480" y="1965960"/>
            <a:ext cx="5893890" cy="3263265"/>
          </a:xfrm>
        </p:spPr>
      </p:pic>
    </p:spTree>
    <p:extLst>
      <p:ext uri="{BB962C8B-B14F-4D97-AF65-F5344CB8AC3E}">
        <p14:creationId xmlns:p14="http://schemas.microsoft.com/office/powerpoint/2010/main" val="3523450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33F36-B2EA-EF0C-C0A8-519D2B3FF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11" y="328613"/>
            <a:ext cx="10920413" cy="5329237"/>
          </a:xfrm>
        </p:spPr>
        <p:txBody>
          <a:bodyPr>
            <a:normAutofit/>
          </a:bodyPr>
          <a:lstStyle/>
          <a:p>
            <a:pPr algn="ctr"/>
            <a:r>
              <a:rPr lang="en-IN" sz="8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</a:t>
            </a:r>
            <a:r>
              <a:rPr lang="en-IN" sz="8000" dirty="0"/>
              <a:t> </a:t>
            </a:r>
            <a:r>
              <a:rPr lang="en-IN" sz="8000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IN" sz="8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202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F6FD0A-37BB-48CF-C2B3-F94614584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04776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550ED9-FD92-3B77-0B3B-AB63848E1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86761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0639-57B0-333D-8200-42523339E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35" y="743721"/>
            <a:ext cx="9842864" cy="915262"/>
          </a:xfrm>
        </p:spPr>
        <p:txBody>
          <a:bodyPr/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The Project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4D0A4E-FDA3-AE4B-936B-B601CE955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999" y="1972491"/>
            <a:ext cx="9842500" cy="41417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Comprehensive Data Analysis (2015-2018)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  - Analyzed avocado prices from different cities across the United States, covering 18,000 rows and 13 columns of data.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  - Parameters include average price, total volume, avocado type, bag sizes, year, and region.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2.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Key Insights and Visualizations  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- Utilized pivot charts, formulas, and various visualizations to understand past and present business scenarios.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3.Interactive Dashboard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  - Created an interactive dashboard   Features include dynamic pivot tables, slicers, and conditional formatting for enhanced data interpretation.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60F65C-B58E-02EE-8B49-864BAE999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59614" y="4986336"/>
            <a:ext cx="1451770" cy="11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34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61"/>
    </mc:Choice>
    <mc:Fallback>
      <p:transition spd="slow" advTm="886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13BC-0967-B2A0-E019-53CBA86E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488156"/>
            <a:ext cx="9875520" cy="547688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8E04-8E21-0EE8-A418-CEE0C250C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200150"/>
            <a:ext cx="9857631" cy="48958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Regional Focus:  </a:t>
            </a:r>
            <a:r>
              <a:rPr lang="en-US" dirty="0"/>
              <a:t>Sell more avocados in places like California and the Northeast, where demand is high all year.</a:t>
            </a:r>
          </a:p>
          <a:p>
            <a:pPr>
              <a:lnSpc>
                <a:spcPct val="100000"/>
              </a:lnSpc>
            </a:pPr>
            <a:r>
              <a:rPr lang="en-US" dirty="0"/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Change Prices by Season:  </a:t>
            </a:r>
            <a:r>
              <a:rPr lang="en-US" dirty="0"/>
              <a:t>Raise prices in summer and early fall when more people buy avocados.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Types of Avocados: </a:t>
            </a:r>
            <a:r>
              <a:rPr lang="en-US" dirty="0"/>
              <a:t>Keep lots of regular avocados in stock—they sell the most. Sell organic avocados in places like Hartford-Springfield and San Francisco, where people pay more for them.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Where to Sell: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Sell </a:t>
            </a:r>
            <a:r>
              <a:rPr lang="en-US" dirty="0"/>
              <a:t>avocados as a fancy item in places like Hartford-Springfield and San Francisco, where people pay more for them because they think they are better.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Plans for the Future:   </a:t>
            </a:r>
            <a:r>
              <a:rPr lang="en-US" dirty="0"/>
              <a:t>Sell more kinds of avocados, and think about selling them in new places while also selling them in places where they already sell well.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3093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50AC-767A-A33A-BD91-DDBA5FB7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Project Link: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C68D4-3124-CA92-8E81-5965E150B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1657350"/>
          </a:xfrm>
        </p:spPr>
        <p:txBody>
          <a:bodyPr/>
          <a:lstStyle/>
          <a:p>
            <a:pPr marL="45720" indent="0">
              <a:buNone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Excel:</a:t>
            </a:r>
          </a:p>
          <a:p>
            <a:pPr marL="45720" indent="0">
              <a:buNone/>
            </a:pPr>
            <a:r>
              <a:rPr lang="en-IN" dirty="0">
                <a:solidFill>
                  <a:srgbClr val="5A6B0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Avocado Price Analysis Dashboard</a:t>
            </a:r>
            <a:endParaRPr lang="en-IN" dirty="0">
              <a:solidFill>
                <a:srgbClr val="5A6B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09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B738B4-0DE0-1F99-066F-5BC401D0B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66851" y="-371475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8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23049-815F-8496-7224-250DE9A2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13510"/>
            <a:ext cx="9875520" cy="80989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F7CC6-2976-A08E-E1E0-5886C51F8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18903"/>
            <a:ext cx="9872871" cy="5077097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What is the trend of average avocado prices over time?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r>
              <a:rPr lang="en-US" sz="180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Top 10  regions have the highest average price for avocados?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r>
              <a:rPr lang="en-US" sz="180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How does the total volume of avocados sold vary by type (conventional vs. organic)?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r>
              <a:rPr lang="en-US" sz="180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How does the average price of avocados differ by year?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r>
              <a:rPr lang="en-US" sz="180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What are the top 5 regions in total avocado volume sold?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r>
              <a:rPr lang="en-US" sz="180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What is the relationship between the average price and total volume of avocados sold?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r>
              <a:rPr lang="en-US" sz="180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Which month had the highest average price for avocados in 2015?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r>
              <a:rPr lang="en-US" sz="180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What is the total volume of avocados sold in each year?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r>
              <a:rPr lang="en-US" sz="180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How does the total volume of avocados sold change by type and year?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r>
              <a:rPr lang="en-US" sz="180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What are the trends in average price and total volume over different years?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r>
              <a:rPr lang="en-US" sz="180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Highest Average Price of Avocados Recorded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r>
              <a:rPr lang="en-US" sz="180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Total Volume of Avocados Sold in the Dataset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 marL="50292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248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C1157-4632-2BC9-8A1C-FE44D6D87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31966"/>
            <a:ext cx="9872871" cy="5064034"/>
          </a:xfrm>
        </p:spPr>
        <p:txBody>
          <a:bodyPr/>
          <a:lstStyle/>
          <a:p>
            <a:r>
              <a:rPr lang="en-US" sz="2400" i="0" u="none" strike="noStrik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Highest Average Price of Avocados Recorded</a:t>
            </a:r>
          </a:p>
          <a:p>
            <a:r>
              <a:rPr lang="en-US" sz="2400" i="0" u="none" strike="noStrik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Total Volume of Avocados Sold in the Dataset</a:t>
            </a:r>
            <a:endParaRPr lang="en-US" sz="24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r>
              <a:rPr lang="en-US" sz="2400" i="0" u="none" strike="noStrik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Average Price of Avocados for the Entire Dataset</a:t>
            </a:r>
            <a:br>
              <a:rPr lang="en-US" sz="2400" dirty="0">
                <a:solidFill>
                  <a:schemeClr val="accent5">
                    <a:lumMod val="50000"/>
                  </a:schemeClr>
                </a:solidFill>
              </a:rPr>
            </a:b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7E86D7-C099-A8FE-BE59-BE7B5F1C1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29" y="2904669"/>
            <a:ext cx="9687028" cy="217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5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71C3-ADF5-96C7-973D-07834DE3A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10342"/>
            <a:ext cx="9872871" cy="3905795"/>
          </a:xfrm>
        </p:spPr>
        <p:txBody>
          <a:bodyPr/>
          <a:lstStyle/>
          <a:p>
            <a:r>
              <a:rPr lang="en-US" sz="2400" i="0" u="none" strike="noStrik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Total Volume of Small Bags Sold</a:t>
            </a:r>
          </a:p>
          <a:p>
            <a:r>
              <a:rPr lang="en-US" sz="2400" i="0" u="none" strike="noStrik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Total Volume of Large Bags Sold</a:t>
            </a:r>
            <a:endParaRPr lang="en-US" sz="24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r>
              <a:rPr lang="en-US" sz="2400" i="0" u="none" strike="noStrike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Total Volume of Extra-Large Bags Sold</a:t>
            </a:r>
          </a:p>
          <a:p>
            <a:endParaRPr lang="en-US" sz="1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1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6CA5D-72F1-94AE-4DB4-7B5800D93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350" y="2738340"/>
            <a:ext cx="9209314" cy="213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C3B6-41BA-B9F5-DD61-43C783595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92629"/>
          </a:xfrm>
        </p:spPr>
        <p:txBody>
          <a:bodyPr>
            <a:normAutofit/>
          </a:bodyPr>
          <a:lstStyle/>
          <a:p>
            <a:r>
              <a:rPr lang="en-US" sz="240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What are the top 5 regions in terms of total avocado volume sold?</a:t>
            </a:r>
            <a:endParaRPr lang="en-IN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15B106-4F2F-4A88-9288-350F732AAD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289475"/>
              </p:ext>
            </p:extLst>
          </p:nvPr>
        </p:nvGraphicFramePr>
        <p:xfrm>
          <a:off x="1173479" y="1371600"/>
          <a:ext cx="8314508" cy="3866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B7B2A9DA-CBA2-ADAC-5AB1-E746107949FE}"/>
              </a:ext>
            </a:extLst>
          </p:cNvPr>
          <p:cNvSpPr txBox="1">
            <a:spLocks/>
          </p:cNvSpPr>
          <p:nvPr/>
        </p:nvSpPr>
        <p:spPr>
          <a:xfrm>
            <a:off x="1003661" y="5185955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Conclusion: 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California leads in avocado sales, followed by the Northeast,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SouthCentral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TotalUS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, and West regions.</a:t>
            </a:r>
            <a:endParaRPr lang="en-IN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48E1-4676-4A12-A357-18912F9DF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31817"/>
          </a:xfrm>
        </p:spPr>
        <p:txBody>
          <a:bodyPr>
            <a:normAutofit/>
          </a:bodyPr>
          <a:lstStyle/>
          <a:p>
            <a:r>
              <a:rPr lang="en-US" sz="2000" b="1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What are the trends in average price and total volume over different years?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IN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ED9861-D8F0-43B6-8A12-F40D9C9E77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751297"/>
              </p:ext>
            </p:extLst>
          </p:nvPr>
        </p:nvGraphicFramePr>
        <p:xfrm>
          <a:off x="1143000" y="1632857"/>
          <a:ext cx="9872663" cy="3696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8952D55D-8AFB-A074-F032-E50D16836324}"/>
              </a:ext>
            </a:extLst>
          </p:cNvPr>
          <p:cNvSpPr txBox="1">
            <a:spLocks/>
          </p:cNvSpPr>
          <p:nvPr/>
        </p:nvSpPr>
        <p:spPr>
          <a:xfrm>
            <a:off x="1176337" y="5329238"/>
            <a:ext cx="9875520" cy="727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Conclusion: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The average price of avocados went up each year, but the total volume sold dropped a lot in 2018.</a:t>
            </a:r>
            <a:endParaRPr lang="en-IN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1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4C8-B017-841D-3D9D-9CB435A42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5578"/>
            <a:ext cx="9875520" cy="627016"/>
          </a:xfrm>
        </p:spPr>
        <p:txBody>
          <a:bodyPr>
            <a:normAutofit/>
          </a:bodyPr>
          <a:lstStyle/>
          <a:p>
            <a:r>
              <a:rPr lang="en-US" sz="200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How does the total volume of avocados sold change by type and year?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IN" sz="2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AE260E-1F81-2A1D-7197-C7E89C0858DB}"/>
              </a:ext>
            </a:extLst>
          </p:cNvPr>
          <p:cNvSpPr txBox="1">
            <a:spLocks/>
          </p:cNvSpPr>
          <p:nvPr/>
        </p:nvSpPr>
        <p:spPr>
          <a:xfrm>
            <a:off x="1143000" y="5456190"/>
            <a:ext cx="9875520" cy="1001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Conclusion:</a:t>
            </a:r>
            <a:r>
              <a:rPr lang="en-US" sz="2100" b="1" dirty="0"/>
              <a:t> </a:t>
            </a:r>
          </a:p>
          <a:p>
            <a:r>
              <a:rPr lang="en-US" sz="2100" dirty="0"/>
              <a:t>Conventional avocados consistently sell in much higher volumes than organic avocados across all years.</a:t>
            </a:r>
            <a:endParaRPr lang="en-IN" sz="2100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5460A80-9D8A-CBC1-847A-CA593D9070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924811"/>
              </p:ext>
            </p:extLst>
          </p:nvPr>
        </p:nvGraphicFramePr>
        <p:xfrm>
          <a:off x="1143000" y="1162593"/>
          <a:ext cx="7687491" cy="3971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8210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FA16-0E27-E7A9-22A0-4072D8A9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What is the total volume of avocados sold in each year?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b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Pivot Table: Years as rows, Total Volume as values.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I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D21570-54C9-BE86-7366-AC1061906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29" y="2400300"/>
            <a:ext cx="5581859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11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</TotalTime>
  <Words>805</Words>
  <Application>Microsoft Office PowerPoint</Application>
  <PresentationFormat>Widescreen</PresentationFormat>
  <Paragraphs>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Corbel</vt:lpstr>
      <vt:lpstr>Wingdings</vt:lpstr>
      <vt:lpstr>Office Theme</vt:lpstr>
      <vt:lpstr>Basis</vt:lpstr>
      <vt:lpstr>PowerPoint Presentation</vt:lpstr>
      <vt:lpstr>About The Project</vt:lpstr>
      <vt:lpstr>Problem Statements:</vt:lpstr>
      <vt:lpstr>PowerPoint Presentation</vt:lpstr>
      <vt:lpstr>PowerPoint Presentation</vt:lpstr>
      <vt:lpstr>What are the top 5 regions in terms of total avocado volume sold?</vt:lpstr>
      <vt:lpstr>What are the trends in average price and total volume over different years? </vt:lpstr>
      <vt:lpstr>How does the total volume of avocados sold change by type and year? </vt:lpstr>
      <vt:lpstr>What is the total volume of avocados sold in each year?  Pivot Table: Years as rows, Total Volume as values. </vt:lpstr>
      <vt:lpstr>Which regions have the highest average price for avocados? </vt:lpstr>
      <vt:lpstr>Conclusion: In 2015, January had the highest average avocado price.</vt:lpstr>
      <vt:lpstr>What is the relationship between the average price and the total volume of avocados sold? </vt:lpstr>
      <vt:lpstr>How does the total volume of avocados sold vary by type (conventional vs. organic)? </vt:lpstr>
      <vt:lpstr>Top 10  regions have the highest average price for avocados?  Pivot Table: Regions as rows, Average Price as values. </vt:lpstr>
      <vt:lpstr>What is the trend of average avocado prices over time? </vt:lpstr>
      <vt:lpstr>How does the average price of avocados differ by year?  Pivot Table: Years as rows, Average Price as values. </vt:lpstr>
      <vt:lpstr>Dashboard </vt:lpstr>
      <vt:lpstr>PowerPoint Presentation</vt:lpstr>
      <vt:lpstr>PowerPoint Presentation</vt:lpstr>
      <vt:lpstr>Conclusion:</vt:lpstr>
      <vt:lpstr>Project Link: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kajal barale</dc:creator>
  <cp:lastModifiedBy>kajal barale</cp:lastModifiedBy>
  <cp:revision>6</cp:revision>
  <dcterms:created xsi:type="dcterms:W3CDTF">2024-07-15T11:04:31Z</dcterms:created>
  <dcterms:modified xsi:type="dcterms:W3CDTF">2024-07-16T08:22:46Z</dcterms:modified>
</cp:coreProperties>
</file>