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2"/>
  </p:notesMasterIdLst>
  <p:sldIdLst>
    <p:sldId id="256" r:id="rId2"/>
    <p:sldId id="257" r:id="rId3"/>
    <p:sldId id="298" r:id="rId4"/>
    <p:sldId id="299" r:id="rId5"/>
    <p:sldId id="260" r:id="rId6"/>
    <p:sldId id="302" r:id="rId7"/>
    <p:sldId id="303" r:id="rId8"/>
    <p:sldId id="261" r:id="rId9"/>
    <p:sldId id="262" r:id="rId10"/>
    <p:sldId id="341" r:id="rId11"/>
    <p:sldId id="342" r:id="rId12"/>
    <p:sldId id="263" r:id="rId13"/>
    <p:sldId id="343" r:id="rId14"/>
    <p:sldId id="344" r:id="rId15"/>
    <p:sldId id="264" r:id="rId16"/>
    <p:sldId id="304" r:id="rId17"/>
    <p:sldId id="301" r:id="rId18"/>
    <p:sldId id="305" r:id="rId19"/>
    <p:sldId id="265" r:id="rId20"/>
    <p:sldId id="276" r:id="rId21"/>
    <p:sldId id="281" r:id="rId22"/>
    <p:sldId id="282" r:id="rId23"/>
    <p:sldId id="266" r:id="rId24"/>
    <p:sldId id="283" r:id="rId25"/>
    <p:sldId id="267" r:id="rId26"/>
    <p:sldId id="278" r:id="rId27"/>
    <p:sldId id="268" r:id="rId28"/>
    <p:sldId id="284" r:id="rId29"/>
    <p:sldId id="285" r:id="rId30"/>
    <p:sldId id="286" r:id="rId31"/>
    <p:sldId id="269" r:id="rId32"/>
    <p:sldId id="287" r:id="rId33"/>
    <p:sldId id="288" r:id="rId34"/>
    <p:sldId id="270" r:id="rId35"/>
    <p:sldId id="289" r:id="rId36"/>
    <p:sldId id="290" r:id="rId37"/>
    <p:sldId id="271" r:id="rId38"/>
    <p:sldId id="291" r:id="rId39"/>
    <p:sldId id="272" r:id="rId40"/>
    <p:sldId id="292" r:id="rId41"/>
    <p:sldId id="296" r:id="rId42"/>
    <p:sldId id="273" r:id="rId43"/>
    <p:sldId id="274" r:id="rId44"/>
    <p:sldId id="293" r:id="rId45"/>
    <p:sldId id="294" r:id="rId46"/>
    <p:sldId id="297" r:id="rId47"/>
    <p:sldId id="275" r:id="rId48"/>
    <p:sldId id="295" r:id="rId49"/>
    <p:sldId id="345" r:id="rId50"/>
    <p:sldId id="34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ash\Downloads\data-1688981303400.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kash\Downloads\data-1688929545140.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Akash\Downloads\data-1688826902659.csv"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Akash\Downloads\data-1688827474185.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800" b="0" i="0" u="none" strike="noStrike" kern="1200" baseline="0">
                <a:solidFill>
                  <a:schemeClr val="dk1">
                    <a:lumMod val="65000"/>
                    <a:lumOff val="35000"/>
                  </a:schemeClr>
                </a:solidFill>
                <a:effectLst/>
                <a:latin typeface="+mn-lt"/>
                <a:ea typeface="+mn-ea"/>
                <a:cs typeface="+mn-cs"/>
              </a:defRPr>
            </a:pPr>
            <a:r>
              <a:rPr lang="en-IN" altLang="en-US">
                <a:latin typeface="Times New Roman" panose="02020603050405020304" pitchFamily="18" charset="0"/>
                <a:cs typeface="Times New Roman" panose="02020603050405020304" pitchFamily="18" charset="0"/>
              </a:rPr>
              <a:t>Aggressive Batmans</a:t>
            </a:r>
          </a:p>
        </c:rich>
      </c:tx>
      <c:layout>
        <c:manualLayout>
          <c:xMode val="edge"/>
          <c:yMode val="edge"/>
          <c:x val="0.40055449645076402"/>
          <c:y val="5.5816546847976697E-2"/>
        </c:manualLayout>
      </c:layout>
      <c:overlay val="0"/>
      <c:spPr>
        <a:noFill/>
        <a:ln>
          <a:noFill/>
        </a:ln>
        <a:effectLst/>
      </c:spPr>
      <c:txPr>
        <a:bodyPr rot="0" spcFirstLastPara="0" vertOverflow="ellipsis" vert="horz" wrap="square" anchor="ctr" anchorCtr="1"/>
        <a:lstStyle/>
        <a:p>
          <a:pPr defTabSz="914400">
            <a:defRPr lang="en-US" sz="1800"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'data-1688981303400.csv'!$G$1</c:f>
              <c:strCache>
                <c:ptCount val="1"/>
                <c:pt idx="0">
                  <c:v>strike_rate</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'data-1688981303400.csv'!$F$2:$F$11</c:f>
              <c:strCache>
                <c:ptCount val="10"/>
                <c:pt idx="0">
                  <c:v>AD Russell</c:v>
                </c:pt>
                <c:pt idx="1">
                  <c:v>SP Narine</c:v>
                </c:pt>
                <c:pt idx="2">
                  <c:v>HH Pandya</c:v>
                </c:pt>
                <c:pt idx="3">
                  <c:v>V Sehwag</c:v>
                </c:pt>
                <c:pt idx="4">
                  <c:v>GJ Maxwell</c:v>
                </c:pt>
                <c:pt idx="5">
                  <c:v>AB de Villiers</c:v>
                </c:pt>
                <c:pt idx="6">
                  <c:v>RR Pant</c:v>
                </c:pt>
                <c:pt idx="7">
                  <c:v>CH Gayle</c:v>
                </c:pt>
                <c:pt idx="8">
                  <c:v>JC Buttler</c:v>
                </c:pt>
                <c:pt idx="9">
                  <c:v>KA Pollard</c:v>
                </c:pt>
              </c:strCache>
            </c:strRef>
          </c:cat>
          <c:val>
            <c:numRef>
              <c:f>'data-1688981303400.csv'!$G$2:$G$11</c:f>
              <c:numCache>
                <c:formatCode>General</c:formatCode>
                <c:ptCount val="10"/>
                <c:pt idx="0">
                  <c:v>181.86</c:v>
                </c:pt>
                <c:pt idx="1">
                  <c:v>167.36</c:v>
                </c:pt>
                <c:pt idx="2">
                  <c:v>160.97999999999999</c:v>
                </c:pt>
                <c:pt idx="3">
                  <c:v>159.03</c:v>
                </c:pt>
                <c:pt idx="4">
                  <c:v>157.55000000000001</c:v>
                </c:pt>
                <c:pt idx="5">
                  <c:v>153.68</c:v>
                </c:pt>
                <c:pt idx="6">
                  <c:v>153.11000000000001</c:v>
                </c:pt>
                <c:pt idx="7">
                  <c:v>152.69</c:v>
                </c:pt>
                <c:pt idx="8">
                  <c:v>151.6</c:v>
                </c:pt>
                <c:pt idx="9">
                  <c:v>151.31</c:v>
                </c:pt>
              </c:numCache>
            </c:numRef>
          </c:val>
        </c:ser>
        <c:dLbls>
          <c:showLegendKey val="0"/>
          <c:showVal val="1"/>
          <c:showCatName val="0"/>
          <c:showSerName val="0"/>
          <c:showPercent val="0"/>
          <c:showBubbleSize val="0"/>
        </c:dLbls>
        <c:gapWidth val="41"/>
        <c:axId val="-307145568"/>
        <c:axId val="-307141760"/>
      </c:barChart>
      <c:catAx>
        <c:axId val="-307145568"/>
        <c:scaling>
          <c:orientation val="minMax"/>
        </c:scaling>
        <c:delete val="0"/>
        <c:axPos val="b"/>
        <c:title>
          <c:tx>
            <c:rich>
              <a:bodyPr rot="0" spcFirstLastPara="0" vertOverflow="ellipsis" vert="horz" wrap="square" anchor="ctr" anchorCtr="1"/>
              <a:lstStyle/>
              <a:p>
                <a:pPr defTabSz="914400">
                  <a:defRPr lang="en-US" sz="900" b="1" i="0" u="none" strike="noStrike" kern="1200" baseline="0">
                    <a:solidFill>
                      <a:schemeClr val="dk1">
                        <a:lumMod val="65000"/>
                        <a:lumOff val="35000"/>
                      </a:schemeClr>
                    </a:solidFill>
                    <a:latin typeface="+mn-lt"/>
                    <a:ea typeface="+mn-ea"/>
                    <a:cs typeface="+mn-cs"/>
                  </a:defRPr>
                </a:pPr>
                <a:r>
                  <a:rPr lang="en-IN" altLang="en-US"/>
                  <a:t>Batsmans</a:t>
                </a:r>
              </a:p>
            </c:rich>
          </c:tx>
          <c:overlay val="0"/>
          <c:spPr>
            <a:noFill/>
            <a:ln>
              <a:noFill/>
            </a:ln>
            <a:effectLst/>
          </c:spPr>
          <c:txPr>
            <a:bodyPr rot="0" spcFirstLastPara="0" vertOverflow="ellipsis" vert="horz" wrap="square" anchor="ctr" anchorCtr="1"/>
            <a:lstStyle/>
            <a:p>
              <a:pPr defTabSz="914400">
                <a:defRPr lang="en-US"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dk1">
                    <a:lumMod val="65000"/>
                    <a:lumOff val="35000"/>
                  </a:schemeClr>
                </a:solidFill>
                <a:effectLst/>
                <a:latin typeface="+mn-lt"/>
                <a:ea typeface="+mn-ea"/>
                <a:cs typeface="+mn-cs"/>
              </a:defRPr>
            </a:pPr>
            <a:endParaRPr lang="en-US"/>
          </a:p>
        </c:txPr>
        <c:crossAx val="-307141760"/>
        <c:crosses val="autoZero"/>
        <c:auto val="1"/>
        <c:lblAlgn val="ctr"/>
        <c:lblOffset val="100"/>
        <c:noMultiLvlLbl val="0"/>
      </c:catAx>
      <c:valAx>
        <c:axId val="-307141760"/>
        <c:scaling>
          <c:orientation val="minMax"/>
        </c:scaling>
        <c:delete val="1"/>
        <c:axPos val="l"/>
        <c:title>
          <c:tx>
            <c:rich>
              <a:bodyPr rot="-5400000" spcFirstLastPara="0" vertOverflow="ellipsis" vert="horz" wrap="square" anchor="ctr" anchorCtr="1"/>
              <a:lstStyle/>
              <a:p>
                <a:pPr defTabSz="914400">
                  <a:defRPr lang="en-US" sz="900" b="1" i="0" u="none" strike="noStrike" kern="1200" baseline="0">
                    <a:solidFill>
                      <a:schemeClr val="dk1">
                        <a:lumMod val="65000"/>
                        <a:lumOff val="35000"/>
                      </a:schemeClr>
                    </a:solidFill>
                    <a:latin typeface="+mn-lt"/>
                    <a:ea typeface="+mn-ea"/>
                    <a:cs typeface="+mn-cs"/>
                  </a:defRPr>
                </a:pPr>
                <a:r>
                  <a:rPr lang="en-IN" altLang="en-US"/>
                  <a:t>Srike_Rate</a:t>
                </a:r>
              </a:p>
            </c:rich>
          </c:tx>
          <c:overlay val="0"/>
          <c:spPr>
            <a:noFill/>
            <a:ln>
              <a:noFill/>
            </a:ln>
            <a:effectLst/>
          </c:spPr>
          <c:txPr>
            <a:bodyPr rot="-5400000" spcFirstLastPara="0" vertOverflow="ellipsis" vert="horz" wrap="square" anchor="ctr" anchorCtr="1"/>
            <a:lstStyle/>
            <a:p>
              <a:pPr defTabSz="914400">
                <a:defRPr lang="en-US"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307145568"/>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800" b="1" i="0" u="none" strike="noStrike" kern="1200" baseline="0">
                <a:solidFill>
                  <a:schemeClr val="dk1">
                    <a:lumMod val="75000"/>
                    <a:lumOff val="25000"/>
                  </a:schemeClr>
                </a:solidFill>
                <a:latin typeface="+mn-lt"/>
                <a:ea typeface="+mn-ea"/>
                <a:cs typeface="+mn-cs"/>
              </a:defRPr>
            </a:pPr>
            <a:r>
              <a:rPr lang="en-IN"/>
              <a:t>AllRounders</a:t>
            </a:r>
          </a:p>
        </c:rich>
      </c:tx>
      <c:overlay val="0"/>
      <c:spPr>
        <a:noFill/>
        <a:ln>
          <a:noFill/>
        </a:ln>
        <a:effectLst/>
      </c:spPr>
      <c:txPr>
        <a:bodyPr rot="0" spcFirstLastPara="0" vertOverflow="ellipsis" vert="horz" wrap="square" anchor="ctr" anchorCtr="1"/>
        <a:lstStyle/>
        <a:p>
          <a:pPr defTabSz="914400">
            <a:defRPr lang="en-US"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'data-1688929545140.csv'!$J$1</c:f>
              <c:strCache>
                <c:ptCount val="1"/>
                <c:pt idx="0">
                  <c:v>strike_rate_batsman</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'data-1688929545140.csv'!$I$2:$I$11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'data-1688929545140.csv'!$J$2:$J$11</c:f>
              <c:numCache>
                <c:formatCode>General</c:formatCode>
                <c:ptCount val="10"/>
                <c:pt idx="0">
                  <c:v>182.33</c:v>
                </c:pt>
                <c:pt idx="1">
                  <c:v>164.27</c:v>
                </c:pt>
                <c:pt idx="2">
                  <c:v>159.27000000000001</c:v>
                </c:pt>
                <c:pt idx="3">
                  <c:v>154.68</c:v>
                </c:pt>
                <c:pt idx="4">
                  <c:v>150.11000000000001</c:v>
                </c:pt>
                <c:pt idx="5">
                  <c:v>149.88</c:v>
                </c:pt>
                <c:pt idx="6">
                  <c:v>144.36000000000001</c:v>
                </c:pt>
                <c:pt idx="7">
                  <c:v>142.97</c:v>
                </c:pt>
                <c:pt idx="8">
                  <c:v>142.44999999999999</c:v>
                </c:pt>
                <c:pt idx="9">
                  <c:v>141.97999999999999</c:v>
                </c:pt>
              </c:numCache>
            </c:numRef>
          </c:val>
        </c:ser>
        <c:ser>
          <c:idx val="1"/>
          <c:order val="1"/>
          <c:tx>
            <c:strRef>
              <c:f>'data-1688929545140.csv'!$K$1</c:f>
              <c:strCache>
                <c:ptCount val="1"/>
                <c:pt idx="0">
                  <c:v>strike_rate_bowler</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'data-1688929545140.csv'!$I$2:$I$11</c:f>
              <c:strCache>
                <c:ptCount val="10"/>
                <c:pt idx="0">
                  <c:v>AD Russell</c:v>
                </c:pt>
                <c:pt idx="1">
                  <c:v>SP Narine</c:v>
                </c:pt>
                <c:pt idx="2">
                  <c:v>HH Pandya</c:v>
                </c:pt>
                <c:pt idx="3">
                  <c:v>GJ Maxwell</c:v>
                </c:pt>
                <c:pt idx="4">
                  <c:v>CH Gayle</c:v>
                </c:pt>
                <c:pt idx="5">
                  <c:v>KA Pollard</c:v>
                </c:pt>
                <c:pt idx="6">
                  <c:v>ST Jayasuriya</c:v>
                </c:pt>
                <c:pt idx="7">
                  <c:v>YK Pathan</c:v>
                </c:pt>
                <c:pt idx="8">
                  <c:v>KH Pandya</c:v>
                </c:pt>
                <c:pt idx="9">
                  <c:v>JA Morkel</c:v>
                </c:pt>
              </c:strCache>
            </c:strRef>
          </c:cat>
          <c:val>
            <c:numRef>
              <c:f>'data-1688929545140.csv'!$K$2:$K$11</c:f>
              <c:numCache>
                <c:formatCode>General</c:formatCode>
                <c:ptCount val="10"/>
                <c:pt idx="0">
                  <c:v>17.7</c:v>
                </c:pt>
                <c:pt idx="1">
                  <c:v>19.75</c:v>
                </c:pt>
                <c:pt idx="2">
                  <c:v>20.309999999999999</c:v>
                </c:pt>
                <c:pt idx="3">
                  <c:v>27.9</c:v>
                </c:pt>
                <c:pt idx="4">
                  <c:v>30.74</c:v>
                </c:pt>
                <c:pt idx="5">
                  <c:v>19.920000000000002</c:v>
                </c:pt>
                <c:pt idx="6">
                  <c:v>18.809999999999999</c:v>
                </c:pt>
                <c:pt idx="7">
                  <c:v>25.74</c:v>
                </c:pt>
                <c:pt idx="8">
                  <c:v>26.18</c:v>
                </c:pt>
                <c:pt idx="9">
                  <c:v>18.82</c:v>
                </c:pt>
              </c:numCache>
            </c:numRef>
          </c:val>
        </c:ser>
        <c:dLbls>
          <c:showLegendKey val="0"/>
          <c:showVal val="1"/>
          <c:showCatName val="0"/>
          <c:showSerName val="0"/>
          <c:showPercent val="0"/>
          <c:showBubbleSize val="0"/>
        </c:dLbls>
        <c:gapWidth val="65"/>
        <c:axId val="-307146656"/>
        <c:axId val="-307142848"/>
      </c:barChart>
      <c:catAx>
        <c:axId val="-307146656"/>
        <c:scaling>
          <c:orientation val="minMax"/>
        </c:scaling>
        <c:delete val="0"/>
        <c:axPos val="b"/>
        <c:numFmt formatCode="General" sourceLinked="0"/>
        <c:majorTickMark val="none"/>
        <c:minorTickMark val="none"/>
        <c:tickLblPos val="nextTo"/>
        <c:spPr>
          <a:noFill/>
          <a:ln w="19050" cap="flat" cmpd="sng" algn="ctr">
            <a:solidFill>
              <a:schemeClr val="dk1">
                <a:lumMod val="75000"/>
                <a:lumOff val="25000"/>
              </a:schemeClr>
            </a:solidFill>
            <a:round/>
          </a:ln>
          <a:effectLst/>
        </c:spPr>
        <c:txPr>
          <a:bodyPr rot="-60000000" spcFirstLastPara="0"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endParaRPr lang="en-US"/>
          </a:p>
        </c:txPr>
        <c:crossAx val="-307142848"/>
        <c:crosses val="autoZero"/>
        <c:auto val="1"/>
        <c:lblAlgn val="ctr"/>
        <c:lblOffset val="100"/>
        <c:noMultiLvlLbl val="0"/>
      </c:catAx>
      <c:valAx>
        <c:axId val="-30714284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30714665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en-US"/>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a:lstStyle/>
          <a:p>
            <a:pPr defTabSz="914400">
              <a:defRPr lang="en-US" sz="1800" b="1" i="0" u="none" strike="noStrike" kern="1200" baseline="0">
                <a:solidFill>
                  <a:schemeClr val="dk1">
                    <a:lumMod val="75000"/>
                    <a:lumOff val="25000"/>
                  </a:schemeClr>
                </a:solidFill>
                <a:latin typeface="+mn-lt"/>
                <a:ea typeface="+mn-ea"/>
                <a:cs typeface="+mn-cs"/>
              </a:defRPr>
            </a:pPr>
            <a:r>
              <a:rPr lang="en-IN"/>
              <a:t>Bowlers</a:t>
            </a:r>
          </a:p>
        </c:rich>
      </c:tx>
      <c:overlay val="0"/>
      <c:spPr>
        <a:noFill/>
        <a:ln>
          <a:noFill/>
        </a:ln>
        <a:effectLst/>
      </c:spPr>
      <c:txPr>
        <a:bodyPr rot="0" spcFirstLastPara="0" vertOverflow="ellipsis" vert="horz" wrap="square" anchor="ctr" anchorCtr="1"/>
        <a:lstStyle/>
        <a:p>
          <a:pPr defTabSz="914400">
            <a:defRPr lang="en-US"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28875170294809199"/>
          <c:y val="9.3823148284230301E-2"/>
          <c:w val="0.42932616769093701"/>
          <c:h val="0.84927129522423495"/>
        </c:manualLayout>
      </c:layout>
      <c:pieChart>
        <c:varyColors val="1"/>
        <c:ser>
          <c:idx val="0"/>
          <c:order val="0"/>
          <c:tx>
            <c:strRef>
              <c:f>'data-1688826902659.csv'!$B$1</c:f>
              <c:strCache>
                <c:ptCount val="1"/>
                <c:pt idx="0">
                  <c:v>extra_runs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0" vertOverflow="ellipsis" vert="horz" wrap="square" lIns="38100" tIns="19050" rIns="38100" bIns="19050" anchor="ctr" anchorCtr="1"/>
              <a:lstStyle/>
              <a:p>
                <a:pPr>
                  <a:defRPr lang="en-US"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'data-1688826902659.csv'!$A$2:$A$6</c:f>
              <c:strCache>
                <c:ptCount val="5"/>
                <c:pt idx="0">
                  <c:v>SL Malinga</c:v>
                </c:pt>
                <c:pt idx="1">
                  <c:v>P Kumar</c:v>
                </c:pt>
                <c:pt idx="2">
                  <c:v>UT Yadav</c:v>
                </c:pt>
                <c:pt idx="3">
                  <c:v>DJ Bravo</c:v>
                </c:pt>
                <c:pt idx="4">
                  <c:v>B Kumar</c:v>
                </c:pt>
              </c:strCache>
            </c:strRef>
          </c:cat>
          <c:val>
            <c:numRef>
              <c:f>'data-1688826902659.csv'!$B$2:$B$6</c:f>
              <c:numCache>
                <c:formatCode>General</c:formatCode>
                <c:ptCount val="5"/>
                <c:pt idx="0">
                  <c:v>293</c:v>
                </c:pt>
                <c:pt idx="1">
                  <c:v>236</c:v>
                </c:pt>
                <c:pt idx="2">
                  <c:v>226</c:v>
                </c:pt>
                <c:pt idx="3">
                  <c:v>210</c:v>
                </c:pt>
                <c:pt idx="4">
                  <c:v>201</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0"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en-US"/>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4914988480923301"/>
          <c:y val="1.26547869770883E-2"/>
        </c:manualLayout>
      </c:layout>
      <c:overlay val="0"/>
      <c:spPr>
        <a:noFill/>
        <a:ln>
          <a:noFill/>
        </a:ln>
        <a:effectLst/>
      </c:spPr>
      <c:txPr>
        <a:bodyPr rot="0" spcFirstLastPara="0"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lineChart>
        <c:grouping val="standard"/>
        <c:varyColors val="0"/>
        <c:ser>
          <c:idx val="0"/>
          <c:order val="0"/>
          <c:tx>
            <c:strRef>
              <c:f>'data-1688827474185.csv'!$B$1</c:f>
              <c:strCache>
                <c:ptCount val="1"/>
                <c:pt idx="0">
                  <c:v>total_runs</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'data-1688827474185.csv'!$A$2:$A$37</c:f>
              <c:strCache>
                <c:ptCount val="36"/>
                <c:pt idx="0">
                  <c:v>Eden Gardens</c:v>
                </c:pt>
                <c:pt idx="1">
                  <c:v>Wankhede Stadium</c:v>
                </c:pt>
                <c:pt idx="2">
                  <c:v>Feroz Shah Kotla</c:v>
                </c:pt>
                <c:pt idx="3">
                  <c:v>M Chinnaswamy Stadium</c:v>
                </c:pt>
                <c:pt idx="4">
                  <c:v>Rajiv Gandhi International Stadium, Uppal</c:v>
                </c:pt>
                <c:pt idx="5">
                  <c:v>MA Chidambaram Stadium, Chepauk</c:v>
                </c:pt>
                <c:pt idx="6">
                  <c:v>Sawai Mansingh Stadium</c:v>
                </c:pt>
                <c:pt idx="7">
                  <c:v>Punjab Cricket Association Stadium, Mohali</c:v>
                </c:pt>
                <c:pt idx="8">
                  <c:v>Dubai International Cricket Stadium</c:v>
                </c:pt>
                <c:pt idx="9">
                  <c:v>Sheikh Zayed Stadium</c:v>
                </c:pt>
                <c:pt idx="10">
                  <c:v>Punjab Cricket Association IS Bindra Stadium, Mohali</c:v>
                </c:pt>
                <c:pt idx="11">
                  <c:v>Maharashtra Cricket Association Stadium</c:v>
                </c:pt>
                <c:pt idx="12">
                  <c:v>Sharjah Cricket Stadium</c:v>
                </c:pt>
                <c:pt idx="13">
                  <c:v>M.Chinnaswamy Stadium</c:v>
                </c:pt>
                <c:pt idx="14">
                  <c:v>Dr DY Patil Sports Academy</c:v>
                </c:pt>
                <c:pt idx="15">
                  <c:v>Subrata Roy Sahara Stadium</c:v>
                </c:pt>
                <c:pt idx="16">
                  <c:v>Kingsmead</c:v>
                </c:pt>
                <c:pt idx="17">
                  <c:v>Brabourne Stadium</c:v>
                </c:pt>
                <c:pt idx="18">
                  <c:v>Dr. Y.S. Rajasekhara Reddy ACA-VDCA Cricket Stadium</c:v>
                </c:pt>
                <c:pt idx="19">
                  <c:v>Sardar Patel Stadium, Motera</c:v>
                </c:pt>
                <c:pt idx="20">
                  <c:v>SuperSport Park</c:v>
                </c:pt>
                <c:pt idx="21">
                  <c:v>Saurashtra Cricket Association Stadium</c:v>
                </c:pt>
                <c:pt idx="22">
                  <c:v>Himachal Pradesh Cricket Association Stadium</c:v>
                </c:pt>
                <c:pt idx="23">
                  <c:v>Holkar Cricket Stadium</c:v>
                </c:pt>
                <c:pt idx="24">
                  <c:v>New Wanderers Stadium</c:v>
                </c:pt>
                <c:pt idx="25">
                  <c:v>Barabati Stadium</c:v>
                </c:pt>
                <c:pt idx="26">
                  <c:v>JSCA International Stadium Complex</c:v>
                </c:pt>
                <c:pt idx="27">
                  <c:v>St George's Park</c:v>
                </c:pt>
                <c:pt idx="28">
                  <c:v>Newlands</c:v>
                </c:pt>
                <c:pt idx="29">
                  <c:v>Shaheed Veer Narayan Singh International Stadium</c:v>
                </c:pt>
                <c:pt idx="30">
                  <c:v>Nehru Stadium</c:v>
                </c:pt>
                <c:pt idx="31">
                  <c:v>Green Park</c:v>
                </c:pt>
                <c:pt idx="32">
                  <c:v>De Beers Diamond Oval</c:v>
                </c:pt>
                <c:pt idx="33">
                  <c:v>Vidarbha Cricket Association Stadium, Jamtha</c:v>
                </c:pt>
                <c:pt idx="34">
                  <c:v>Buffalo Park</c:v>
                </c:pt>
                <c:pt idx="35">
                  <c:v>OUTsurance Oval</c:v>
                </c:pt>
              </c:strCache>
            </c:strRef>
          </c:cat>
          <c:val>
            <c:numRef>
              <c:f>'data-1688827474185.csv'!$B$2:$B$37</c:f>
              <c:numCache>
                <c:formatCode>General</c:formatCode>
                <c:ptCount val="36"/>
                <c:pt idx="0">
                  <c:v>23658</c:v>
                </c:pt>
                <c:pt idx="1">
                  <c:v>23390</c:v>
                </c:pt>
                <c:pt idx="2">
                  <c:v>22947</c:v>
                </c:pt>
                <c:pt idx="3">
                  <c:v>20237</c:v>
                </c:pt>
                <c:pt idx="4">
                  <c:v>19484</c:v>
                </c:pt>
                <c:pt idx="5">
                  <c:v>17821</c:v>
                </c:pt>
                <c:pt idx="6">
                  <c:v>14264</c:v>
                </c:pt>
                <c:pt idx="7">
                  <c:v>10987</c:v>
                </c:pt>
                <c:pt idx="8">
                  <c:v>10402</c:v>
                </c:pt>
                <c:pt idx="9">
                  <c:v>8830</c:v>
                </c:pt>
                <c:pt idx="10">
                  <c:v>7021</c:v>
                </c:pt>
                <c:pt idx="11">
                  <c:v>6780</c:v>
                </c:pt>
                <c:pt idx="12">
                  <c:v>5924</c:v>
                </c:pt>
                <c:pt idx="13">
                  <c:v>5127</c:v>
                </c:pt>
                <c:pt idx="14">
                  <c:v>4810</c:v>
                </c:pt>
                <c:pt idx="15">
                  <c:v>4755</c:v>
                </c:pt>
                <c:pt idx="16">
                  <c:v>4353</c:v>
                </c:pt>
                <c:pt idx="17">
                  <c:v>3842</c:v>
                </c:pt>
                <c:pt idx="18">
                  <c:v>3746</c:v>
                </c:pt>
                <c:pt idx="19">
                  <c:v>3746</c:v>
                </c:pt>
                <c:pt idx="20">
                  <c:v>3653</c:v>
                </c:pt>
                <c:pt idx="21">
                  <c:v>3316</c:v>
                </c:pt>
                <c:pt idx="22">
                  <c:v>2897</c:v>
                </c:pt>
                <c:pt idx="23">
                  <c:v>2872</c:v>
                </c:pt>
                <c:pt idx="24">
                  <c:v>2292</c:v>
                </c:pt>
                <c:pt idx="25">
                  <c:v>2278</c:v>
                </c:pt>
                <c:pt idx="26">
                  <c:v>2056</c:v>
                </c:pt>
                <c:pt idx="27">
                  <c:v>2033</c:v>
                </c:pt>
                <c:pt idx="28">
                  <c:v>1764</c:v>
                </c:pt>
                <c:pt idx="29">
                  <c:v>1741</c:v>
                </c:pt>
                <c:pt idx="30">
                  <c:v>1363</c:v>
                </c:pt>
                <c:pt idx="31">
                  <c:v>1298</c:v>
                </c:pt>
                <c:pt idx="32">
                  <c:v>897</c:v>
                </c:pt>
                <c:pt idx="33">
                  <c:v>882</c:v>
                </c:pt>
                <c:pt idx="34">
                  <c:v>799</c:v>
                </c:pt>
                <c:pt idx="35">
                  <c:v>529</c:v>
                </c:pt>
              </c:numCache>
            </c:numRef>
          </c:val>
          <c:smooth val="0"/>
        </c:ser>
        <c:dLbls>
          <c:showLegendKey val="0"/>
          <c:showVal val="1"/>
          <c:showCatName val="0"/>
          <c:showSerName val="0"/>
          <c:showPercent val="0"/>
          <c:showBubbleSize val="0"/>
        </c:dLbls>
        <c:marker val="1"/>
        <c:smooth val="0"/>
        <c:axId val="-496272272"/>
        <c:axId val="-264513792"/>
      </c:lineChart>
      <c:catAx>
        <c:axId val="-496272272"/>
        <c:scaling>
          <c:orientation val="minMax"/>
        </c:scaling>
        <c:delete val="0"/>
        <c:axPos val="b"/>
        <c:numFmt formatCode="General" sourceLinked="0"/>
        <c:majorTickMark val="none"/>
        <c:minorTickMark val="none"/>
        <c:tickLblPos val="nextTo"/>
        <c:spPr>
          <a:noFill/>
          <a:ln w="19050" cap="flat" cmpd="sng" algn="ctr">
            <a:solidFill>
              <a:schemeClr val="dk1">
                <a:lumMod val="75000"/>
                <a:lumOff val="25000"/>
              </a:schemeClr>
            </a:solidFill>
            <a:round/>
          </a:ln>
          <a:effectLst/>
        </c:spPr>
        <c:txPr>
          <a:bodyPr rot="-60000000" spcFirstLastPara="0"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endParaRPr lang="en-US"/>
          </a:p>
        </c:txPr>
        <c:crossAx val="-264513792"/>
        <c:crosses val="autoZero"/>
        <c:auto val="1"/>
        <c:lblAlgn val="ctr"/>
        <c:lblOffset val="100"/>
        <c:noMultiLvlLbl val="0"/>
      </c:catAx>
      <c:valAx>
        <c:axId val="-26451379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49627227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752983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79864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65961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CF1133-3259-4C45-BABA-5B62D9C6F78D}"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11/13/2023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11/13/2023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11/13/2023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11/13/2023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11/13/2023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11/13/2023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914" y="1249251"/>
            <a:ext cx="9563636" cy="1685316"/>
          </a:xfrm>
        </p:spPr>
        <p:txBody>
          <a:bodyPr>
            <a:noAutofit/>
            <a:scene3d>
              <a:camera prst="orthographicFront"/>
              <a:lightRig rig="threePt" dir="t"/>
            </a:scene3d>
            <a:sp3d extrusionH="57150">
              <a:bevelT w="82550" h="38100" prst="coolSlant"/>
            </a:sp3d>
          </a:bodyPr>
          <a:lstStyle/>
          <a:p>
            <a:r>
              <a:rPr lang="en-IN" sz="13800" dirty="0" smtClean="0">
                <a:effectLst>
                  <a:outerShdw blurRad="75057" dist="38100" dir="5400000" sy="-20000" rotWithShape="0">
                    <a:prstClr val="black">
                      <a:alpha val="25000"/>
                    </a:prstClr>
                  </a:outerShdw>
                </a:effectLst>
                <a:latin typeface="Times New Roman" panose="02020603050405020304" pitchFamily="18" charset="0"/>
                <a:cs typeface="Times New Roman" panose="02020603050405020304" pitchFamily="18" charset="0"/>
              </a:rPr>
              <a:t>IPL</a:t>
            </a:r>
            <a:endParaRPr lang="en-IN" sz="13800" dirty="0">
              <a:effectLst>
                <a:outerShdw blurRad="75057" dist="38100" dir="5400000" sy="-20000" rotWithShape="0">
                  <a:prstClr val="black">
                    <a:alpha val="25000"/>
                  </a:prst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25828" t="32219"/>
          <a:stretch>
            <a:fillRect/>
          </a:stretch>
        </p:blipFill>
        <p:spPr>
          <a:xfrm>
            <a:off x="1366520" y="924560"/>
            <a:ext cx="9802495" cy="499554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99895" y="1174750"/>
            <a:ext cx="8773795" cy="462089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1325563"/>
          </a:xfrm>
        </p:spPr>
        <p:txBody>
          <a:bodyPr>
            <a:normAutofit/>
          </a:bodyPr>
          <a:lstStyle/>
          <a:p>
            <a:r>
              <a:rPr lang="en-IN" sz="3600" dirty="0">
                <a:latin typeface="Times New Roman" panose="02020603050405020304" pitchFamily="18" charset="0"/>
                <a:cs typeface="Times New Roman" panose="02020603050405020304" pitchFamily="18" charset="0"/>
              </a:rPr>
              <a:t>W</a:t>
            </a:r>
            <a:r>
              <a:rPr lang="en-IN" sz="3600" dirty="0" smtClean="0">
                <a:latin typeface="Times New Roman" panose="02020603050405020304" pitchFamily="18" charset="0"/>
                <a:cs typeface="Times New Roman" panose="02020603050405020304" pitchFamily="18" charset="0"/>
              </a:rPr>
              <a:t>icket </a:t>
            </a:r>
            <a:r>
              <a:rPr lang="en-IN" sz="3600" dirty="0">
                <a:latin typeface="Times New Roman" panose="02020603050405020304" pitchFamily="18" charset="0"/>
                <a:cs typeface="Times New Roman" panose="02020603050405020304" pitchFamily="18" charset="0"/>
              </a:rPr>
              <a:t>T</a:t>
            </a:r>
            <a:r>
              <a:rPr lang="en-IN" sz="3600" dirty="0" smtClean="0">
                <a:latin typeface="Times New Roman" panose="02020603050405020304" pitchFamily="18" charset="0"/>
                <a:cs typeface="Times New Roman" panose="02020603050405020304" pitchFamily="18" charset="0"/>
              </a:rPr>
              <a:t>aking </a:t>
            </a:r>
            <a:r>
              <a:rPr lang="en-IN" sz="3600" dirty="0">
                <a:latin typeface="Times New Roman" panose="02020603050405020304" pitchFamily="18" charset="0"/>
                <a:cs typeface="Times New Roman" panose="02020603050405020304" pitchFamily="18" charset="0"/>
              </a:rPr>
              <a:t>B</a:t>
            </a:r>
            <a:r>
              <a:rPr lang="en-IN" sz="3600" dirty="0" smtClean="0">
                <a:latin typeface="Times New Roman" panose="02020603050405020304" pitchFamily="18" charset="0"/>
                <a:cs typeface="Times New Roman" panose="02020603050405020304" pitchFamily="18" charset="0"/>
              </a:rPr>
              <a:t>owlers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140" y="1691005"/>
            <a:ext cx="10547985" cy="4364990"/>
          </a:xfrm>
        </p:spPr>
        <p:txBody>
          <a:bodyPr>
            <a:normAutofit/>
          </a:bodyPr>
          <a:lstStyle/>
          <a:p>
            <a:pPr marL="0" indent="0">
              <a:buNone/>
            </a:pPr>
            <a:r>
              <a:rPr lang="en-US" sz="2000" smtClean="0">
                <a:latin typeface="Times New Roman" panose="02020603050405020304" pitchFamily="18" charset="0"/>
                <a:cs typeface="Times New Roman" panose="02020603050405020304" pitchFamily="18" charset="0"/>
              </a:rPr>
              <a:t>select bowler, </a:t>
            </a:r>
          </a:p>
          <a:p>
            <a:pPr marL="0" indent="0">
              <a:buNone/>
            </a:pPr>
            <a:r>
              <a:rPr lang="en-US" sz="2000" smtClean="0">
                <a:latin typeface="Times New Roman" panose="02020603050405020304" pitchFamily="18" charset="0"/>
                <a:cs typeface="Times New Roman" panose="02020603050405020304" pitchFamily="18" charset="0"/>
              </a:rPr>
              <a:t>	   count(ball) as ball_delivered ,</a:t>
            </a:r>
          </a:p>
          <a:p>
            <a:pPr marL="0" indent="0">
              <a:buNone/>
            </a:pPr>
            <a:r>
              <a:rPr lang="en-US" sz="2000" smtClean="0">
                <a:latin typeface="Times New Roman" panose="02020603050405020304" pitchFamily="18" charset="0"/>
                <a:cs typeface="Times New Roman" panose="02020603050405020304" pitchFamily="18" charset="0"/>
              </a:rPr>
              <a:t>	   sum(is_wicket) as wickets,</a:t>
            </a:r>
          </a:p>
          <a:p>
            <a:pPr marL="0" indent="0">
              <a:buNone/>
            </a:pPr>
            <a:r>
              <a:rPr lang="en-US" sz="2000" smtClean="0">
                <a:latin typeface="Times New Roman" panose="02020603050405020304" pitchFamily="18" charset="0"/>
                <a:cs typeface="Times New Roman" panose="02020603050405020304" pitchFamily="18" charset="0"/>
              </a:rPr>
              <a:t>	   round((count(ball)::float/sum(is_wicket)::float) :: numeric,2) as</a:t>
            </a:r>
            <a:r>
              <a:rPr lang="en-IN" altLang="en-US" sz="2000" smtClean="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strike_rate</a:t>
            </a:r>
          </a:p>
          <a:p>
            <a:pPr marL="0" indent="0">
              <a:buNone/>
            </a:pPr>
            <a:r>
              <a:rPr lang="en-US" sz="2000" smtClean="0">
                <a:latin typeface="Times New Roman" panose="02020603050405020304" pitchFamily="18" charset="0"/>
                <a:cs typeface="Times New Roman" panose="02020603050405020304" pitchFamily="18" charset="0"/>
              </a:rPr>
              <a:t>from Deliveries</a:t>
            </a:r>
          </a:p>
          <a:p>
            <a:pPr marL="0" indent="0">
              <a:buNone/>
            </a:pPr>
            <a:r>
              <a:rPr lang="en-US" sz="2000" smtClean="0">
                <a:latin typeface="Times New Roman" panose="02020603050405020304" pitchFamily="18" charset="0"/>
                <a:cs typeface="Times New Roman" panose="02020603050405020304" pitchFamily="18" charset="0"/>
              </a:rPr>
              <a:t>group by bowler</a:t>
            </a:r>
          </a:p>
          <a:p>
            <a:pPr marL="0" indent="0">
              <a:buNone/>
            </a:pPr>
            <a:r>
              <a:rPr lang="en-US" sz="2000" smtClean="0">
                <a:latin typeface="Times New Roman" panose="02020603050405020304" pitchFamily="18" charset="0"/>
                <a:cs typeface="Times New Roman" panose="02020603050405020304" pitchFamily="18" charset="0"/>
              </a:rPr>
              <a:t>having count(ball) &gt;= 500</a:t>
            </a:r>
          </a:p>
          <a:p>
            <a:pPr marL="0" indent="0">
              <a:buNone/>
            </a:pPr>
            <a:r>
              <a:rPr lang="en-US" sz="2000" smtClean="0">
                <a:latin typeface="Times New Roman" panose="02020603050405020304" pitchFamily="18" charset="0"/>
                <a:cs typeface="Times New Roman" panose="02020603050405020304" pitchFamily="18" charset="0"/>
              </a:rPr>
              <a:t>order by strike_rate asc</a:t>
            </a:r>
          </a:p>
          <a:p>
            <a:pPr marL="0" indent="0">
              <a:buNone/>
            </a:pPr>
            <a:r>
              <a:rPr lang="en-US" sz="2000" smtClean="0">
                <a:latin typeface="Times New Roman" panose="02020603050405020304" pitchFamily="18" charset="0"/>
                <a:cs typeface="Times New Roman" panose="02020603050405020304" pitchFamily="18" charset="0"/>
              </a:rPr>
              <a:t>limit 10;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rcRect l="25774" t="32249"/>
          <a:stretch>
            <a:fillRect/>
          </a:stretch>
        </p:blipFill>
        <p:spPr>
          <a:xfrm>
            <a:off x="1083310" y="990600"/>
            <a:ext cx="10025380" cy="48768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90625" y="893445"/>
            <a:ext cx="9810750" cy="507047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1325563"/>
          </a:xfrm>
        </p:spPr>
        <p:txBody>
          <a:bodyPr>
            <a:normAutofit/>
          </a:bodyPr>
          <a:lstStyle/>
          <a:p>
            <a:r>
              <a:rPr lang="en-IN" sz="3600" dirty="0" smtClean="0">
                <a:latin typeface="Times New Roman" panose="02020603050405020304" pitchFamily="18" charset="0"/>
                <a:cs typeface="Times New Roman" panose="02020603050405020304" pitchFamily="18" charset="0"/>
              </a:rPr>
              <a:t>All Rounder's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140" y="1568450"/>
            <a:ext cx="10233660" cy="4823460"/>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SELECT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a.batsman</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all_rounder</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a.total_runs</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a.balls_faced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ROUND((</a:t>
            </a:r>
            <a:r>
              <a:rPr lang="en-US" sz="1800" dirty="0" err="1">
                <a:latin typeface="Times New Roman" panose="02020603050405020304" pitchFamily="18" charset="0"/>
                <a:cs typeface="Times New Roman" panose="02020603050405020304" pitchFamily="18" charset="0"/>
              </a:rPr>
              <a:t>a.total_runs</a:t>
            </a:r>
            <a:r>
              <a:rPr lang="en-US" sz="1800" dirty="0">
                <a:latin typeface="Times New Roman" panose="02020603050405020304" pitchFamily="18" charset="0"/>
                <a:cs typeface="Times New Roman" panose="02020603050405020304" pitchFamily="18" charset="0"/>
              </a:rPr>
              <a:t> ::float / </a:t>
            </a:r>
            <a:r>
              <a:rPr lang="en-US" sz="1800" dirty="0" err="1">
                <a:latin typeface="Times New Roman" panose="02020603050405020304" pitchFamily="18" charset="0"/>
                <a:cs typeface="Times New Roman" panose="02020603050405020304" pitchFamily="18" charset="0"/>
              </a:rPr>
              <a:t>a.balls_faced</a:t>
            </a:r>
            <a:r>
              <a:rPr lang="en-US" sz="1800" dirty="0">
                <a:latin typeface="Times New Roman" panose="02020603050405020304" pitchFamily="18" charset="0"/>
                <a:cs typeface="Times New Roman" panose="02020603050405020304" pitchFamily="18" charset="0"/>
              </a:rPr>
              <a:t>::float * 100)::numeric, 2) AS </a:t>
            </a:r>
            <a:r>
              <a:rPr lang="en-US" sz="1800" dirty="0" err="1">
                <a:latin typeface="Times New Roman" panose="02020603050405020304" pitchFamily="18" charset="0"/>
                <a:cs typeface="Times New Roman" panose="02020603050405020304" pitchFamily="18" charset="0"/>
              </a:rPr>
              <a:t>strike_rate_batsman</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b.balls_bowled</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b.wickets_taken</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b.strike_rate_bowler</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FROM </a:t>
            </a:r>
          </a:p>
          <a:p>
            <a:pPr marL="0" indent="0">
              <a:buNone/>
            </a:pPr>
            <a:r>
              <a:rPr lang="en-US" sz="1800" dirty="0">
                <a:latin typeface="Times New Roman" panose="02020603050405020304" pitchFamily="18" charset="0"/>
                <a:cs typeface="Times New Roman" panose="02020603050405020304" pitchFamily="18" charset="0"/>
              </a:rPr>
              <a:t>  (SELECT </a:t>
            </a:r>
          </a:p>
          <a:p>
            <a:pPr marL="0" indent="0">
              <a:buNone/>
            </a:pPr>
            <a:r>
              <a:rPr lang="en-US" sz="1800" dirty="0">
                <a:latin typeface="Times New Roman" panose="02020603050405020304" pitchFamily="18" charset="0"/>
                <a:cs typeface="Times New Roman" panose="02020603050405020304" pitchFamily="18" charset="0"/>
              </a:rPr>
              <a:t>        batsman, </a:t>
            </a:r>
          </a:p>
          <a:p>
            <a:pPr marL="0" indent="0">
              <a:buNone/>
            </a:pPr>
            <a:r>
              <a:rPr lang="en-US" sz="1800" dirty="0">
                <a:latin typeface="Times New Roman" panose="02020603050405020304" pitchFamily="18" charset="0"/>
                <a:cs typeface="Times New Roman" panose="02020603050405020304" pitchFamily="18" charset="0"/>
              </a:rPr>
              <a:t>        SUM(</a:t>
            </a:r>
            <a:r>
              <a:rPr lang="en-US" sz="1800" dirty="0" err="1">
                <a:latin typeface="Times New Roman" panose="02020603050405020304" pitchFamily="18" charset="0"/>
                <a:cs typeface="Times New Roman" panose="02020603050405020304" pitchFamily="18" charset="0"/>
              </a:rPr>
              <a:t>batsman_runs</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total_runs</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COUNT(CASE WHEN </a:t>
            </a:r>
            <a:r>
              <a:rPr lang="en-US" sz="1800" dirty="0" err="1">
                <a:latin typeface="Times New Roman" panose="02020603050405020304" pitchFamily="18" charset="0"/>
                <a:cs typeface="Times New Roman" panose="02020603050405020304" pitchFamily="18" charset="0"/>
              </a:rPr>
              <a:t>extras_type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wides</a:t>
            </a:r>
            <a:r>
              <a:rPr lang="en-US" sz="1800" dirty="0">
                <a:latin typeface="Times New Roman" panose="02020603050405020304" pitchFamily="18" charset="0"/>
                <a:cs typeface="Times New Roman" panose="02020603050405020304" pitchFamily="18" charset="0"/>
              </a:rPr>
              <a:t>' THEN NULL ELSE ball END) AS </a:t>
            </a:r>
            <a:r>
              <a:rPr lang="en-US" sz="1800" dirty="0" err="1">
                <a:latin typeface="Times New Roman" panose="02020603050405020304" pitchFamily="18" charset="0"/>
                <a:cs typeface="Times New Roman" panose="02020603050405020304" pitchFamily="18" charset="0"/>
              </a:rPr>
              <a:t>balls_faced</a:t>
            </a:r>
            <a:r>
              <a:rPr lang="en-US" sz="1800"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000" y="579549"/>
            <a:ext cx="10233800" cy="5597414"/>
          </a:xfrm>
        </p:spPr>
        <p:txBody>
          <a:bodyPr>
            <a:normAutofit fontScale="85000" lnSpcReduction="20000"/>
          </a:bodyPr>
          <a:lstStyle/>
          <a:p>
            <a:pPr marL="0" indent="0">
              <a:buNone/>
            </a:pPr>
            <a:r>
              <a:rPr lang="en-US" sz="2300" dirty="0">
                <a:latin typeface="Times New Roman" panose="02020603050405020304" pitchFamily="18" charset="0"/>
                <a:cs typeface="Times New Roman" panose="02020603050405020304" pitchFamily="18" charset="0"/>
              </a:rPr>
              <a:t>FROM deliveries </a:t>
            </a:r>
          </a:p>
          <a:p>
            <a:pPr marL="0" indent="0">
              <a:buNone/>
            </a:pPr>
            <a:r>
              <a:rPr lang="en-US" sz="2300" dirty="0">
                <a:latin typeface="Times New Roman" panose="02020603050405020304" pitchFamily="18" charset="0"/>
                <a:cs typeface="Times New Roman" panose="02020603050405020304" pitchFamily="18" charset="0"/>
              </a:rPr>
              <a:t>  GROUP BY batsman </a:t>
            </a:r>
          </a:p>
          <a:p>
            <a:pPr marL="0" indent="0">
              <a:buNone/>
            </a:pPr>
            <a:r>
              <a:rPr lang="en-US" sz="2300" dirty="0">
                <a:latin typeface="Times New Roman" panose="02020603050405020304" pitchFamily="18" charset="0"/>
                <a:cs typeface="Times New Roman" panose="02020603050405020304" pitchFamily="18" charset="0"/>
              </a:rPr>
              <a:t>  HAVING COUNT(CASE WHEN </a:t>
            </a:r>
            <a:r>
              <a:rPr lang="en-US" sz="2300" dirty="0" err="1">
                <a:latin typeface="Times New Roman" panose="02020603050405020304" pitchFamily="18" charset="0"/>
                <a:cs typeface="Times New Roman" panose="02020603050405020304" pitchFamily="18" charset="0"/>
              </a:rPr>
              <a:t>extras_type</a:t>
            </a: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wides</a:t>
            </a:r>
            <a:r>
              <a:rPr lang="en-US" sz="2300" dirty="0">
                <a:latin typeface="Times New Roman" panose="02020603050405020304" pitchFamily="18" charset="0"/>
                <a:cs typeface="Times New Roman" panose="02020603050405020304" pitchFamily="18" charset="0"/>
              </a:rPr>
              <a:t>' THEN NULL ELSE ball END) &gt;= 500) AS a </a:t>
            </a:r>
          </a:p>
          <a:p>
            <a:pPr marL="0" indent="0">
              <a:buNone/>
            </a:pPr>
            <a:r>
              <a:rPr lang="en-US" sz="2300" dirty="0">
                <a:latin typeface="Times New Roman" panose="02020603050405020304" pitchFamily="18" charset="0"/>
                <a:cs typeface="Times New Roman" panose="02020603050405020304" pitchFamily="18" charset="0"/>
              </a:rPr>
              <a:t>  INNER JOIN </a:t>
            </a:r>
          </a:p>
          <a:p>
            <a:pPr marL="0" indent="0">
              <a:buNone/>
            </a:pPr>
            <a:r>
              <a:rPr lang="en-US" sz="2300" dirty="0">
                <a:latin typeface="Times New Roman" panose="02020603050405020304" pitchFamily="18" charset="0"/>
                <a:cs typeface="Times New Roman" panose="02020603050405020304" pitchFamily="18" charset="0"/>
              </a:rPr>
              <a:t>  (SELECT </a:t>
            </a:r>
          </a:p>
          <a:p>
            <a:pPr marL="0" indent="0">
              <a:buNone/>
            </a:pPr>
            <a:r>
              <a:rPr lang="en-US" sz="2300" dirty="0">
                <a:latin typeface="Times New Roman" panose="02020603050405020304" pitchFamily="18" charset="0"/>
                <a:cs typeface="Times New Roman" panose="02020603050405020304" pitchFamily="18" charset="0"/>
              </a:rPr>
              <a:t>        bowler,</a:t>
            </a:r>
          </a:p>
          <a:p>
            <a:pPr marL="0" indent="0">
              <a:buNone/>
            </a:pPr>
            <a:r>
              <a:rPr lang="en-US" sz="2300" dirty="0">
                <a:latin typeface="Times New Roman" panose="02020603050405020304" pitchFamily="18" charset="0"/>
                <a:cs typeface="Times New Roman" panose="02020603050405020304" pitchFamily="18" charset="0"/>
              </a:rPr>
              <a:t>        COUNT(ball) AS </a:t>
            </a:r>
            <a:r>
              <a:rPr lang="en-US" sz="2300" dirty="0" err="1">
                <a:latin typeface="Times New Roman" panose="02020603050405020304" pitchFamily="18" charset="0"/>
                <a:cs typeface="Times New Roman" panose="02020603050405020304" pitchFamily="18" charset="0"/>
              </a:rPr>
              <a:t>balls_bowled</a:t>
            </a: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SUM(</a:t>
            </a:r>
            <a:r>
              <a:rPr lang="en-US" sz="2300" dirty="0" err="1">
                <a:latin typeface="Times New Roman" panose="02020603050405020304" pitchFamily="18" charset="0"/>
                <a:cs typeface="Times New Roman" panose="02020603050405020304" pitchFamily="18" charset="0"/>
              </a:rPr>
              <a:t>is_wicket</a:t>
            </a:r>
            <a:r>
              <a:rPr lang="en-US" sz="2300" dirty="0">
                <a:latin typeface="Times New Roman" panose="02020603050405020304" pitchFamily="18" charset="0"/>
                <a:cs typeface="Times New Roman" panose="02020603050405020304" pitchFamily="18" charset="0"/>
              </a:rPr>
              <a:t>) AS </a:t>
            </a:r>
            <a:r>
              <a:rPr lang="en-US" sz="2300" dirty="0" err="1">
                <a:latin typeface="Times New Roman" panose="02020603050405020304" pitchFamily="18" charset="0"/>
                <a:cs typeface="Times New Roman" panose="02020603050405020304" pitchFamily="18" charset="0"/>
              </a:rPr>
              <a:t>wickets_taken</a:t>
            </a: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ROUND((COUNT(ball) / SUM(</a:t>
            </a:r>
            <a:r>
              <a:rPr lang="en-US" sz="2300" dirty="0" err="1">
                <a:latin typeface="Times New Roman" panose="02020603050405020304" pitchFamily="18" charset="0"/>
                <a:cs typeface="Times New Roman" panose="02020603050405020304" pitchFamily="18" charset="0"/>
              </a:rPr>
              <a:t>is_wicket</a:t>
            </a:r>
            <a:r>
              <a:rPr lang="en-US" sz="2300" dirty="0">
                <a:latin typeface="Times New Roman" panose="02020603050405020304" pitchFamily="18" charset="0"/>
                <a:cs typeface="Times New Roman" panose="02020603050405020304" pitchFamily="18" charset="0"/>
              </a:rPr>
              <a:t>)::float)::numeric, 2) AS </a:t>
            </a:r>
            <a:r>
              <a:rPr lang="en-US" sz="2300" dirty="0" err="1">
                <a:latin typeface="Times New Roman" panose="02020603050405020304" pitchFamily="18" charset="0"/>
                <a:cs typeface="Times New Roman" panose="02020603050405020304" pitchFamily="18" charset="0"/>
              </a:rPr>
              <a:t>strike_rate_bowler</a:t>
            </a: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  FROM deliveries </a:t>
            </a:r>
          </a:p>
          <a:p>
            <a:pPr marL="0" indent="0">
              <a:buNone/>
            </a:pPr>
            <a:r>
              <a:rPr lang="en-US" sz="2300" dirty="0">
                <a:latin typeface="Times New Roman" panose="02020603050405020304" pitchFamily="18" charset="0"/>
                <a:cs typeface="Times New Roman" panose="02020603050405020304" pitchFamily="18" charset="0"/>
              </a:rPr>
              <a:t>  GROUP BY bowler </a:t>
            </a:r>
          </a:p>
          <a:p>
            <a:pPr marL="0" indent="0">
              <a:buNone/>
            </a:pPr>
            <a:r>
              <a:rPr lang="en-US" sz="2300" dirty="0">
                <a:latin typeface="Times New Roman" panose="02020603050405020304" pitchFamily="18" charset="0"/>
                <a:cs typeface="Times New Roman" panose="02020603050405020304" pitchFamily="18" charset="0"/>
              </a:rPr>
              <a:t>  HAVING COUNT(ball) &gt;= 300) AS b </a:t>
            </a:r>
          </a:p>
          <a:p>
            <a:pPr marL="0" indent="0">
              <a:buNone/>
            </a:pPr>
            <a:r>
              <a:rPr lang="en-US" sz="2300" dirty="0">
                <a:latin typeface="Times New Roman" panose="02020603050405020304" pitchFamily="18" charset="0"/>
                <a:cs typeface="Times New Roman" panose="02020603050405020304" pitchFamily="18" charset="0"/>
              </a:rPr>
              <a:t>ON </a:t>
            </a:r>
            <a:r>
              <a:rPr lang="en-US" sz="2300" dirty="0" err="1">
                <a:latin typeface="Times New Roman" panose="02020603050405020304" pitchFamily="18" charset="0"/>
                <a:cs typeface="Times New Roman" panose="02020603050405020304" pitchFamily="18" charset="0"/>
              </a:rPr>
              <a:t>a.batsman</a:t>
            </a:r>
            <a:r>
              <a:rPr lang="en-US" sz="2300" dirty="0">
                <a:latin typeface="Times New Roman" panose="02020603050405020304" pitchFamily="18" charset="0"/>
                <a:cs typeface="Times New Roman" panose="02020603050405020304" pitchFamily="18" charset="0"/>
              </a:rPr>
              <a:t> = </a:t>
            </a:r>
            <a:r>
              <a:rPr lang="en-US" sz="2300" dirty="0" err="1">
                <a:latin typeface="Times New Roman" panose="02020603050405020304" pitchFamily="18" charset="0"/>
                <a:cs typeface="Times New Roman" panose="02020603050405020304" pitchFamily="18" charset="0"/>
              </a:rPr>
              <a:t>b.bowler</a:t>
            </a:r>
            <a:r>
              <a:rPr lang="en-US" sz="2300" dirty="0">
                <a:latin typeface="Times New Roman" panose="02020603050405020304" pitchFamily="18" charset="0"/>
                <a:cs typeface="Times New Roman" panose="02020603050405020304" pitchFamily="18" charset="0"/>
              </a:rPr>
              <a:t> </a:t>
            </a:r>
          </a:p>
          <a:p>
            <a:pPr marL="0" indent="0">
              <a:buNone/>
            </a:pPr>
            <a:r>
              <a:rPr lang="en-US" sz="2300" dirty="0">
                <a:latin typeface="Times New Roman" panose="02020603050405020304" pitchFamily="18" charset="0"/>
                <a:cs typeface="Times New Roman" panose="02020603050405020304" pitchFamily="18" charset="0"/>
              </a:rPr>
              <a:t>ORDER BY </a:t>
            </a:r>
            <a:r>
              <a:rPr lang="en-US" sz="2300" dirty="0" err="1">
                <a:latin typeface="Times New Roman" panose="02020603050405020304" pitchFamily="18" charset="0"/>
                <a:cs typeface="Times New Roman" panose="02020603050405020304" pitchFamily="18" charset="0"/>
              </a:rPr>
              <a:t>strike_rate_batsman</a:t>
            </a:r>
            <a:r>
              <a:rPr lang="en-US" sz="2300" dirty="0">
                <a:latin typeface="Times New Roman" panose="02020603050405020304" pitchFamily="18" charset="0"/>
                <a:cs typeface="Times New Roman" panose="02020603050405020304" pitchFamily="18" charset="0"/>
              </a:rPr>
              <a:t> DESC </a:t>
            </a:r>
          </a:p>
          <a:p>
            <a:pPr marL="0" indent="0">
              <a:buNone/>
            </a:pPr>
            <a:r>
              <a:rPr lang="en-US" sz="2300" dirty="0">
                <a:latin typeface="Times New Roman" panose="02020603050405020304" pitchFamily="18" charset="0"/>
                <a:cs typeface="Times New Roman" panose="02020603050405020304" pitchFamily="18" charset="0"/>
              </a:rPr>
              <a:t>LIMIT 10;</a:t>
            </a:r>
            <a:endParaRPr lang="en-IN" sz="2300"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5797" t="32401"/>
          <a:stretch>
            <a:fillRect/>
          </a:stretch>
        </p:blipFill>
        <p:spPr>
          <a:xfrm>
            <a:off x="1352283" y="953037"/>
            <a:ext cx="9208394" cy="511291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22738" y="1043191"/>
          <a:ext cx="9537879" cy="443033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1325563"/>
          </a:xfrm>
        </p:spPr>
        <p:txBody>
          <a:bodyPr>
            <a:normAutofit/>
          </a:bodyPr>
          <a:lstStyle/>
          <a:p>
            <a:r>
              <a:rPr lang="en-IN" sz="3600" dirty="0" smtClean="0">
                <a:latin typeface="Times New Roman" panose="02020603050405020304" pitchFamily="18" charset="0"/>
                <a:cs typeface="Times New Roman" panose="02020603050405020304" pitchFamily="18" charset="0"/>
              </a:rPr>
              <a:t>Wicket Keepers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In T20, the emphasis is on scoring runs quickly, so the wicketkeeper is often expected to contribute to the team's run total with aggressive batting. They may also be called upon to bowl a few overs of spin or medium pace</a:t>
            </a:r>
            <a:r>
              <a:rPr lang="en-US" sz="2000" dirty="0" smtClean="0">
                <a:latin typeface="Times New Roman" panose="02020603050405020304" pitchFamily="18" charset="0"/>
                <a:cs typeface="Times New Roman" panose="02020603050405020304" pitchFamily="18" charset="0"/>
              </a:rPr>
              <a:t>.</a:t>
            </a:r>
          </a:p>
          <a:p>
            <a:pPr marL="0" indent="0" algn="just">
              <a:lnSpc>
                <a:spcPct val="100000"/>
              </a:lnSpc>
              <a:buNone/>
            </a:pPr>
            <a:r>
              <a:rPr lang="en-US" sz="2000" dirty="0" smtClean="0">
                <a:latin typeface="Times New Roman" panose="02020603050405020304" pitchFamily="18" charset="0"/>
                <a:cs typeface="Times New Roman" panose="02020603050405020304" pitchFamily="18" charset="0"/>
              </a:rPr>
              <a:t>Stamina is another important factor in being a success</a:t>
            </a:r>
            <a:r>
              <a:rPr lang="en-IN" altLang="en-US" sz="2000" dirty="0" smtClean="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u</a:t>
            </a:r>
            <a:r>
              <a:rPr lang="en-IN" altLang="en-US" sz="2000" dirty="0" smtClean="0">
                <a:latin typeface="Times New Roman" panose="02020603050405020304" pitchFamily="18" charset="0"/>
                <a:cs typeface="Times New Roman" panose="02020603050405020304" pitchFamily="18" charset="0"/>
              </a:rPr>
              <a:t>l </a:t>
            </a:r>
            <a:r>
              <a:rPr lang="en-IN" altLang="en-US" sz="2000" dirty="0" smtClean="0">
                <a:latin typeface="Times New Roman" panose="02020603050405020304" pitchFamily="18" charset="0"/>
                <a:cs typeface="Times New Roman" panose="02020603050405020304" pitchFamily="18" charset="0"/>
                <a:sym typeface="+mn-ea"/>
              </a:rPr>
              <a:t>Wicket Keeper.</a:t>
            </a:r>
            <a:r>
              <a:rPr lang="en-IN" alt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fulfilling the multi-dimensional needs of T20, a WK needs to be strong with his basics too. The glove work must be sharpened and the quick movement behind the stumps must be molded. </a:t>
            </a:r>
          </a:p>
          <a:p>
            <a:pPr marL="0" indent="0" algn="just">
              <a:lnSpc>
                <a:spcPct val="100000"/>
              </a:lnSpc>
              <a:buNone/>
            </a:pPr>
            <a:r>
              <a:rPr lang="en-US" sz="2000" dirty="0" smtClean="0">
                <a:latin typeface="Times New Roman" panose="02020603050405020304" pitchFamily="18" charset="0"/>
                <a:cs typeface="Times New Roman" panose="02020603050405020304" pitchFamily="18" charset="0"/>
              </a:rPr>
              <a:t>So, select a player having good medium strike rate in batting and who can also do balling whenever necessary </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choose 2-3 players having good strike rate and have balled at least 200 balls.</a:t>
            </a:r>
          </a:p>
          <a:p>
            <a:pPr marL="0" indent="0" algn="just">
              <a:lnSpc>
                <a:spcPct val="100000"/>
              </a:lnSpc>
              <a:buNone/>
            </a:pPr>
            <a:r>
              <a:rPr lang="en-US" sz="2000" dirty="0" smtClean="0">
                <a:latin typeface="Times New Roman" panose="02020603050405020304" pitchFamily="18" charset="0"/>
                <a:cs typeface="Times New Roman" panose="02020603050405020304" pitchFamily="18" charset="0"/>
              </a:rPr>
              <a:t>Create query that can provide us </a:t>
            </a:r>
            <a:r>
              <a:rPr lang="en-US" sz="2000" dirty="0" err="1" smtClean="0">
                <a:latin typeface="Times New Roman" panose="02020603050405020304" pitchFamily="18" charset="0"/>
                <a:cs typeface="Times New Roman" panose="02020603050405020304" pitchFamily="18" charset="0"/>
              </a:rPr>
              <a:t>atleast</a:t>
            </a:r>
            <a:r>
              <a:rPr lang="en-US" sz="2000" dirty="0" smtClean="0">
                <a:latin typeface="Times New Roman" panose="02020603050405020304" pitchFamily="18" charset="0"/>
                <a:cs typeface="Times New Roman" panose="02020603050405020304" pitchFamily="18" charset="0"/>
              </a:rPr>
              <a:t> 10 such players from which we can select our wicket keeper for team.</a:t>
            </a:r>
          </a:p>
          <a:p>
            <a:pPr marL="0" indent="0" algn="just">
              <a:lnSpc>
                <a:spcPct val="100000"/>
              </a:lnSpc>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250" y="365125"/>
            <a:ext cx="10104550" cy="1325563"/>
          </a:xfrm>
        </p:spPr>
        <p:txBody>
          <a:bodyPr>
            <a:normAutofit/>
          </a:bodyPr>
          <a:lstStyle/>
          <a:p>
            <a:r>
              <a:rPr lang="en-IN" sz="3600" dirty="0">
                <a:latin typeface="Times New Roman" panose="02020603050405020304" pitchFamily="18" charset="0"/>
                <a:cs typeface="Times New Roman" panose="02020603050405020304" pitchFamily="18" charset="0"/>
              </a:rPr>
              <a:t>Aggressive </a:t>
            </a:r>
            <a:r>
              <a:rPr lang="en-IN" sz="3600" dirty="0" smtClean="0">
                <a:latin typeface="Times New Roman" panose="02020603050405020304" pitchFamily="18" charset="0"/>
                <a:cs typeface="Times New Roman" panose="02020603050405020304" pitchFamily="18" charset="0"/>
              </a:rPr>
              <a:t>Batsmen</a:t>
            </a:r>
            <a:r>
              <a:rPr lang="en-IN" sz="36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1249045" y="1569085"/>
            <a:ext cx="10333355" cy="4636770"/>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select batsman,</a:t>
            </a:r>
          </a:p>
          <a:p>
            <a:pPr marL="0" indent="0">
              <a:lnSpc>
                <a:spcPct val="100000"/>
              </a:lnSpc>
              <a:buNone/>
            </a:pP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sum(total_runs) as runs ,</a:t>
            </a:r>
          </a:p>
          <a:p>
            <a:pPr marL="0" indent="0">
              <a:lnSpc>
                <a:spcPct val="100000"/>
              </a:lnSpc>
              <a:buNone/>
            </a:pP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count(case when extras_type = 'wide' then 0 else ball end) as balls_faced,</a:t>
            </a:r>
          </a:p>
          <a:p>
            <a:pPr marL="0" indent="0">
              <a:lnSpc>
                <a:spcPct val="100000"/>
              </a:lnSpc>
              <a:buNone/>
            </a:pP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round(((sum(total_runs)* 100)::float/(count(case when extras_type = </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'wide' then 0 else ball </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end))::float):: numeric, 2)as strike_rate</a:t>
            </a:r>
          </a:p>
          <a:p>
            <a:pPr marL="0" indent="0">
              <a:lnSpc>
                <a:spcPct val="100000"/>
              </a:lnSpc>
              <a:buNone/>
            </a:pPr>
            <a:r>
              <a:rPr lang="en-US" sz="2000" dirty="0">
                <a:latin typeface="Times New Roman" panose="02020603050405020304" pitchFamily="18" charset="0"/>
                <a:cs typeface="Times New Roman" panose="02020603050405020304" pitchFamily="18" charset="0"/>
              </a:rPr>
              <a:t>from Deliveries</a:t>
            </a:r>
          </a:p>
          <a:p>
            <a:pPr marL="0" indent="0">
              <a:lnSpc>
                <a:spcPct val="100000"/>
              </a:lnSpc>
              <a:buNone/>
            </a:pPr>
            <a:r>
              <a:rPr lang="en-US" sz="2000" dirty="0">
                <a:latin typeface="Times New Roman" panose="02020603050405020304" pitchFamily="18" charset="0"/>
                <a:cs typeface="Times New Roman" panose="02020603050405020304" pitchFamily="18" charset="0"/>
              </a:rPr>
              <a:t>group by batsman</a:t>
            </a:r>
          </a:p>
          <a:p>
            <a:pPr marL="0" indent="0">
              <a:lnSpc>
                <a:spcPct val="100000"/>
              </a:lnSpc>
              <a:buNone/>
            </a:pPr>
            <a:r>
              <a:rPr lang="en-US" sz="2000" dirty="0">
                <a:latin typeface="Times New Roman" panose="02020603050405020304" pitchFamily="18" charset="0"/>
                <a:cs typeface="Times New Roman" panose="02020603050405020304" pitchFamily="18" charset="0"/>
              </a:rPr>
              <a:t>having count(case when extras_type = 'wide' then 0 else ball end) &gt;= 500</a:t>
            </a:r>
          </a:p>
          <a:p>
            <a:pPr marL="0" indent="0">
              <a:lnSpc>
                <a:spcPct val="100000"/>
              </a:lnSpc>
              <a:buNone/>
            </a:pPr>
            <a:r>
              <a:rPr lang="en-US" sz="2000" dirty="0">
                <a:latin typeface="Times New Roman" panose="02020603050405020304" pitchFamily="18" charset="0"/>
                <a:cs typeface="Times New Roman" panose="02020603050405020304" pitchFamily="18" charset="0"/>
              </a:rPr>
              <a:t>order by strike_rate desc</a:t>
            </a:r>
          </a:p>
          <a:p>
            <a:pPr marL="0" indent="0">
              <a:lnSpc>
                <a:spcPct val="100000"/>
              </a:lnSpc>
              <a:buNone/>
            </a:pPr>
            <a:r>
              <a:rPr lang="en-US" sz="2000" dirty="0">
                <a:latin typeface="Times New Roman" panose="02020603050405020304" pitchFamily="18" charset="0"/>
                <a:cs typeface="Times New Roman" panose="02020603050405020304" pitchFamily="18" charset="0"/>
              </a:rPr>
              <a:t>limit 10;</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473" y="1395435"/>
            <a:ext cx="10515600" cy="1325563"/>
          </a:xfrm>
        </p:spPr>
        <p:txBody>
          <a:bodyPr/>
          <a:lstStyle/>
          <a:p>
            <a:r>
              <a:rPr lang="en-IN" b="1" dirty="0">
                <a:latin typeface="Times New Roman" panose="02020603050405020304" pitchFamily="18" charset="0"/>
                <a:cs typeface="Times New Roman" panose="02020603050405020304" pitchFamily="18" charset="0"/>
              </a:rPr>
              <a:t>Additional Questions </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3"/>
          </a:xfrm>
        </p:spPr>
        <p:txBody>
          <a:bodyPr>
            <a:normAutofit fontScale="90000"/>
          </a:bodyPr>
          <a:lstStyle/>
          <a:p>
            <a:r>
              <a:rPr lang="en-IN" sz="2800" b="1" dirty="0">
                <a:latin typeface="Times New Roman" panose="02020603050405020304" pitchFamily="18" charset="0"/>
                <a:cs typeface="Times New Roman" panose="02020603050405020304" pitchFamily="18" charset="0"/>
              </a:rPr>
              <a:t>Create table Queries </a:t>
            </a:r>
            <a:endParaRPr lang="en-IN" sz="2800" dirty="0"/>
          </a:p>
        </p:txBody>
      </p:sp>
      <p:sp>
        <p:nvSpPr>
          <p:cNvPr id="3" name="Content Placeholder 2"/>
          <p:cNvSpPr>
            <a:spLocks noGrp="1"/>
          </p:cNvSpPr>
          <p:nvPr>
            <p:ph idx="1"/>
          </p:nvPr>
        </p:nvSpPr>
        <p:spPr>
          <a:xfrm>
            <a:off x="838199" y="953038"/>
            <a:ext cx="11100515" cy="5705340"/>
          </a:xfrm>
        </p:spPr>
        <p:txBody>
          <a:bodyPr>
            <a:normAutofit fontScale="47500" lnSpcReduction="20000"/>
          </a:bodyPr>
          <a:lstStyle/>
          <a:p>
            <a:pPr marL="0" indent="0">
              <a:buNone/>
            </a:pPr>
            <a:r>
              <a:rPr lang="en-IN" sz="2900" dirty="0">
                <a:latin typeface="Times New Roman" panose="02020603050405020304" pitchFamily="18" charset="0"/>
                <a:cs typeface="Times New Roman" panose="02020603050405020304" pitchFamily="18" charset="0"/>
              </a:rPr>
              <a:t>CREATE TABLE  D</a:t>
            </a:r>
            <a:r>
              <a:rPr lang="en-IN" sz="2900" dirty="0" smtClean="0">
                <a:latin typeface="Times New Roman" panose="02020603050405020304" pitchFamily="18" charset="0"/>
                <a:cs typeface="Times New Roman" panose="02020603050405020304" pitchFamily="18" charset="0"/>
              </a:rPr>
              <a:t>eliveries</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a:t>
            </a:r>
          </a:p>
          <a:p>
            <a:pPr marL="0" indent="0">
              <a:buNone/>
            </a:pPr>
            <a:r>
              <a:rPr lang="en-IN" sz="2900" dirty="0">
                <a:latin typeface="Times New Roman" panose="02020603050405020304" pitchFamily="18" charset="0"/>
                <a:cs typeface="Times New Roman" panose="02020603050405020304" pitchFamily="18" charset="0"/>
              </a:rPr>
              <a:t>    id integer,</a:t>
            </a:r>
          </a:p>
          <a:p>
            <a:pPr marL="0" indent="0">
              <a:buNone/>
            </a:pPr>
            <a:r>
              <a:rPr lang="en-IN" sz="2900" dirty="0">
                <a:latin typeface="Times New Roman" panose="02020603050405020304" pitchFamily="18" charset="0"/>
                <a:cs typeface="Times New Roman" panose="02020603050405020304" pitchFamily="18" charset="0"/>
              </a:rPr>
              <a:t>    inning integer,</a:t>
            </a:r>
          </a:p>
          <a:p>
            <a:pPr marL="0" indent="0">
              <a:buNone/>
            </a:pPr>
            <a:r>
              <a:rPr lang="en-IN" sz="2900" dirty="0">
                <a:latin typeface="Times New Roman" panose="02020603050405020304" pitchFamily="18" charset="0"/>
                <a:cs typeface="Times New Roman" panose="02020603050405020304" pitchFamily="18" charset="0"/>
              </a:rPr>
              <a:t>    over integer,</a:t>
            </a:r>
          </a:p>
          <a:p>
            <a:pPr marL="0" indent="0">
              <a:buNone/>
            </a:pPr>
            <a:r>
              <a:rPr lang="en-IN" sz="2900" dirty="0">
                <a:latin typeface="Times New Roman" panose="02020603050405020304" pitchFamily="18" charset="0"/>
                <a:cs typeface="Times New Roman" panose="02020603050405020304" pitchFamily="18" charset="0"/>
              </a:rPr>
              <a:t>    ball integer,</a:t>
            </a:r>
          </a:p>
          <a:p>
            <a:pPr marL="0" indent="0">
              <a:buNone/>
            </a:pPr>
            <a:r>
              <a:rPr lang="en-IN" sz="2900" dirty="0">
                <a:latin typeface="Times New Roman" panose="02020603050405020304" pitchFamily="18" charset="0"/>
                <a:cs typeface="Times New Roman" panose="02020603050405020304" pitchFamily="18" charset="0"/>
              </a:rPr>
              <a:t>    batsman </a:t>
            </a:r>
            <a:r>
              <a:rPr lang="en-IN" sz="2900" dirty="0" err="1" smtClean="0">
                <a:latin typeface="Times New Roman" panose="02020603050405020304" pitchFamily="18" charset="0"/>
                <a:cs typeface="Times New Roman" panose="02020603050405020304" pitchFamily="18" charset="0"/>
              </a:rPr>
              <a:t>varchar</a:t>
            </a:r>
            <a:r>
              <a:rPr lang="en-IN" sz="2900" dirty="0" smtClean="0">
                <a:latin typeface="Times New Roman" panose="02020603050405020304" pitchFamily="18" charset="0"/>
                <a:cs typeface="Times New Roman" panose="02020603050405020304" pitchFamily="18" charset="0"/>
              </a:rPr>
              <a:t>,</a:t>
            </a:r>
          </a:p>
          <a:p>
            <a:pPr marL="0" indent="0">
              <a:buNone/>
            </a:pPr>
            <a:r>
              <a:rPr lang="en-IN" sz="2900" dirty="0">
                <a:latin typeface="Times New Roman" panose="02020603050405020304" pitchFamily="18" charset="0"/>
                <a:cs typeface="Times New Roman" panose="02020603050405020304" pitchFamily="18" charset="0"/>
              </a:rPr>
              <a:t> </a:t>
            </a:r>
            <a:r>
              <a:rPr lang="en-IN" sz="2900" dirty="0" smtClean="0">
                <a:latin typeface="Times New Roman" panose="02020603050405020304" pitchFamily="18" charset="0"/>
                <a:cs typeface="Times New Roman" panose="02020603050405020304" pitchFamily="18" charset="0"/>
              </a:rPr>
              <a:t>   </a:t>
            </a:r>
            <a:r>
              <a:rPr lang="en-IN" sz="2900" dirty="0" err="1" smtClean="0">
                <a:latin typeface="Times New Roman" panose="02020603050405020304" pitchFamily="18" charset="0"/>
                <a:cs typeface="Times New Roman" panose="02020603050405020304" pitchFamily="18" charset="0"/>
              </a:rPr>
              <a:t>non_striker</a:t>
            </a:r>
            <a:r>
              <a:rPr lang="en-IN" sz="2900" dirty="0" smtClean="0">
                <a:latin typeface="Times New Roman" panose="02020603050405020304" pitchFamily="18" charset="0"/>
                <a:cs typeface="Times New Roman" panose="02020603050405020304" pitchFamily="18" charset="0"/>
              </a:rPr>
              <a:t> </a:t>
            </a:r>
            <a:r>
              <a:rPr lang="en-IN" sz="2900" dirty="0" err="1" smtClean="0">
                <a:latin typeface="Times New Roman" panose="02020603050405020304" pitchFamily="18" charset="0"/>
                <a:cs typeface="Times New Roman" panose="02020603050405020304" pitchFamily="18" charset="0"/>
              </a:rPr>
              <a:t>varchar</a:t>
            </a:r>
            <a:r>
              <a:rPr lang="en-IN" sz="2900" dirty="0" smtClean="0">
                <a:latin typeface="Times New Roman" panose="02020603050405020304" pitchFamily="18" charset="0"/>
                <a:cs typeface="Times New Roman" panose="02020603050405020304" pitchFamily="18" charset="0"/>
              </a:rPr>
              <a:t>,</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    bowler </a:t>
            </a:r>
            <a:r>
              <a:rPr lang="en-IN" sz="2900" dirty="0" err="1" smtClean="0">
                <a:latin typeface="Times New Roman" panose="02020603050405020304" pitchFamily="18" charset="0"/>
                <a:cs typeface="Times New Roman" panose="02020603050405020304" pitchFamily="18" charset="0"/>
              </a:rPr>
              <a:t>varchar</a:t>
            </a:r>
            <a:r>
              <a:rPr lang="en-IN" sz="2900" dirty="0" smtClean="0">
                <a:latin typeface="Times New Roman" panose="02020603050405020304" pitchFamily="18" charset="0"/>
                <a:cs typeface="Times New Roman" panose="02020603050405020304" pitchFamily="18" charset="0"/>
              </a:rPr>
              <a:t>,</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batsman_runs</a:t>
            </a:r>
            <a:r>
              <a:rPr lang="en-IN" sz="2900" dirty="0">
                <a:latin typeface="Times New Roman" panose="02020603050405020304" pitchFamily="18" charset="0"/>
                <a:cs typeface="Times New Roman" panose="02020603050405020304" pitchFamily="18" charset="0"/>
              </a:rPr>
              <a:t> integer,</a:t>
            </a:r>
          </a:p>
          <a:p>
            <a:pPr marL="0" indent="0">
              <a:buNone/>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extra_runs</a:t>
            </a:r>
            <a:r>
              <a:rPr lang="en-IN" sz="2900" dirty="0">
                <a:latin typeface="Times New Roman" panose="02020603050405020304" pitchFamily="18" charset="0"/>
                <a:cs typeface="Times New Roman" panose="02020603050405020304" pitchFamily="18" charset="0"/>
              </a:rPr>
              <a:t> integer,</a:t>
            </a:r>
          </a:p>
          <a:p>
            <a:pPr marL="0" indent="0">
              <a:buNone/>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total_runs</a:t>
            </a:r>
            <a:r>
              <a:rPr lang="en-IN" sz="2900" dirty="0">
                <a:latin typeface="Times New Roman" panose="02020603050405020304" pitchFamily="18" charset="0"/>
                <a:cs typeface="Times New Roman" panose="02020603050405020304" pitchFamily="18" charset="0"/>
              </a:rPr>
              <a:t> integer,</a:t>
            </a:r>
          </a:p>
          <a:p>
            <a:pPr marL="0" indent="0">
              <a:buNone/>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is_wiket</a:t>
            </a:r>
            <a:r>
              <a:rPr lang="en-IN" sz="2900" dirty="0">
                <a:latin typeface="Times New Roman" panose="02020603050405020304" pitchFamily="18" charset="0"/>
                <a:cs typeface="Times New Roman" panose="02020603050405020304" pitchFamily="18" charset="0"/>
              </a:rPr>
              <a:t> integer,</a:t>
            </a:r>
          </a:p>
          <a:p>
            <a:pPr marL="0" indent="0">
              <a:buNone/>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dismissal_kind</a:t>
            </a:r>
            <a:r>
              <a:rPr lang="en-IN" sz="2900" dirty="0">
                <a:latin typeface="Times New Roman" panose="02020603050405020304" pitchFamily="18" charset="0"/>
                <a:cs typeface="Times New Roman" panose="02020603050405020304" pitchFamily="18" charset="0"/>
              </a:rPr>
              <a:t> </a:t>
            </a:r>
            <a:r>
              <a:rPr lang="en-IN" sz="2900" dirty="0" err="1" smtClean="0">
                <a:latin typeface="Times New Roman" panose="02020603050405020304" pitchFamily="18" charset="0"/>
                <a:cs typeface="Times New Roman" panose="02020603050405020304" pitchFamily="18" charset="0"/>
              </a:rPr>
              <a:t>varchar</a:t>
            </a:r>
            <a:r>
              <a:rPr lang="en-IN" sz="2900" dirty="0" smtClean="0">
                <a:latin typeface="Times New Roman" panose="02020603050405020304" pitchFamily="18" charset="0"/>
                <a:cs typeface="Times New Roman" panose="02020603050405020304" pitchFamily="18" charset="0"/>
              </a:rPr>
              <a:t>,</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player_dismissed</a:t>
            </a:r>
            <a:r>
              <a:rPr lang="en-IN" sz="2900" dirty="0">
                <a:latin typeface="Times New Roman" panose="02020603050405020304" pitchFamily="18" charset="0"/>
                <a:cs typeface="Times New Roman" panose="02020603050405020304" pitchFamily="18" charset="0"/>
              </a:rPr>
              <a:t> </a:t>
            </a:r>
            <a:r>
              <a:rPr lang="en-IN" sz="2900" dirty="0" err="1" smtClean="0">
                <a:latin typeface="Times New Roman" panose="02020603050405020304" pitchFamily="18" charset="0"/>
                <a:cs typeface="Times New Roman" panose="02020603050405020304" pitchFamily="18" charset="0"/>
              </a:rPr>
              <a:t>varchar</a:t>
            </a:r>
            <a:r>
              <a:rPr lang="en-IN" sz="2900" dirty="0" smtClean="0">
                <a:latin typeface="Times New Roman" panose="02020603050405020304" pitchFamily="18" charset="0"/>
                <a:cs typeface="Times New Roman" panose="02020603050405020304" pitchFamily="18" charset="0"/>
              </a:rPr>
              <a:t>,</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    fielder </a:t>
            </a:r>
            <a:r>
              <a:rPr lang="en-IN" sz="2900" dirty="0" err="1" smtClean="0">
                <a:latin typeface="Times New Roman" panose="02020603050405020304" pitchFamily="18" charset="0"/>
                <a:cs typeface="Times New Roman" panose="02020603050405020304" pitchFamily="18" charset="0"/>
              </a:rPr>
              <a:t>varchar</a:t>
            </a:r>
            <a:r>
              <a:rPr lang="en-IN" sz="2900" dirty="0" smtClean="0">
                <a:latin typeface="Times New Roman" panose="02020603050405020304" pitchFamily="18" charset="0"/>
                <a:cs typeface="Times New Roman" panose="02020603050405020304" pitchFamily="18" charset="0"/>
              </a:rPr>
              <a:t>,</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extras_type</a:t>
            </a:r>
            <a:r>
              <a:rPr lang="en-IN" sz="2900" dirty="0">
                <a:latin typeface="Times New Roman" panose="02020603050405020304" pitchFamily="18" charset="0"/>
                <a:cs typeface="Times New Roman" panose="02020603050405020304" pitchFamily="18" charset="0"/>
              </a:rPr>
              <a:t> </a:t>
            </a:r>
            <a:r>
              <a:rPr lang="en-IN" sz="2900" dirty="0" err="1" smtClean="0">
                <a:latin typeface="Times New Roman" panose="02020603050405020304" pitchFamily="18" charset="0"/>
                <a:cs typeface="Times New Roman" panose="02020603050405020304" pitchFamily="18" charset="0"/>
              </a:rPr>
              <a:t>varchar</a:t>
            </a:r>
            <a:r>
              <a:rPr lang="en-IN" sz="2900" dirty="0" smtClean="0">
                <a:latin typeface="Times New Roman" panose="02020603050405020304" pitchFamily="18" charset="0"/>
                <a:cs typeface="Times New Roman" panose="02020603050405020304" pitchFamily="18" charset="0"/>
              </a:rPr>
              <a:t>,</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batting_team</a:t>
            </a:r>
            <a:r>
              <a:rPr lang="en-IN" sz="2900" dirty="0">
                <a:latin typeface="Times New Roman" panose="02020603050405020304" pitchFamily="18" charset="0"/>
                <a:cs typeface="Times New Roman" panose="02020603050405020304" pitchFamily="18" charset="0"/>
              </a:rPr>
              <a:t> </a:t>
            </a:r>
            <a:r>
              <a:rPr lang="en-IN" sz="2900" dirty="0" err="1" smtClean="0">
                <a:latin typeface="Times New Roman" panose="02020603050405020304" pitchFamily="18" charset="0"/>
                <a:cs typeface="Times New Roman" panose="02020603050405020304" pitchFamily="18" charset="0"/>
              </a:rPr>
              <a:t>varchar</a:t>
            </a:r>
            <a:r>
              <a:rPr lang="en-IN" sz="2900" dirty="0" smtClean="0">
                <a:latin typeface="Times New Roman" panose="02020603050405020304" pitchFamily="18" charset="0"/>
                <a:cs typeface="Times New Roman" panose="02020603050405020304" pitchFamily="18" charset="0"/>
              </a:rPr>
              <a:t>,</a:t>
            </a:r>
            <a:endParaRPr lang="en-IN" sz="2900" dirty="0">
              <a:latin typeface="Times New Roman" panose="02020603050405020304" pitchFamily="18" charset="0"/>
              <a:cs typeface="Times New Roman" panose="02020603050405020304" pitchFamily="18" charset="0"/>
            </a:endParaRPr>
          </a:p>
          <a:p>
            <a:pPr marL="0" indent="0">
              <a:buNone/>
            </a:pP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bowling_team</a:t>
            </a:r>
            <a:r>
              <a:rPr lang="en-IN" sz="2900" dirty="0">
                <a:latin typeface="Times New Roman" panose="02020603050405020304" pitchFamily="18" charset="0"/>
                <a:cs typeface="Times New Roman" panose="02020603050405020304" pitchFamily="18" charset="0"/>
              </a:rPr>
              <a:t> </a:t>
            </a:r>
            <a:r>
              <a:rPr lang="en-IN" sz="2900" dirty="0" err="1" smtClean="0">
                <a:latin typeface="Times New Roman" panose="02020603050405020304" pitchFamily="18" charset="0"/>
                <a:cs typeface="Times New Roman" panose="02020603050405020304" pitchFamily="18" charset="0"/>
              </a:rPr>
              <a:t>varchar</a:t>
            </a:r>
            <a:endParaRPr lang="en-IN" sz="2900" dirty="0" smtClean="0">
              <a:latin typeface="Times New Roman" panose="02020603050405020304" pitchFamily="18" charset="0"/>
              <a:cs typeface="Times New Roman" panose="02020603050405020304" pitchFamily="18" charset="0"/>
            </a:endParaRPr>
          </a:p>
          <a:p>
            <a:pPr marL="0" indent="0">
              <a:buNone/>
            </a:pPr>
            <a:r>
              <a:rPr lang="en-IN" sz="2900" dirty="0" smtClean="0">
                <a:latin typeface="Times New Roman" panose="02020603050405020304" pitchFamily="18" charset="0"/>
                <a:cs typeface="Times New Roman" panose="02020603050405020304" pitchFamily="18" charset="0"/>
              </a:rPr>
              <a:t>);</a:t>
            </a:r>
          </a:p>
          <a:p>
            <a:pPr marL="0" indent="0">
              <a:buNone/>
            </a:pP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3340" y="425003"/>
            <a:ext cx="10220459" cy="6259132"/>
          </a:xfrm>
        </p:spPr>
        <p:txBody>
          <a:bodyPr>
            <a:normAutofit fontScale="55000" lnSpcReduction="20000"/>
          </a:bodyPr>
          <a:lstStyle/>
          <a:p>
            <a:pPr marL="0" indent="0">
              <a:buNone/>
            </a:pPr>
            <a:r>
              <a:rPr lang="en-IN" dirty="0">
                <a:latin typeface="Times New Roman" panose="02020603050405020304" pitchFamily="18" charset="0"/>
                <a:cs typeface="Times New Roman" panose="02020603050405020304" pitchFamily="18" charset="0"/>
              </a:rPr>
              <a:t>CREATE </a:t>
            </a:r>
            <a:r>
              <a:rPr lang="en-IN" dirty="0" smtClean="0">
                <a:latin typeface="Times New Roman" panose="02020603050405020304" pitchFamily="18" charset="0"/>
                <a:cs typeface="Times New Roman" panose="02020603050405020304" pitchFamily="18" charset="0"/>
              </a:rPr>
              <a:t>TABLE Matches</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match_id</a:t>
            </a:r>
            <a:r>
              <a:rPr lang="en-IN" dirty="0">
                <a:latin typeface="Times New Roman" panose="02020603050405020304" pitchFamily="18" charset="0"/>
                <a:cs typeface="Times New Roman" panose="02020603050405020304" pitchFamily="18" charset="0"/>
              </a:rPr>
              <a:t> integer,</a:t>
            </a:r>
          </a:p>
          <a:p>
            <a:pPr marL="0" indent="0">
              <a:buNone/>
            </a:pP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cit</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varchar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date </a:t>
            </a:r>
            <a:r>
              <a:rPr lang="en-IN" dirty="0" err="1">
                <a:latin typeface="Times New Roman" panose="02020603050405020304" pitchFamily="18" charset="0"/>
                <a:cs typeface="Times New Roman" panose="02020603050405020304" pitchFamily="18" charset="0"/>
              </a:rPr>
              <a:t>date</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player_of_match</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varchar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venue </a:t>
            </a:r>
            <a:r>
              <a:rPr lang="en-IN" dirty="0" err="1" smtClean="0">
                <a:latin typeface="Times New Roman" panose="02020603050405020304" pitchFamily="18" charset="0"/>
                <a:cs typeface="Times New Roman" panose="02020603050405020304" pitchFamily="18" charset="0"/>
              </a:rPr>
              <a:t>varchar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neutral_venue</a:t>
            </a:r>
            <a:r>
              <a:rPr lang="en-IN" dirty="0">
                <a:latin typeface="Times New Roman" panose="02020603050405020304" pitchFamily="18" charset="0"/>
                <a:cs typeface="Times New Roman" panose="02020603050405020304" pitchFamily="18" charset="0"/>
              </a:rPr>
              <a:t> integer,</a:t>
            </a:r>
          </a:p>
          <a:p>
            <a:pPr marL="0" indent="0">
              <a:buNone/>
            </a:pPr>
            <a:r>
              <a:rPr lang="en-IN" dirty="0">
                <a:latin typeface="Times New Roman" panose="02020603050405020304" pitchFamily="18" charset="0"/>
                <a:cs typeface="Times New Roman" panose="02020603050405020304" pitchFamily="18" charset="0"/>
              </a:rPr>
              <a:t>    team1 </a:t>
            </a:r>
            <a:r>
              <a:rPr lang="en-IN" dirty="0" err="1" smtClean="0">
                <a:latin typeface="Times New Roman" panose="02020603050405020304" pitchFamily="18" charset="0"/>
                <a:cs typeface="Times New Roman" panose="02020603050405020304" pitchFamily="18" charset="0"/>
              </a:rPr>
              <a:t>varchar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team2 </a:t>
            </a:r>
            <a:r>
              <a:rPr lang="en-IN" dirty="0" err="1" smtClean="0">
                <a:latin typeface="Times New Roman" panose="02020603050405020304" pitchFamily="18" charset="0"/>
                <a:cs typeface="Times New Roman" panose="02020603050405020304" pitchFamily="18" charset="0"/>
              </a:rPr>
              <a:t>varchar</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toss_winner</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varchar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toss_decision</a:t>
            </a:r>
            <a:r>
              <a:rPr lang="en-IN" dirty="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varchar</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winner </a:t>
            </a:r>
            <a:r>
              <a:rPr lang="en-IN" dirty="0" err="1" smtClean="0">
                <a:latin typeface="Times New Roman" panose="02020603050405020304" pitchFamily="18" charset="0"/>
                <a:cs typeface="Times New Roman" panose="02020603050405020304" pitchFamily="18" charset="0"/>
              </a:rPr>
              <a:t>varchar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result </a:t>
            </a:r>
            <a:r>
              <a:rPr lang="en-IN" dirty="0" err="1" smtClean="0">
                <a:latin typeface="Times New Roman" panose="02020603050405020304" pitchFamily="18" charset="0"/>
                <a:cs typeface="Times New Roman" panose="02020603050405020304" pitchFamily="18" charset="0"/>
              </a:rPr>
              <a:t>varchar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result_mrgin</a:t>
            </a:r>
            <a:r>
              <a:rPr lang="en-IN" dirty="0">
                <a:latin typeface="Times New Roman" panose="02020603050405020304" pitchFamily="18" charset="0"/>
                <a:cs typeface="Times New Roman" panose="02020603050405020304" pitchFamily="18" charset="0"/>
              </a:rPr>
              <a:t> integer,</a:t>
            </a:r>
          </a:p>
          <a:p>
            <a:pPr marL="0" indent="0">
              <a:buNone/>
            </a:pPr>
            <a:r>
              <a:rPr lang="en-IN" dirty="0">
                <a:latin typeface="Times New Roman" panose="02020603050405020304" pitchFamily="18" charset="0"/>
                <a:cs typeface="Times New Roman" panose="02020603050405020304" pitchFamily="18" charset="0"/>
              </a:rPr>
              <a:t>    eliminator </a:t>
            </a:r>
            <a:r>
              <a:rPr lang="en-IN" dirty="0" err="1" smtClean="0">
                <a:latin typeface="Times New Roman" panose="02020603050405020304" pitchFamily="18" charset="0"/>
                <a:cs typeface="Times New Roman" panose="02020603050405020304" pitchFamily="18" charset="0"/>
              </a:rPr>
              <a:t>varchar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method </a:t>
            </a:r>
            <a:r>
              <a:rPr lang="en-IN" dirty="0" err="1" smtClean="0">
                <a:latin typeface="Times New Roman" panose="02020603050405020304" pitchFamily="18" charset="0"/>
                <a:cs typeface="Times New Roman" panose="02020603050405020304" pitchFamily="18" charset="0"/>
              </a:rPr>
              <a:t>varchar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umpire1 </a:t>
            </a:r>
            <a:r>
              <a:rPr lang="en-IN" dirty="0" err="1" smtClean="0">
                <a:latin typeface="Times New Roman" panose="02020603050405020304" pitchFamily="18" charset="0"/>
                <a:cs typeface="Times New Roman" panose="02020603050405020304" pitchFamily="18" charset="0"/>
              </a:rPr>
              <a:t>varchar</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umpire2 </a:t>
            </a:r>
            <a:r>
              <a:rPr lang="en-IN" dirty="0" err="1" smtClean="0">
                <a:latin typeface="Times New Roman" panose="02020603050405020304" pitchFamily="18" charset="0"/>
                <a:cs typeface="Times New Roman" panose="02020603050405020304" pitchFamily="18" charset="0"/>
              </a:rPr>
              <a:t>varchar</a:t>
            </a: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latin typeface="Times New Roman" panose="02020603050405020304" pitchFamily="18" charset="0"/>
                <a:cs typeface="Times New Roman" panose="02020603050405020304" pitchFamily="18" charset="0"/>
              </a:rPr>
              <a:t>1. Get </a:t>
            </a:r>
            <a:r>
              <a:rPr lang="en-US" sz="2400" b="1" dirty="0">
                <a:latin typeface="Times New Roman" panose="02020603050405020304" pitchFamily="18" charset="0"/>
                <a:cs typeface="Times New Roman" panose="02020603050405020304" pitchFamily="18" charset="0"/>
              </a:rPr>
              <a:t>the count of cities that have hosted an IPL </a:t>
            </a:r>
            <a:r>
              <a:rPr lang="en-US" sz="2400" b="1" dirty="0" smtClean="0">
                <a:latin typeface="Times New Roman" panose="02020603050405020304" pitchFamily="18" charset="0"/>
                <a:cs typeface="Times New Roman" panose="02020603050405020304" pitchFamily="18" charset="0"/>
              </a:rPr>
              <a:t>match</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486275"/>
          </a:xfrm>
        </p:spPr>
        <p:txBody>
          <a:bodyPr/>
          <a:lstStyle/>
          <a:p>
            <a:pPr marL="0" indent="0">
              <a:buNone/>
            </a:pPr>
            <a:endParaRPr lang="en-US" sz="2000" dirty="0" smtClean="0"/>
          </a:p>
          <a:p>
            <a:pPr marL="0" indent="0">
              <a:buNone/>
            </a:pPr>
            <a:r>
              <a:rPr lang="en-US" sz="2000" dirty="0"/>
              <a:t> </a:t>
            </a:r>
            <a:r>
              <a:rPr lang="en-US" sz="2400" dirty="0" smtClean="0">
                <a:latin typeface="Times New Roman" panose="02020603050405020304" pitchFamily="18" charset="0"/>
                <a:cs typeface="Times New Roman" panose="02020603050405020304" pitchFamily="18" charset="0"/>
              </a:rPr>
              <a:t>select </a:t>
            </a:r>
            <a:r>
              <a:rPr lang="en-US" sz="2400" dirty="0">
                <a:latin typeface="Times New Roman" panose="02020603050405020304" pitchFamily="18" charset="0"/>
                <a:cs typeface="Times New Roman" panose="02020603050405020304" pitchFamily="18" charset="0"/>
              </a:rPr>
              <a:t>count(distinct city) as </a:t>
            </a:r>
            <a:r>
              <a:rPr lang="en-IN" altLang="en-US" sz="2400" dirty="0">
                <a:latin typeface="Times New Roman" panose="02020603050405020304" pitchFamily="18" charset="0"/>
                <a:cs typeface="Times New Roman" panose="02020603050405020304" pitchFamily="18" charset="0"/>
              </a:rPr>
              <a:t>c</a:t>
            </a:r>
            <a:r>
              <a:rPr lang="en-US" sz="2400" dirty="0" err="1">
                <a:latin typeface="Times New Roman" panose="02020603050405020304" pitchFamily="18" charset="0"/>
                <a:cs typeface="Times New Roman" panose="02020603050405020304" pitchFamily="18" charset="0"/>
              </a:rPr>
              <a:t>ity_</a:t>
            </a:r>
            <a:r>
              <a:rPr lang="en-IN" altLang="en-US" sz="2400" dirty="0" err="1">
                <a:latin typeface="Times New Roman" panose="02020603050405020304" pitchFamily="18" charset="0"/>
                <a:cs typeface="Times New Roman" panose="02020603050405020304" pitchFamily="18" charset="0"/>
              </a:rPr>
              <a:t>c</a:t>
            </a:r>
            <a:r>
              <a:rPr lang="en-US" sz="2400" dirty="0" err="1">
                <a:latin typeface="Times New Roman" panose="02020603050405020304" pitchFamily="18" charset="0"/>
                <a:cs typeface="Times New Roman" panose="02020603050405020304" pitchFamily="18" charset="0"/>
              </a:rPr>
              <a:t>ount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from </a:t>
            </a:r>
            <a:r>
              <a:rPr lang="en-IN" sz="2400" dirty="0" smtClean="0">
                <a:latin typeface="Times New Roman" panose="02020603050405020304" pitchFamily="18" charset="0"/>
                <a:cs typeface="Times New Roman" panose="02020603050405020304" pitchFamily="18" charset="0"/>
              </a:rPr>
              <a:t>Matches</a:t>
            </a:r>
            <a:r>
              <a:rPr lang="en-IN" altLang="en-US" sz="2400" dirty="0" smtClean="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6"/>
            <a:ext cx="10233800" cy="793974"/>
          </a:xfrm>
        </p:spPr>
        <p:txBody>
          <a:bodyPr>
            <a:normAutofit/>
          </a:bodyPr>
          <a:lstStyle/>
          <a:p>
            <a:r>
              <a:rPr lang="en-IN" sz="2000" b="1" dirty="0" smtClean="0">
                <a:latin typeface="Times New Roman" panose="02020603050405020304" pitchFamily="18" charset="0"/>
                <a:cs typeface="Times New Roman" panose="02020603050405020304" pitchFamily="18" charset="0"/>
              </a:rPr>
              <a:t>OUTPUT:</a:t>
            </a:r>
            <a:endParaRPr lang="en-IN" sz="2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22494" t="26179" r="2163" b="6642"/>
          <a:stretch>
            <a:fillRect/>
          </a:stretch>
        </p:blipFill>
        <p:spPr>
          <a:xfrm>
            <a:off x="1120000" y="1442435"/>
            <a:ext cx="8847786" cy="453336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528034"/>
            <a:ext cx="10233800" cy="1455311"/>
          </a:xfrm>
        </p:spPr>
        <p:txBody>
          <a:bodyPr>
            <a:noAutofit/>
          </a:bodyPr>
          <a:lstStyle/>
          <a:p>
            <a:pPr>
              <a:lnSpc>
                <a:spcPct val="100000"/>
              </a:lnSpc>
            </a:pPr>
            <a:r>
              <a:rPr lang="en-US" sz="2000" b="1" dirty="0" smtClean="0">
                <a:latin typeface="Times New Roman" panose="02020603050405020304" pitchFamily="18" charset="0"/>
                <a:cs typeface="Times New Roman" panose="02020603050405020304" pitchFamily="18" charset="0"/>
              </a:rPr>
              <a:t>2. Create </a:t>
            </a:r>
            <a:r>
              <a:rPr lang="en-US" sz="2000" b="1" dirty="0">
                <a:latin typeface="Times New Roman" panose="02020603050405020304" pitchFamily="18" charset="0"/>
                <a:cs typeface="Times New Roman" panose="02020603050405020304" pitchFamily="18" charset="0"/>
              </a:rPr>
              <a:t>table </a:t>
            </a:r>
            <a:r>
              <a:rPr lang="en-US" sz="2000" b="1" i="1" dirty="0">
                <a:latin typeface="Times New Roman" panose="02020603050405020304" pitchFamily="18" charset="0"/>
                <a:cs typeface="Times New Roman" panose="02020603050405020304" pitchFamily="18" charset="0"/>
              </a:rPr>
              <a:t>deliveries_v02 </a:t>
            </a:r>
            <a:r>
              <a:rPr lang="en-US" sz="2000" b="1" dirty="0">
                <a:latin typeface="Times New Roman" panose="02020603050405020304" pitchFamily="18" charset="0"/>
                <a:cs typeface="Times New Roman" panose="02020603050405020304" pitchFamily="18" charset="0"/>
              </a:rPr>
              <a:t>with all the columns of the table ‘</a:t>
            </a:r>
            <a:r>
              <a:rPr lang="en-US" sz="2000" b="1" i="1" dirty="0">
                <a:latin typeface="Times New Roman" panose="02020603050405020304" pitchFamily="18" charset="0"/>
                <a:cs typeface="Times New Roman" panose="02020603050405020304" pitchFamily="18" charset="0"/>
              </a:rPr>
              <a:t>deliveries’ </a:t>
            </a:r>
            <a:r>
              <a:rPr lang="en-US" sz="2000" b="1" dirty="0">
                <a:latin typeface="Times New Roman" panose="02020603050405020304" pitchFamily="18" charset="0"/>
                <a:cs typeface="Times New Roman" panose="02020603050405020304" pitchFamily="18" charset="0"/>
              </a:rPr>
              <a:t>and an additional column </a:t>
            </a:r>
            <a:r>
              <a:rPr lang="en-US" sz="2000" b="1" i="1" dirty="0" err="1">
                <a:latin typeface="Times New Roman" panose="02020603050405020304" pitchFamily="18" charset="0"/>
                <a:cs typeface="Times New Roman" panose="02020603050405020304" pitchFamily="18" charset="0"/>
              </a:rPr>
              <a:t>ball_result</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containing values </a:t>
            </a:r>
            <a:r>
              <a:rPr lang="en-US" sz="2000" b="1" i="1" dirty="0">
                <a:latin typeface="Times New Roman" panose="02020603050405020304" pitchFamily="18" charset="0"/>
                <a:cs typeface="Times New Roman" panose="02020603050405020304" pitchFamily="18" charset="0"/>
              </a:rPr>
              <a:t>boundary</a:t>
            </a:r>
            <a:r>
              <a:rPr lang="en-US" sz="2000" b="1" dirty="0">
                <a:latin typeface="Times New Roman" panose="02020603050405020304"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dot </a:t>
            </a:r>
            <a:r>
              <a:rPr lang="en-US" sz="2000" b="1" dirty="0">
                <a:latin typeface="Times New Roman" panose="02020603050405020304" pitchFamily="18" charset="0"/>
                <a:cs typeface="Times New Roman" panose="02020603050405020304" pitchFamily="18" charset="0"/>
              </a:rPr>
              <a:t>or </a:t>
            </a:r>
            <a:r>
              <a:rPr lang="en-US" sz="2000" b="1" i="1" dirty="0">
                <a:latin typeface="Times New Roman" panose="02020603050405020304" pitchFamily="18" charset="0"/>
                <a:cs typeface="Times New Roman" panose="02020603050405020304" pitchFamily="18" charset="0"/>
              </a:rPr>
              <a:t>other </a:t>
            </a:r>
            <a:r>
              <a:rPr lang="en-US" sz="2000" b="1" dirty="0">
                <a:latin typeface="Times New Roman" panose="02020603050405020304" pitchFamily="18" charset="0"/>
                <a:cs typeface="Times New Roman" panose="02020603050405020304" pitchFamily="18" charset="0"/>
              </a:rPr>
              <a:t>depending on the </a:t>
            </a:r>
            <a:r>
              <a:rPr lang="en-US" sz="2000" b="1" i="1" dirty="0" err="1">
                <a:latin typeface="Times New Roman" panose="02020603050405020304" pitchFamily="18" charset="0"/>
                <a:cs typeface="Times New Roman" panose="02020603050405020304" pitchFamily="18" charset="0"/>
              </a:rPr>
              <a:t>total_run</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(boundary for &gt;= 4, dot for 0 and other for any other number)</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(Hint 1 : CASE WHEN statement is used to get condition based results)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(Hint 2: To convert the output data of the select statement into a table, you can use a </a:t>
            </a:r>
            <a:r>
              <a:rPr lang="en-US" sz="2000" b="1" dirty="0" err="1">
                <a:latin typeface="Times New Roman" panose="02020603050405020304" pitchFamily="18" charset="0"/>
                <a:cs typeface="Times New Roman" panose="02020603050405020304" pitchFamily="18" charset="0"/>
              </a:rPr>
              <a:t>subquery</a:t>
            </a:r>
            <a:r>
              <a:rPr lang="en-US" sz="2000" b="1" dirty="0">
                <a:latin typeface="Times New Roman" panose="02020603050405020304" pitchFamily="18" charset="0"/>
                <a:cs typeface="Times New Roman" panose="02020603050405020304" pitchFamily="18" charset="0"/>
              </a:rPr>
              <a:t>. Create table </a:t>
            </a:r>
            <a:r>
              <a:rPr lang="en-US" sz="2000" b="1" i="1" dirty="0" err="1">
                <a:latin typeface="Times New Roman" panose="02020603050405020304" pitchFamily="18" charset="0"/>
                <a:cs typeface="Times New Roman" panose="02020603050405020304" pitchFamily="18" charset="0"/>
              </a:rPr>
              <a:t>table_name</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as </a:t>
            </a:r>
            <a:r>
              <a:rPr lang="en-US" sz="2000" b="1" i="1" dirty="0">
                <a:latin typeface="Times New Roman" panose="02020603050405020304" pitchFamily="18" charset="0"/>
                <a:cs typeface="Times New Roman" panose="02020603050405020304" pitchFamily="18" charset="0"/>
              </a:rPr>
              <a:t>[entire select statement].</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000" y="2202287"/>
            <a:ext cx="10233800" cy="4404575"/>
          </a:xfrm>
        </p:spPr>
        <p:txBody>
          <a:bodyPr>
            <a:normAutofit fontScale="90000" lnSpcReduction="20000"/>
          </a:bodyPr>
          <a:lstStyle/>
          <a:p>
            <a:pPr marL="0" indent="0">
              <a:buNone/>
            </a:pPr>
            <a:r>
              <a:rPr lang="en-IN" altLang="en-US" sz="1800" b="1" dirty="0">
                <a:latin typeface="Times New Roman" panose="02020603050405020304" pitchFamily="18" charset="0"/>
                <a:cs typeface="Times New Roman" panose="02020603050405020304" pitchFamily="18" charset="0"/>
              </a:rPr>
              <a:t>QUERY 1:</a:t>
            </a:r>
            <a:endParaRPr lang="en-US" sz="18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create table deliveries_v02</a:t>
            </a:r>
          </a:p>
          <a:p>
            <a:pPr marL="0" indent="0">
              <a:buNone/>
            </a:pPr>
            <a:r>
              <a:rPr lang="en-US" sz="2000" dirty="0">
                <a:latin typeface="Times New Roman" panose="02020603050405020304" pitchFamily="18" charset="0"/>
                <a:cs typeface="Times New Roman" panose="02020603050405020304" pitchFamily="18" charset="0"/>
              </a:rPr>
              <a:t>as </a:t>
            </a:r>
          </a:p>
          <a:p>
            <a:pPr marL="0" indent="0">
              <a:buNone/>
            </a:pPr>
            <a:r>
              <a:rPr lang="en-US" sz="2000" dirty="0">
                <a:latin typeface="Times New Roman" panose="02020603050405020304" pitchFamily="18" charset="0"/>
                <a:cs typeface="Times New Roman" panose="02020603050405020304" pitchFamily="18" charset="0"/>
              </a:rPr>
              <a:t>(select *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case </a:t>
            </a:r>
          </a:p>
          <a:p>
            <a:pPr marL="0" indent="0">
              <a:buNone/>
            </a:pPr>
            <a:r>
              <a:rPr lang="en-US" sz="2000" dirty="0">
                <a:latin typeface="Times New Roman" panose="02020603050405020304" pitchFamily="18" charset="0"/>
                <a:cs typeface="Times New Roman" panose="02020603050405020304" pitchFamily="18" charset="0"/>
              </a:rPr>
              <a:t>		 when </a:t>
            </a:r>
            <a:r>
              <a:rPr lang="en-US" sz="2000" dirty="0" err="1">
                <a:latin typeface="Times New Roman" panose="02020603050405020304" pitchFamily="18" charset="0"/>
                <a:cs typeface="Times New Roman" panose="02020603050405020304" pitchFamily="18" charset="0"/>
              </a:rPr>
              <a:t>batsman_runs</a:t>
            </a:r>
            <a:r>
              <a:rPr lang="en-US" sz="2000" dirty="0">
                <a:latin typeface="Times New Roman" panose="02020603050405020304" pitchFamily="18" charset="0"/>
                <a:cs typeface="Times New Roman" panose="02020603050405020304" pitchFamily="18" charset="0"/>
              </a:rPr>
              <a:t> &gt;= 4 then '</a:t>
            </a:r>
            <a:r>
              <a:rPr lang="en-US" sz="2000" dirty="0" err="1">
                <a:latin typeface="Times New Roman" panose="02020603050405020304" pitchFamily="18" charset="0"/>
                <a:cs typeface="Times New Roman" panose="02020603050405020304" pitchFamily="18" charset="0"/>
              </a:rPr>
              <a:t>Boundry</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when </a:t>
            </a:r>
            <a:r>
              <a:rPr lang="en-US" sz="2000" dirty="0" err="1">
                <a:latin typeface="Times New Roman" panose="02020603050405020304" pitchFamily="18" charset="0"/>
                <a:cs typeface="Times New Roman" panose="02020603050405020304" pitchFamily="18" charset="0"/>
              </a:rPr>
              <a:t>batsman_runs</a:t>
            </a:r>
            <a:r>
              <a:rPr lang="en-US" sz="2000" dirty="0">
                <a:latin typeface="Times New Roman" panose="02020603050405020304" pitchFamily="18" charset="0"/>
                <a:cs typeface="Times New Roman" panose="02020603050405020304" pitchFamily="18" charset="0"/>
              </a:rPr>
              <a:t> = 0 then 'Dot'</a:t>
            </a:r>
          </a:p>
          <a:p>
            <a:pPr marL="0" indent="0">
              <a:buNone/>
            </a:pPr>
            <a:r>
              <a:rPr lang="en-US" sz="2000" dirty="0">
                <a:latin typeface="Times New Roman" panose="02020603050405020304" pitchFamily="18" charset="0"/>
                <a:cs typeface="Times New Roman" panose="02020603050405020304" pitchFamily="18" charset="0"/>
              </a:rPr>
              <a:t>	 	 else 'Other'</a:t>
            </a:r>
          </a:p>
          <a:p>
            <a:pPr marL="0" indent="0">
              <a:buNone/>
            </a:pPr>
            <a:r>
              <a:rPr lang="en-US" sz="2000" dirty="0">
                <a:latin typeface="Times New Roman" panose="02020603050405020304" pitchFamily="18" charset="0"/>
                <a:cs typeface="Times New Roman" panose="02020603050405020304" pitchFamily="18" charset="0"/>
              </a:rPr>
              <a:t>	end as </a:t>
            </a:r>
            <a:r>
              <a:rPr lang="en-IN" altLang="en-US"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all_</a:t>
            </a:r>
            <a:r>
              <a:rPr lang="en-IN" altLang="en-US" sz="2000" dirty="0" err="1">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esult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from </a:t>
            </a:r>
            <a:r>
              <a:rPr lang="en-US" sz="2000" dirty="0" err="1">
                <a:latin typeface="Times New Roman" panose="02020603050405020304" pitchFamily="18" charset="0"/>
                <a:cs typeface="Times New Roman" panose="02020603050405020304" pitchFamily="18" charset="0"/>
              </a:rPr>
              <a:t>Deliveries</a:t>
            </a:r>
          </a:p>
          <a:p>
            <a:pPr marL="0" indent="0">
              <a:buNone/>
            </a:pPr>
            <a:r>
              <a:rPr lang="en-US" sz="2000" dirty="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7431" y="1107583"/>
            <a:ext cx="10336369" cy="5069380"/>
          </a:xfrm>
        </p:spPr>
        <p:txBody>
          <a:bodyPr>
            <a:normAutofit lnSpcReduction="10000"/>
          </a:bodyPr>
          <a:lstStyle/>
          <a:p>
            <a:pPr marL="0" indent="0">
              <a:buNone/>
            </a:pPr>
            <a:r>
              <a:rPr lang="en-IN" altLang="en-US" sz="1600" b="1" dirty="0">
                <a:latin typeface="Times New Roman" panose="02020603050405020304" pitchFamily="18" charset="0"/>
                <a:cs typeface="Times New Roman" panose="02020603050405020304" pitchFamily="18" charset="0"/>
              </a:rPr>
              <a:t>ALTERNATE </a:t>
            </a:r>
            <a:r>
              <a:rPr lang="en-IN" altLang="en-US" sz="1600" b="1" dirty="0" smtClean="0">
                <a:latin typeface="Times New Roman" panose="02020603050405020304" pitchFamily="18" charset="0"/>
                <a:cs typeface="Times New Roman" panose="02020603050405020304" pitchFamily="18" charset="0"/>
              </a:rPr>
              <a:t>QUERY 2</a:t>
            </a:r>
            <a:r>
              <a:rPr lang="en-IN" altLang="en-US" sz="1600" b="1"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create table deliveries_v02                                                              </a:t>
            </a:r>
          </a:p>
          <a:p>
            <a:pPr marL="0" indent="0">
              <a:buNone/>
            </a:pPr>
            <a:r>
              <a:rPr lang="en-US" sz="2000" dirty="0">
                <a:latin typeface="Times New Roman" panose="02020603050405020304" pitchFamily="18" charset="0"/>
                <a:cs typeface="Times New Roman" panose="02020603050405020304" pitchFamily="18" charset="0"/>
              </a:rPr>
              <a:t>as select * </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Deliveries</a:t>
            </a:r>
            <a:r>
              <a:rPr lang="en-US" sz="20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select *,</a:t>
            </a:r>
          </a:p>
          <a:p>
            <a:pPr marL="0" indent="0">
              <a:buNone/>
            </a:pPr>
            <a:r>
              <a:rPr lang="en-US" sz="2000" dirty="0">
                <a:latin typeface="Times New Roman" panose="02020603050405020304" pitchFamily="18" charset="0"/>
                <a:cs typeface="Times New Roman" panose="02020603050405020304" pitchFamily="18" charset="0"/>
              </a:rPr>
              <a:t>case </a:t>
            </a:r>
          </a:p>
          <a:p>
            <a:pPr marL="0" indent="0">
              <a:buNone/>
            </a:pPr>
            <a:r>
              <a:rPr lang="en-US" sz="2000" dirty="0">
                <a:latin typeface="Times New Roman" panose="02020603050405020304" pitchFamily="18" charset="0"/>
                <a:cs typeface="Times New Roman" panose="02020603050405020304" pitchFamily="18" charset="0"/>
              </a:rPr>
              <a:t>	 when </a:t>
            </a:r>
            <a:r>
              <a:rPr lang="en-US" sz="2000" dirty="0" err="1">
                <a:latin typeface="Times New Roman" panose="02020603050405020304" pitchFamily="18" charset="0"/>
                <a:cs typeface="Times New Roman" panose="02020603050405020304" pitchFamily="18" charset="0"/>
              </a:rPr>
              <a:t>batsman_runs</a:t>
            </a:r>
            <a:r>
              <a:rPr lang="en-US" sz="2000" dirty="0">
                <a:latin typeface="Times New Roman" panose="02020603050405020304" pitchFamily="18" charset="0"/>
                <a:cs typeface="Times New Roman" panose="02020603050405020304" pitchFamily="18" charset="0"/>
              </a:rPr>
              <a:t> &gt;= 4 then '</a:t>
            </a:r>
            <a:r>
              <a:rPr lang="en-US" sz="2000" dirty="0" err="1">
                <a:latin typeface="Times New Roman" panose="02020603050405020304" pitchFamily="18" charset="0"/>
                <a:cs typeface="Times New Roman" panose="02020603050405020304" pitchFamily="18" charset="0"/>
              </a:rPr>
              <a:t>Boundry</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when </a:t>
            </a:r>
            <a:r>
              <a:rPr lang="en-US" sz="2000" dirty="0" err="1">
                <a:latin typeface="Times New Roman" panose="02020603050405020304" pitchFamily="18" charset="0"/>
                <a:cs typeface="Times New Roman" panose="02020603050405020304" pitchFamily="18" charset="0"/>
              </a:rPr>
              <a:t>batsman_runs</a:t>
            </a:r>
            <a:r>
              <a:rPr lang="en-US" sz="2000" dirty="0">
                <a:latin typeface="Times New Roman" panose="02020603050405020304" pitchFamily="18" charset="0"/>
                <a:cs typeface="Times New Roman" panose="02020603050405020304" pitchFamily="18" charset="0"/>
              </a:rPr>
              <a:t> = 0 then 'Dot'</a:t>
            </a:r>
          </a:p>
          <a:p>
            <a:pPr marL="0" indent="0">
              <a:buNone/>
            </a:pPr>
            <a:r>
              <a:rPr lang="en-US" sz="2000" dirty="0">
                <a:latin typeface="Times New Roman" panose="02020603050405020304" pitchFamily="18" charset="0"/>
                <a:cs typeface="Times New Roman" panose="02020603050405020304" pitchFamily="18" charset="0"/>
              </a:rPr>
              <a:t>	 else 'Other'</a:t>
            </a:r>
          </a:p>
          <a:p>
            <a:pPr marL="0" indent="0">
              <a:buNone/>
            </a:pPr>
            <a:r>
              <a:rPr lang="en-US" sz="2000" dirty="0">
                <a:latin typeface="Times New Roman" panose="02020603050405020304" pitchFamily="18" charset="0"/>
                <a:cs typeface="Times New Roman" panose="02020603050405020304" pitchFamily="18" charset="0"/>
              </a:rPr>
              <a:t>end as </a:t>
            </a:r>
            <a:r>
              <a:rPr lang="en-IN" altLang="en-US"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all_</a:t>
            </a:r>
            <a:r>
              <a:rPr lang="en-IN" altLang="en-US" sz="2000" dirty="0" err="1">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esult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from deliveries_v02;</a:t>
            </a:r>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1325563"/>
          </a:xfrm>
        </p:spPr>
        <p:txBody>
          <a:bodyPr>
            <a:normAutofit/>
          </a:bodyPr>
          <a:lstStyle/>
          <a:p>
            <a:r>
              <a:rPr lang="en-IN" sz="2400" b="1" dirty="0" smtClean="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 Write a query to fetch the total number of boundaries and dot balls </a:t>
            </a:r>
            <a:r>
              <a:rPr lang="en-US" sz="2400" b="1" dirty="0" smtClean="0">
                <a:latin typeface="Times New Roman" panose="02020603050405020304" pitchFamily="18" charset="0"/>
                <a:cs typeface="Times New Roman" panose="02020603050405020304" pitchFamily="18" charset="0"/>
              </a:rPr>
              <a:t>from the</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deliveries_v02 </a:t>
            </a:r>
            <a:r>
              <a:rPr lang="en-US" sz="2400" b="1" dirty="0">
                <a:latin typeface="Times New Roman" panose="02020603050405020304" pitchFamily="18" charset="0"/>
                <a:cs typeface="Times New Roman" panose="02020603050405020304" pitchFamily="18" charset="0"/>
              </a:rPr>
              <a:t>table.</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140" y="1519555"/>
            <a:ext cx="10233660" cy="5114925"/>
          </a:xfrm>
        </p:spPr>
        <p:txBody>
          <a:bodyPr>
            <a:noAutofit/>
          </a:bodyPr>
          <a:lstStyle/>
          <a:p>
            <a:pPr marL="0" indent="0">
              <a:buNone/>
            </a:pPr>
            <a:r>
              <a:rPr lang="en-IN" altLang="en-US" sz="1600" b="1" dirty="0" smtClean="0">
                <a:latin typeface="Times New Roman" panose="02020603050405020304" pitchFamily="18" charset="0"/>
                <a:cs typeface="Times New Roman" panose="02020603050405020304" pitchFamily="18" charset="0"/>
              </a:rPr>
              <a:t>QUERY 1:</a:t>
            </a:r>
            <a:endParaRPr lang="en-US" sz="1600" b="1"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select </a:t>
            </a:r>
            <a:r>
              <a:rPr lang="en-US" sz="2000" dirty="0">
                <a:latin typeface="Times New Roman" panose="02020603050405020304" pitchFamily="18" charset="0"/>
                <a:cs typeface="Times New Roman" panose="02020603050405020304" pitchFamily="18" charset="0"/>
              </a:rPr>
              <a:t>count(</a:t>
            </a:r>
            <a:r>
              <a:rPr lang="en-IN" altLang="en-US"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all_</a:t>
            </a:r>
            <a:r>
              <a:rPr lang="en-IN" altLang="en-US" sz="2000" dirty="0" err="1">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esult</a:t>
            </a:r>
            <a:r>
              <a:rPr lang="en-US" sz="2000" dirty="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from </a:t>
            </a:r>
            <a:r>
              <a:rPr lang="en-US" sz="2000" dirty="0">
                <a:latin typeface="Times New Roman" panose="02020603050405020304" pitchFamily="18" charset="0"/>
                <a:cs typeface="Times New Roman" panose="02020603050405020304" pitchFamily="18" charset="0"/>
              </a:rPr>
              <a:t>deliveries_v02</a:t>
            </a:r>
          </a:p>
          <a:p>
            <a:pPr marL="0" indent="0">
              <a:buNone/>
            </a:pPr>
            <a:r>
              <a:rPr lang="en-US" sz="2000" dirty="0" smtClean="0">
                <a:latin typeface="Times New Roman" panose="02020603050405020304" pitchFamily="18" charset="0"/>
                <a:cs typeface="Times New Roman" panose="02020603050405020304" pitchFamily="18" charset="0"/>
              </a:rPr>
              <a:t>where </a:t>
            </a:r>
            <a:r>
              <a:rPr lang="en-IN" altLang="en-US" sz="2000" dirty="0" smtClean="0">
                <a:latin typeface="Times New Roman" panose="02020603050405020304" pitchFamily="18" charset="0"/>
                <a:cs typeface="Times New Roman" panose="02020603050405020304" pitchFamily="18" charset="0"/>
              </a:rPr>
              <a:t>b</a:t>
            </a:r>
            <a:r>
              <a:rPr lang="en-US" sz="2000" dirty="0" err="1" smtClean="0">
                <a:latin typeface="Times New Roman" panose="02020603050405020304" pitchFamily="18" charset="0"/>
                <a:cs typeface="Times New Roman" panose="02020603050405020304" pitchFamily="18" charset="0"/>
              </a:rPr>
              <a:t>all_</a:t>
            </a:r>
            <a:r>
              <a:rPr lang="en-IN" altLang="en-US" sz="2000" dirty="0" err="1" smtClean="0">
                <a:latin typeface="Times New Roman" panose="02020603050405020304" pitchFamily="18" charset="0"/>
                <a:cs typeface="Times New Roman" panose="02020603050405020304" pitchFamily="18" charset="0"/>
              </a:rPr>
              <a:t>r</a:t>
            </a:r>
            <a:r>
              <a:rPr lang="en-US" sz="2000" dirty="0" err="1" smtClean="0">
                <a:latin typeface="Times New Roman" panose="02020603050405020304" pitchFamily="18" charset="0"/>
                <a:cs typeface="Times New Roman" panose="02020603050405020304" pitchFamily="18" charset="0"/>
              </a:rPr>
              <a:t>esult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Boundry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OR  </a:t>
            </a:r>
            <a:r>
              <a:rPr lang="en-IN" altLang="en-US" sz="2000" dirty="0" smtClean="0">
                <a:latin typeface="Times New Roman" panose="02020603050405020304" pitchFamily="18" charset="0"/>
                <a:cs typeface="Times New Roman" panose="02020603050405020304" pitchFamily="18" charset="0"/>
              </a:rPr>
              <a:t>b</a:t>
            </a:r>
            <a:r>
              <a:rPr lang="en-US" sz="2000" dirty="0" err="1" smtClean="0">
                <a:latin typeface="Times New Roman" panose="02020603050405020304" pitchFamily="18" charset="0"/>
                <a:cs typeface="Times New Roman" panose="02020603050405020304" pitchFamily="18" charset="0"/>
              </a:rPr>
              <a:t>all_</a:t>
            </a:r>
            <a:r>
              <a:rPr lang="en-IN" altLang="en-US" sz="2000" dirty="0" err="1" smtClean="0">
                <a:latin typeface="Times New Roman" panose="02020603050405020304" pitchFamily="18" charset="0"/>
                <a:cs typeface="Times New Roman" panose="02020603050405020304" pitchFamily="18" charset="0"/>
              </a:rPr>
              <a:t>r</a:t>
            </a:r>
            <a:r>
              <a:rPr lang="en-US" sz="2000" dirty="0" err="1" smtClean="0">
                <a:latin typeface="Times New Roman" panose="02020603050405020304" pitchFamily="18" charset="0"/>
                <a:cs typeface="Times New Roman" panose="02020603050405020304" pitchFamily="18" charset="0"/>
              </a:rPr>
              <a:t>esult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'Dot';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IN" altLang="en-US" sz="1600" b="1" dirty="0">
                <a:latin typeface="Times New Roman" panose="02020603050405020304" pitchFamily="18" charset="0"/>
                <a:cs typeface="Times New Roman" panose="02020603050405020304" pitchFamily="18" charset="0"/>
              </a:rPr>
              <a:t>ALTERNATE QUERY 2:</a:t>
            </a:r>
            <a:endParaRPr lang="en-US" sz="16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select count(</a:t>
            </a:r>
            <a:r>
              <a:rPr lang="en-IN" altLang="en-US"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all_</a:t>
            </a:r>
            <a:r>
              <a:rPr lang="en-IN" altLang="en-US" sz="2000" dirty="0" err="1">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esult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from deliveries_v02</a:t>
            </a:r>
          </a:p>
          <a:p>
            <a:pPr marL="0" indent="0">
              <a:buNone/>
            </a:pPr>
            <a:r>
              <a:rPr lang="en-US" sz="2000" dirty="0">
                <a:latin typeface="Times New Roman" panose="02020603050405020304" pitchFamily="18" charset="0"/>
                <a:cs typeface="Times New Roman" panose="02020603050405020304" pitchFamily="18" charset="0"/>
              </a:rPr>
              <a:t>where </a:t>
            </a:r>
            <a:r>
              <a:rPr lang="en-IN" altLang="en-US"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all_</a:t>
            </a:r>
            <a:r>
              <a:rPr lang="en-IN" altLang="en-US" sz="2000" dirty="0" err="1">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esult</a:t>
            </a:r>
            <a:r>
              <a:rPr lang="en-US" sz="2000" dirty="0">
                <a:latin typeface="Times New Roman" panose="02020603050405020304" pitchFamily="18" charset="0"/>
                <a:cs typeface="Times New Roman" panose="02020603050405020304" pitchFamily="18" charset="0"/>
              </a:rPr>
              <a:t> = 'Dot';</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select count(</a:t>
            </a:r>
            <a:r>
              <a:rPr lang="en-IN" altLang="en-US"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all</a:t>
            </a:r>
            <a:r>
              <a:rPr lang="en-IN" altLang="en-US" sz="2000" dirty="0" err="1">
                <a:latin typeface="Times New Roman" panose="02020603050405020304" pitchFamily="18" charset="0"/>
                <a:cs typeface="Times New Roman" panose="02020603050405020304" pitchFamily="18" charset="0"/>
              </a:rPr>
              <a:t>_r</a:t>
            </a:r>
            <a:r>
              <a:rPr lang="en-US" sz="2000" dirty="0" err="1">
                <a:latin typeface="Times New Roman" panose="02020603050405020304" pitchFamily="18" charset="0"/>
                <a:cs typeface="Times New Roman" panose="02020603050405020304" pitchFamily="18" charset="0"/>
              </a:rPr>
              <a:t>esult</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from deliveries_v02</a:t>
            </a:r>
          </a:p>
          <a:p>
            <a:pPr marL="0" indent="0">
              <a:buNone/>
            </a:pPr>
            <a:r>
              <a:rPr lang="en-US" sz="2000" dirty="0">
                <a:latin typeface="Times New Roman" panose="02020603050405020304" pitchFamily="18" charset="0"/>
                <a:cs typeface="Times New Roman" panose="02020603050405020304" pitchFamily="18" charset="0"/>
              </a:rPr>
              <a:t>where </a:t>
            </a:r>
            <a:r>
              <a:rPr lang="en-IN" altLang="en-US"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all_</a:t>
            </a:r>
            <a:r>
              <a:rPr lang="en-IN" altLang="en-US" sz="2000" dirty="0" err="1">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esult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Boundry</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0188"/>
          </a:xfrm>
        </p:spPr>
        <p:txBody>
          <a:bodyPr>
            <a:normAutofit/>
          </a:bodyPr>
          <a:lstStyle/>
          <a:p>
            <a:r>
              <a:rPr lang="en-IN" sz="2400" b="1" dirty="0" smtClean="0">
                <a:latin typeface="Times New Roman" panose="02020603050405020304" pitchFamily="18" charset="0"/>
                <a:cs typeface="Times New Roman" panose="02020603050405020304" pitchFamily="18" charset="0"/>
              </a:rPr>
              <a:t>QUERY 1 OUTPUT : Boundary and Dot ball Count</a:t>
            </a:r>
            <a:endParaRPr lang="en-IN" sz="24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25029" t="28487" r="3043" b="3735"/>
          <a:stretch>
            <a:fillRect/>
          </a:stretch>
        </p:blipFill>
        <p:spPr>
          <a:xfrm>
            <a:off x="838200" y="1690689"/>
            <a:ext cx="9902780" cy="4658596"/>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1399"/>
          </a:xfrm>
        </p:spPr>
        <p:txBody>
          <a:bodyPr>
            <a:normAutofit/>
          </a:bodyPr>
          <a:lstStyle/>
          <a:p>
            <a:r>
              <a:rPr lang="en-IN" sz="2800" b="1" dirty="0">
                <a:latin typeface="Times New Roman" panose="02020603050405020304" pitchFamily="18" charset="0"/>
                <a:cs typeface="Times New Roman" panose="02020603050405020304" pitchFamily="18" charset="0"/>
              </a:rPr>
              <a:t>QUERY </a:t>
            </a:r>
            <a:r>
              <a:rPr lang="en-IN" sz="2800" b="1" dirty="0" smtClean="0">
                <a:latin typeface="Times New Roman" panose="02020603050405020304" pitchFamily="18" charset="0"/>
                <a:cs typeface="Times New Roman" panose="02020603050405020304" pitchFamily="18" charset="0"/>
              </a:rPr>
              <a:t>2 </a:t>
            </a:r>
            <a:r>
              <a:rPr lang="en-IN" sz="2800" b="1" dirty="0">
                <a:latin typeface="Times New Roman" panose="02020603050405020304" pitchFamily="18" charset="0"/>
                <a:cs typeface="Times New Roman" panose="02020603050405020304" pitchFamily="18" charset="0"/>
              </a:rPr>
              <a:t>OUTPUT </a:t>
            </a:r>
            <a:r>
              <a:rPr lang="en-IN" sz="2800" b="1" dirty="0" smtClean="0">
                <a:latin typeface="Times New Roman" panose="02020603050405020304" pitchFamily="18" charset="0"/>
                <a:cs typeface="Times New Roman" panose="02020603050405020304" pitchFamily="18" charset="0"/>
              </a:rPr>
              <a:t>:  Dot Ball Count</a:t>
            </a:r>
            <a:endParaRPr lang="en-IN" sz="2800" dirty="0"/>
          </a:p>
        </p:txBody>
      </p:sp>
      <p:pic>
        <p:nvPicPr>
          <p:cNvPr id="4" name="Content Placeholder 3"/>
          <p:cNvPicPr>
            <a:picLocks noGrp="1" noChangeAspect="1"/>
          </p:cNvPicPr>
          <p:nvPr>
            <p:ph idx="1"/>
          </p:nvPr>
        </p:nvPicPr>
        <p:blipFill rotWithShape="1">
          <a:blip r:embed="rId2"/>
          <a:srcRect l="25030" t="28268" r="16923" b="20499"/>
          <a:stretch>
            <a:fillRect/>
          </a:stretch>
        </p:blipFill>
        <p:spPr>
          <a:xfrm>
            <a:off x="953037" y="1326523"/>
            <a:ext cx="9246527" cy="435305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rcRect l="26653" t="31592" b="1742"/>
          <a:stretch>
            <a:fillRect/>
          </a:stretch>
        </p:blipFill>
        <p:spPr>
          <a:xfrm>
            <a:off x="1398270" y="985520"/>
            <a:ext cx="9395460" cy="493331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Boundary </a:t>
            </a:r>
            <a:r>
              <a:rPr lang="en-IN" sz="2800" b="1" dirty="0">
                <a:latin typeface="Times New Roman" panose="02020603050405020304" pitchFamily="18" charset="0"/>
                <a:cs typeface="Times New Roman" panose="02020603050405020304" pitchFamily="18" charset="0"/>
              </a:rPr>
              <a:t>B</a:t>
            </a:r>
            <a:r>
              <a:rPr lang="en-IN" sz="2800" b="1" dirty="0" smtClean="0">
                <a:latin typeface="Times New Roman" panose="02020603050405020304" pitchFamily="18" charset="0"/>
                <a:cs typeface="Times New Roman" panose="02020603050405020304" pitchFamily="18" charset="0"/>
              </a:rPr>
              <a:t>all Count</a:t>
            </a:r>
            <a:endParaRPr lang="en-IN" sz="28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25503" t="28191" r="5093" b="13206"/>
          <a:stretch>
            <a:fillRect/>
          </a:stretch>
        </p:blipFill>
        <p:spPr>
          <a:xfrm>
            <a:off x="838200" y="1908005"/>
            <a:ext cx="9052775" cy="427385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1325563"/>
          </a:xfrm>
        </p:spPr>
        <p:txBody>
          <a:bodyPr>
            <a:noAutofit/>
          </a:bodyPr>
          <a:lstStyle/>
          <a:p>
            <a:r>
              <a:rPr lang="en-IN" sz="2400" b="1" dirty="0" smtClean="0">
                <a:latin typeface="Times New Roman" panose="02020603050405020304" pitchFamily="18" charset="0"/>
                <a:cs typeface="Times New Roman" panose="02020603050405020304" pitchFamily="18" charset="0"/>
              </a:rPr>
              <a:t>4.</a:t>
            </a:r>
            <a:r>
              <a:rPr lang="en-US" sz="2400" b="1" dirty="0">
                <a:latin typeface="Times New Roman" panose="02020603050405020304" pitchFamily="18" charset="0"/>
                <a:cs typeface="Times New Roman" panose="02020603050405020304" pitchFamily="18" charset="0"/>
              </a:rPr>
              <a:t> Write a query to fetch the total number of boundaries scored by each team from </a:t>
            </a:r>
            <a:r>
              <a:rPr lang="en-US" sz="2400" b="1" dirty="0" smtClean="0">
                <a:latin typeface="Times New Roman" panose="02020603050405020304" pitchFamily="18" charset="0"/>
                <a:cs typeface="Times New Roman" panose="02020603050405020304" pitchFamily="18" charset="0"/>
              </a:rPr>
              <a:t>  the</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deliveries_v02 </a:t>
            </a:r>
            <a:r>
              <a:rPr lang="en-US" sz="2400" b="1" dirty="0">
                <a:latin typeface="Times New Roman" panose="02020603050405020304" pitchFamily="18" charset="0"/>
                <a:cs typeface="Times New Roman" panose="02020603050405020304" pitchFamily="18" charset="0"/>
              </a:rPr>
              <a:t>table and order it in descending order of the number of boundaries scored.</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000" y="1838504"/>
            <a:ext cx="102338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batting_team</a:t>
            </a:r>
            <a:r>
              <a:rPr lang="en-US" sz="2000" dirty="0">
                <a:latin typeface="Times New Roman" panose="02020603050405020304" pitchFamily="18" charset="0"/>
                <a:cs typeface="Times New Roman" panose="02020603050405020304" pitchFamily="18" charset="0"/>
              </a:rPr>
              <a:t>, count(</a:t>
            </a:r>
            <a:r>
              <a:rPr lang="en-IN" altLang="en-US"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all_</a:t>
            </a:r>
            <a:r>
              <a:rPr lang="en-IN" altLang="en-US" sz="2000" dirty="0" err="1">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esult</a:t>
            </a:r>
            <a:r>
              <a:rPr lang="en-US" sz="2000" dirty="0">
                <a:latin typeface="Times New Roman" panose="02020603050405020304" pitchFamily="18" charset="0"/>
                <a:cs typeface="Times New Roman" panose="02020603050405020304" pitchFamily="18" charset="0"/>
              </a:rPr>
              <a:t>) as </a:t>
            </a:r>
            <a:r>
              <a:rPr lang="en-IN" altLang="en-US"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oundry_</a:t>
            </a:r>
            <a:r>
              <a:rPr lang="en-IN" altLang="en-US" sz="2000" dirty="0" err="1">
                <a:latin typeface="Times New Roman" panose="02020603050405020304" pitchFamily="18" charset="0"/>
                <a:cs typeface="Times New Roman" panose="02020603050405020304" pitchFamily="18" charset="0"/>
              </a:rPr>
              <a:t>c</a:t>
            </a:r>
            <a:r>
              <a:rPr lang="en-US" sz="2000" dirty="0" err="1">
                <a:latin typeface="Times New Roman" panose="02020603050405020304" pitchFamily="18" charset="0"/>
                <a:cs typeface="Times New Roman" panose="02020603050405020304" pitchFamily="18" charset="0"/>
              </a:rPr>
              <a:t>ount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from deliveries_v02</a:t>
            </a:r>
          </a:p>
          <a:p>
            <a:pPr marL="0" indent="0">
              <a:buNone/>
            </a:pPr>
            <a:r>
              <a:rPr lang="en-US" sz="2000" dirty="0">
                <a:latin typeface="Times New Roman" panose="02020603050405020304" pitchFamily="18" charset="0"/>
                <a:cs typeface="Times New Roman" panose="02020603050405020304" pitchFamily="18" charset="0"/>
              </a:rPr>
              <a:t>where </a:t>
            </a:r>
            <a:r>
              <a:rPr lang="en-IN" altLang="en-US"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all_</a:t>
            </a:r>
            <a:r>
              <a:rPr lang="en-IN" altLang="en-US" sz="2000" dirty="0" err="1">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esult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Boundry</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group by </a:t>
            </a:r>
            <a:r>
              <a:rPr lang="en-US" sz="2000" dirty="0" err="1">
                <a:latin typeface="Times New Roman" panose="02020603050405020304" pitchFamily="18" charset="0"/>
                <a:cs typeface="Times New Roman" panose="02020603050405020304" pitchFamily="18" charset="0"/>
              </a:rPr>
              <a:t>batting_team</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order by </a:t>
            </a:r>
            <a:r>
              <a:rPr lang="en-IN" altLang="en-US"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oundry_count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desc</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5818" t="28222" r="26703"/>
          <a:stretch>
            <a:fillRect/>
          </a:stretch>
        </p:blipFill>
        <p:spPr>
          <a:xfrm>
            <a:off x="930965" y="728870"/>
            <a:ext cx="8173278" cy="568518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p:cNvPicPr>
            <a:picLocks noGrp="1" noChangeAspect="1"/>
          </p:cNvPicPr>
          <p:nvPr>
            <p:ph idx="1"/>
          </p:nvPr>
        </p:nvPicPr>
        <p:blipFill>
          <a:blip r:embed="rId2"/>
          <a:stretch>
            <a:fillRect/>
          </a:stretch>
        </p:blipFill>
        <p:spPr>
          <a:xfrm>
            <a:off x="1197736" y="754328"/>
            <a:ext cx="9408572" cy="523434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1325563"/>
          </a:xfrm>
        </p:spPr>
        <p:txBody>
          <a:bodyPr>
            <a:normAutofit/>
          </a:bodyPr>
          <a:lstStyle/>
          <a:p>
            <a:r>
              <a:rPr lang="en-IN" sz="2400" b="1" dirty="0" smtClean="0">
                <a:latin typeface="Times New Roman" panose="02020603050405020304" pitchFamily="18" charset="0"/>
                <a:cs typeface="Times New Roman" panose="02020603050405020304" pitchFamily="18" charset="0"/>
              </a:rPr>
              <a:t>5. </a:t>
            </a:r>
            <a:r>
              <a:rPr lang="en-US" sz="2400" b="1" dirty="0">
                <a:latin typeface="Times New Roman" panose="02020603050405020304" pitchFamily="18" charset="0"/>
                <a:cs typeface="Times New Roman" panose="02020603050405020304" pitchFamily="18" charset="0"/>
              </a:rPr>
              <a:t>Write a query to fetch the total number of dot balls bowled by each team and order it in descending order of the total number of dot balls bowled.</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000" y="1838504"/>
            <a:ext cx="102338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select </a:t>
            </a:r>
            <a:r>
              <a:rPr lang="en-US" sz="2000" dirty="0" err="1">
                <a:latin typeface="Times New Roman" panose="02020603050405020304" pitchFamily="18" charset="0"/>
                <a:cs typeface="Times New Roman" panose="02020603050405020304" pitchFamily="18" charset="0"/>
              </a:rPr>
              <a:t>bowling_team</a:t>
            </a:r>
            <a:r>
              <a:rPr lang="en-US" sz="2000" dirty="0">
                <a:latin typeface="Times New Roman" panose="02020603050405020304" pitchFamily="18" charset="0"/>
                <a:cs typeface="Times New Roman" panose="02020603050405020304" pitchFamily="18" charset="0"/>
              </a:rPr>
              <a:t>, count(</a:t>
            </a:r>
            <a:r>
              <a:rPr lang="en-IN" altLang="en-US"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all_</a:t>
            </a:r>
            <a:r>
              <a:rPr lang="en-IN" altLang="en-US" sz="2000" dirty="0" err="1">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esult</a:t>
            </a:r>
            <a:r>
              <a:rPr lang="en-US" sz="2000" dirty="0">
                <a:latin typeface="Times New Roman" panose="02020603050405020304" pitchFamily="18" charset="0"/>
                <a:cs typeface="Times New Roman" panose="02020603050405020304" pitchFamily="18" charset="0"/>
              </a:rPr>
              <a:t>) as </a:t>
            </a:r>
            <a:r>
              <a:rPr lang="en-IN" altLang="en-US" sz="2000" dirty="0">
                <a:latin typeface="Times New Roman" panose="02020603050405020304" pitchFamily="18" charset="0"/>
                <a:cs typeface="Times New Roman" panose="02020603050405020304" pitchFamily="18" charset="0"/>
              </a:rPr>
              <a:t>d</a:t>
            </a:r>
            <a:r>
              <a:rPr lang="en-US" sz="2000" dirty="0" err="1">
                <a:latin typeface="Times New Roman" panose="02020603050405020304" pitchFamily="18" charset="0"/>
                <a:cs typeface="Times New Roman" panose="02020603050405020304" pitchFamily="18" charset="0"/>
              </a:rPr>
              <a:t>ot_</a:t>
            </a:r>
            <a:r>
              <a:rPr lang="en-IN" altLang="en-US" sz="2000" dirty="0" err="1">
                <a:latin typeface="Times New Roman" panose="02020603050405020304" pitchFamily="18" charset="0"/>
                <a:cs typeface="Times New Roman" panose="02020603050405020304" pitchFamily="18" charset="0"/>
              </a:rPr>
              <a:t>c</a:t>
            </a:r>
            <a:r>
              <a:rPr lang="en-US" sz="2000" dirty="0" err="1">
                <a:latin typeface="Times New Roman" panose="02020603050405020304" pitchFamily="18" charset="0"/>
                <a:cs typeface="Times New Roman" panose="02020603050405020304" pitchFamily="18" charset="0"/>
              </a:rPr>
              <a:t>ount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from deliveries_v02</a:t>
            </a:r>
          </a:p>
          <a:p>
            <a:pPr marL="0" indent="0">
              <a:buNone/>
            </a:pPr>
            <a:r>
              <a:rPr lang="en-US" sz="2000" dirty="0">
                <a:latin typeface="Times New Roman" panose="02020603050405020304" pitchFamily="18" charset="0"/>
                <a:cs typeface="Times New Roman" panose="02020603050405020304" pitchFamily="18" charset="0"/>
              </a:rPr>
              <a:t>where </a:t>
            </a:r>
            <a:r>
              <a:rPr lang="en-IN" altLang="en-US" sz="2000" dirty="0">
                <a:latin typeface="Times New Roman" panose="02020603050405020304" pitchFamily="18" charset="0"/>
                <a:cs typeface="Times New Roman" panose="02020603050405020304" pitchFamily="18" charset="0"/>
              </a:rPr>
              <a:t>b</a:t>
            </a:r>
            <a:r>
              <a:rPr lang="en-US" sz="2000" dirty="0" err="1">
                <a:latin typeface="Times New Roman" panose="02020603050405020304" pitchFamily="18" charset="0"/>
                <a:cs typeface="Times New Roman" panose="02020603050405020304" pitchFamily="18" charset="0"/>
              </a:rPr>
              <a:t>all_</a:t>
            </a:r>
            <a:r>
              <a:rPr lang="en-IN" altLang="en-US" sz="2000" dirty="0" err="1">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esult</a:t>
            </a:r>
            <a:r>
              <a:rPr lang="en-US" sz="2000" dirty="0">
                <a:latin typeface="Times New Roman" panose="02020603050405020304" pitchFamily="18" charset="0"/>
                <a:cs typeface="Times New Roman" panose="02020603050405020304" pitchFamily="18" charset="0"/>
              </a:rPr>
              <a:t> = 'Dot'</a:t>
            </a:r>
          </a:p>
          <a:p>
            <a:pPr marL="0" indent="0">
              <a:buNone/>
            </a:pPr>
            <a:r>
              <a:rPr lang="en-US" sz="2000" dirty="0">
                <a:latin typeface="Times New Roman" panose="02020603050405020304" pitchFamily="18" charset="0"/>
                <a:cs typeface="Times New Roman" panose="02020603050405020304" pitchFamily="18" charset="0"/>
              </a:rPr>
              <a:t>group by </a:t>
            </a:r>
            <a:r>
              <a:rPr lang="en-US" sz="2000" dirty="0" err="1">
                <a:latin typeface="Times New Roman" panose="02020603050405020304" pitchFamily="18" charset="0"/>
                <a:cs typeface="Times New Roman" panose="02020603050405020304" pitchFamily="18" charset="0"/>
              </a:rPr>
              <a:t>bowling_team</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order by </a:t>
            </a:r>
            <a:r>
              <a:rPr lang="en-IN" altLang="en-US" sz="2000" dirty="0">
                <a:latin typeface="Times New Roman" panose="02020603050405020304" pitchFamily="18" charset="0"/>
                <a:cs typeface="Times New Roman" panose="02020603050405020304" pitchFamily="18" charset="0"/>
              </a:rPr>
              <a:t>d</a:t>
            </a:r>
            <a:r>
              <a:rPr lang="en-US" sz="2000" dirty="0" err="1">
                <a:latin typeface="Times New Roman" panose="02020603050405020304" pitchFamily="18" charset="0"/>
                <a:cs typeface="Times New Roman" panose="02020603050405020304" pitchFamily="18" charset="0"/>
              </a:rPr>
              <a:t>ot_</a:t>
            </a:r>
            <a:r>
              <a:rPr lang="en-IN" altLang="en-US" sz="2000" dirty="0" err="1">
                <a:latin typeface="Times New Roman" panose="02020603050405020304" pitchFamily="18" charset="0"/>
                <a:cs typeface="Times New Roman" panose="02020603050405020304" pitchFamily="18" charset="0"/>
              </a:rPr>
              <a:t>c</a:t>
            </a:r>
            <a:r>
              <a:rPr lang="en-US" sz="2000" dirty="0" err="1">
                <a:latin typeface="Times New Roman" panose="02020603050405020304" pitchFamily="18" charset="0"/>
                <a:cs typeface="Times New Roman" panose="02020603050405020304" pitchFamily="18" charset="0"/>
              </a:rPr>
              <a:t>ount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desc</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6187" t="27218" r="29346" b="-464"/>
          <a:stretch>
            <a:fillRect/>
          </a:stretch>
        </p:blipFill>
        <p:spPr>
          <a:xfrm>
            <a:off x="1184855" y="643943"/>
            <a:ext cx="8925059" cy="576973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442434" y="783056"/>
            <a:ext cx="9361046" cy="5257135"/>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1325563"/>
          </a:xfrm>
        </p:spPr>
        <p:txBody>
          <a:bodyPr>
            <a:normAutofit/>
          </a:bodyPr>
          <a:lstStyle/>
          <a:p>
            <a:r>
              <a:rPr lang="en-IN" sz="2400" b="1" dirty="0" smtClean="0">
                <a:latin typeface="Times New Roman" panose="02020603050405020304" pitchFamily="18" charset="0"/>
                <a:cs typeface="Times New Roman" panose="02020603050405020304" pitchFamily="18" charset="0"/>
              </a:rPr>
              <a:t>6.</a:t>
            </a:r>
            <a:r>
              <a:rPr lang="en-US" sz="2400" b="1" dirty="0">
                <a:latin typeface="Times New Roman" panose="02020603050405020304" pitchFamily="18" charset="0"/>
                <a:cs typeface="Times New Roman" panose="02020603050405020304" pitchFamily="18" charset="0"/>
              </a:rPr>
              <a:t> Write a query to fetch the total number of dismissals by dismissal kinds where dismissal kind is not NA</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74547" y="1690688"/>
            <a:ext cx="10233800" cy="4351338"/>
          </a:xfrm>
        </p:spPr>
        <p:txBody>
          <a:bodyPr>
            <a:normAutofit/>
          </a:bodyPr>
          <a:lstStyle/>
          <a:p>
            <a:pPr marL="0" indent="0">
              <a:buNone/>
            </a:pPr>
            <a:r>
              <a:rPr lang="en-IN" altLang="en-US" sz="1600" b="1" dirty="0">
                <a:latin typeface="Times New Roman" panose="02020603050405020304" pitchFamily="18" charset="0"/>
                <a:cs typeface="Times New Roman" panose="02020603050405020304" pitchFamily="18" charset="0"/>
              </a:rPr>
              <a:t>QUERY 1 USING </a:t>
            </a:r>
            <a:r>
              <a:rPr lang="en-US" sz="1600" b="1" dirty="0" smtClean="0">
                <a:latin typeface="Times New Roman" panose="02020603050405020304" pitchFamily="18" charset="0"/>
                <a:cs typeface="Times New Roman" panose="02020603050405020304" pitchFamily="18" charset="0"/>
              </a:rPr>
              <a:t>Deliveries</a:t>
            </a:r>
            <a:r>
              <a:rPr lang="en-IN" altLang="en-US" sz="1600" b="1" dirty="0" smtClean="0">
                <a:latin typeface="Times New Roman" panose="02020603050405020304" pitchFamily="18" charset="0"/>
                <a:cs typeface="Times New Roman" panose="02020603050405020304" pitchFamily="18" charset="0"/>
              </a:rPr>
              <a:t> TABLE:</a:t>
            </a:r>
            <a:endParaRPr lang="en-IN" altLang="en-US" sz="16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select count(</a:t>
            </a:r>
            <a:r>
              <a:rPr lang="en-US" sz="2000" dirty="0" err="1">
                <a:latin typeface="Times New Roman" panose="02020603050405020304" pitchFamily="18" charset="0"/>
                <a:cs typeface="Times New Roman" panose="02020603050405020304" pitchFamily="18" charset="0"/>
              </a:rPr>
              <a:t>dismissal_kind</a:t>
            </a:r>
            <a:r>
              <a:rPr lang="en-US" sz="2000" dirty="0">
                <a:latin typeface="Times New Roman" panose="02020603050405020304" pitchFamily="18" charset="0"/>
                <a:cs typeface="Times New Roman" panose="02020603050405020304" pitchFamily="18" charset="0"/>
              </a:rPr>
              <a:t>) as </a:t>
            </a:r>
            <a:r>
              <a:rPr lang="en-IN" altLang="en-US" sz="2000" dirty="0">
                <a:latin typeface="Times New Roman" panose="02020603050405020304" pitchFamily="18" charset="0"/>
                <a:cs typeface="Times New Roman" panose="02020603050405020304" pitchFamily="18" charset="0"/>
              </a:rPr>
              <a:t>t</a:t>
            </a:r>
            <a:r>
              <a:rPr lang="en-US" sz="2000" dirty="0" err="1">
                <a:latin typeface="Times New Roman" panose="02020603050405020304" pitchFamily="18" charset="0"/>
                <a:cs typeface="Times New Roman" panose="02020603050405020304" pitchFamily="18" charset="0"/>
              </a:rPr>
              <a:t>otal_</a:t>
            </a:r>
            <a:r>
              <a:rPr lang="en-IN" altLang="en-US" sz="2000" dirty="0" err="1">
                <a:latin typeface="Times New Roman" panose="02020603050405020304" pitchFamily="18" charset="0"/>
                <a:cs typeface="Times New Roman" panose="02020603050405020304" pitchFamily="18" charset="0"/>
              </a:rPr>
              <a:t>d</a:t>
            </a:r>
            <a:r>
              <a:rPr lang="en-US" sz="2000" dirty="0" err="1">
                <a:latin typeface="Times New Roman" panose="02020603050405020304" pitchFamily="18" charset="0"/>
                <a:cs typeface="Times New Roman" panose="02020603050405020304" pitchFamily="18" charset="0"/>
              </a:rPr>
              <a:t>ismissal</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from</a:t>
            </a:r>
            <a:r>
              <a:rPr lang="en-IN"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Deliveries</a:t>
            </a:r>
          </a:p>
          <a:p>
            <a:pPr marL="0" indent="0">
              <a:buNone/>
            </a:pPr>
            <a:r>
              <a:rPr lang="en-US" sz="2000" dirty="0">
                <a:latin typeface="Times New Roman" panose="02020603050405020304" pitchFamily="18" charset="0"/>
                <a:cs typeface="Times New Roman" panose="02020603050405020304" pitchFamily="18" charset="0"/>
              </a:rPr>
              <a:t>where not </a:t>
            </a:r>
            <a:r>
              <a:rPr lang="en-US" sz="2000" dirty="0" err="1">
                <a:latin typeface="Times New Roman" panose="02020603050405020304" pitchFamily="18" charset="0"/>
                <a:cs typeface="Times New Roman" panose="02020603050405020304" pitchFamily="18" charset="0"/>
              </a:rPr>
              <a:t>dismissal_kind</a:t>
            </a:r>
            <a:r>
              <a:rPr lang="en-US" sz="2000" dirty="0">
                <a:latin typeface="Times New Roman" panose="02020603050405020304" pitchFamily="18" charset="0"/>
                <a:cs typeface="Times New Roman" panose="02020603050405020304" pitchFamily="18" charset="0"/>
              </a:rPr>
              <a:t> = 'NA';</a:t>
            </a:r>
          </a:p>
          <a:p>
            <a:pPr marL="0" indent="0">
              <a:buNone/>
            </a:pPr>
            <a:endParaRPr lang="en-US" dirty="0" smtClean="0"/>
          </a:p>
          <a:p>
            <a:pPr marL="0" indent="0">
              <a:buNone/>
            </a:pPr>
            <a:r>
              <a:rPr lang="en-IN" altLang="en-US" sz="1600" b="1" dirty="0">
                <a:latin typeface="Times New Roman" panose="02020603050405020304" pitchFamily="18" charset="0"/>
                <a:cs typeface="Times New Roman" panose="02020603050405020304" pitchFamily="18" charset="0"/>
                <a:sym typeface="+mn-ea"/>
              </a:rPr>
              <a:t>QUERY 2 USING </a:t>
            </a:r>
            <a:r>
              <a:rPr lang="en-US" sz="1600" b="1" dirty="0" smtClean="0">
                <a:latin typeface="Times New Roman" panose="02020603050405020304" pitchFamily="18" charset="0"/>
                <a:cs typeface="Times New Roman" panose="02020603050405020304" pitchFamily="18" charset="0"/>
                <a:sym typeface="+mn-ea"/>
              </a:rPr>
              <a:t>deliveries_v02 TABLE</a:t>
            </a:r>
            <a:r>
              <a:rPr lang="en-IN" altLang="en-US" sz="1600" b="1" dirty="0" smtClean="0">
                <a:latin typeface="Times New Roman" panose="02020603050405020304" pitchFamily="18" charset="0"/>
                <a:cs typeface="Times New Roman" panose="02020603050405020304" pitchFamily="18" charset="0"/>
                <a:sym typeface="+mn-ea"/>
              </a:rPr>
              <a:t>:</a:t>
            </a:r>
            <a:endParaRPr lang="en-IN" altLang="en-US" sz="1600" b="1" dirty="0">
              <a:latin typeface="Times New Roman" panose="02020603050405020304" pitchFamily="18" charset="0"/>
              <a:cs typeface="Times New Roman" panose="02020603050405020304" pitchFamily="18" charset="0"/>
              <a:sym typeface="+mn-ea"/>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select count(</a:t>
            </a:r>
            <a:r>
              <a:rPr lang="en-US" sz="2000" dirty="0" err="1">
                <a:latin typeface="Times New Roman" panose="02020603050405020304" pitchFamily="18" charset="0"/>
                <a:cs typeface="Times New Roman" panose="02020603050405020304" pitchFamily="18" charset="0"/>
              </a:rPr>
              <a:t>dismissal_kind</a:t>
            </a:r>
            <a:r>
              <a:rPr lang="en-US" sz="2000" dirty="0">
                <a:latin typeface="Times New Roman" panose="02020603050405020304" pitchFamily="18" charset="0"/>
                <a:cs typeface="Times New Roman" panose="02020603050405020304" pitchFamily="18" charset="0"/>
              </a:rPr>
              <a:t>) as </a:t>
            </a:r>
            <a:r>
              <a:rPr lang="en-IN" altLang="en-US" sz="2000" dirty="0">
                <a:latin typeface="Times New Roman" panose="02020603050405020304" pitchFamily="18" charset="0"/>
                <a:cs typeface="Times New Roman" panose="02020603050405020304" pitchFamily="18" charset="0"/>
              </a:rPr>
              <a:t>d</a:t>
            </a:r>
            <a:r>
              <a:rPr lang="en-US" sz="2000" dirty="0">
                <a:latin typeface="Times New Roman" panose="02020603050405020304" pitchFamily="18" charset="0"/>
                <a:cs typeface="Times New Roman" panose="02020603050405020304" pitchFamily="18" charset="0"/>
              </a:rPr>
              <a:t>ismissals</a:t>
            </a:r>
          </a:p>
          <a:p>
            <a:pPr marL="0" indent="0">
              <a:buNone/>
            </a:pPr>
            <a:r>
              <a:rPr lang="en-US" sz="2000" dirty="0">
                <a:latin typeface="Times New Roman" panose="02020603050405020304" pitchFamily="18" charset="0"/>
                <a:cs typeface="Times New Roman" panose="02020603050405020304" pitchFamily="18" charset="0"/>
              </a:rPr>
              <a:t>from deliveries_v02</a:t>
            </a:r>
          </a:p>
          <a:p>
            <a:pPr marL="0" indent="0">
              <a:buNone/>
            </a:pPr>
            <a:r>
              <a:rPr lang="en-US" sz="2000" dirty="0">
                <a:latin typeface="Times New Roman" panose="02020603050405020304" pitchFamily="18" charset="0"/>
                <a:cs typeface="Times New Roman" panose="02020603050405020304" pitchFamily="18" charset="0"/>
              </a:rPr>
              <a:t>where not </a:t>
            </a:r>
            <a:r>
              <a:rPr lang="en-US" sz="2000" dirty="0" err="1">
                <a:latin typeface="Times New Roman" panose="02020603050405020304" pitchFamily="18" charset="0"/>
                <a:cs typeface="Times New Roman" panose="02020603050405020304" pitchFamily="18" charset="0"/>
              </a:rPr>
              <a:t>dismissal_kind</a:t>
            </a:r>
            <a:r>
              <a:rPr lang="en-US" sz="2000" dirty="0">
                <a:latin typeface="Times New Roman" panose="02020603050405020304" pitchFamily="18" charset="0"/>
                <a:cs typeface="Times New Roman" panose="02020603050405020304" pitchFamily="18" charset="0"/>
              </a:rPr>
              <a:t> = 'NA';</a:t>
            </a:r>
          </a:p>
          <a:p>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6292" t="22567" r="1780"/>
          <a:stretch>
            <a:fillRect/>
          </a:stretch>
        </p:blipFill>
        <p:spPr>
          <a:xfrm>
            <a:off x="1622740" y="901521"/>
            <a:ext cx="8822026" cy="5211046"/>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1325563"/>
          </a:xfrm>
        </p:spPr>
        <p:txBody>
          <a:bodyPr>
            <a:normAutofit/>
          </a:bodyPr>
          <a:lstStyle/>
          <a:p>
            <a:r>
              <a:rPr lang="en-IN" sz="2400" b="1" dirty="0" smtClean="0">
                <a:latin typeface="Times New Roman" panose="02020603050405020304" pitchFamily="18" charset="0"/>
                <a:cs typeface="Times New Roman" panose="02020603050405020304" pitchFamily="18" charset="0"/>
              </a:rPr>
              <a:t>7.</a:t>
            </a:r>
            <a:r>
              <a:rPr lang="en-US" sz="2400" b="1" dirty="0">
                <a:latin typeface="Times New Roman" panose="02020603050405020304" pitchFamily="18" charset="0"/>
                <a:cs typeface="Times New Roman" panose="02020603050405020304" pitchFamily="18" charset="0"/>
              </a:rPr>
              <a:t> Write a query to get the top 5 bowlers who conceded maximum extra runs from the </a:t>
            </a:r>
            <a:r>
              <a:rPr lang="en-US" sz="2400" b="1" i="1" dirty="0">
                <a:latin typeface="Times New Roman" panose="02020603050405020304" pitchFamily="18" charset="0"/>
                <a:cs typeface="Times New Roman" panose="02020603050405020304" pitchFamily="18" charset="0"/>
              </a:rPr>
              <a:t>deliveries </a:t>
            </a:r>
            <a:r>
              <a:rPr lang="en-US" sz="2400" b="1" dirty="0">
                <a:latin typeface="Times New Roman" panose="02020603050405020304" pitchFamily="18" charset="0"/>
                <a:cs typeface="Times New Roman" panose="02020603050405020304" pitchFamily="18" charset="0"/>
              </a:rPr>
              <a:t>table</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select bowler, sum(</a:t>
            </a:r>
            <a:r>
              <a:rPr lang="en-US" sz="2000" dirty="0" err="1">
                <a:latin typeface="Times New Roman" panose="02020603050405020304" pitchFamily="18" charset="0"/>
                <a:cs typeface="Times New Roman" panose="02020603050405020304" pitchFamily="18" charset="0"/>
              </a:rPr>
              <a:t>extra_runs</a:t>
            </a:r>
            <a:r>
              <a:rPr lang="en-US" sz="2000" dirty="0">
                <a:latin typeface="Times New Roman" panose="02020603050405020304" pitchFamily="18" charset="0"/>
                <a:cs typeface="Times New Roman" panose="02020603050405020304" pitchFamily="18" charset="0"/>
              </a:rPr>
              <a:t>) as </a:t>
            </a:r>
            <a:r>
              <a:rPr lang="en-IN" altLang="en-US" sz="2000" dirty="0">
                <a:latin typeface="Times New Roman" panose="02020603050405020304" pitchFamily="18" charset="0"/>
                <a:cs typeface="Times New Roman" panose="02020603050405020304" pitchFamily="18" charset="0"/>
              </a:rPr>
              <a:t>e</a:t>
            </a:r>
            <a:r>
              <a:rPr lang="en-US" sz="2000" dirty="0" err="1">
                <a:latin typeface="Times New Roman" panose="02020603050405020304" pitchFamily="18" charset="0"/>
                <a:cs typeface="Times New Roman" panose="02020603050405020304" pitchFamily="18" charset="0"/>
              </a:rPr>
              <a:t>xtra_</a:t>
            </a:r>
            <a:r>
              <a:rPr lang="en-IN" altLang="en-US" sz="2000" dirty="0" err="1">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uns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Deliveries</a:t>
            </a:r>
          </a:p>
          <a:p>
            <a:pPr marL="0" indent="0">
              <a:buNone/>
            </a:pPr>
            <a:r>
              <a:rPr lang="en-US" sz="2000" dirty="0">
                <a:latin typeface="Times New Roman" panose="02020603050405020304" pitchFamily="18" charset="0"/>
                <a:cs typeface="Times New Roman" panose="02020603050405020304" pitchFamily="18" charset="0"/>
              </a:rPr>
              <a:t>group by bowler</a:t>
            </a:r>
          </a:p>
          <a:p>
            <a:pPr marL="0" indent="0">
              <a:buNone/>
            </a:pPr>
            <a:r>
              <a:rPr lang="en-US" sz="2000" dirty="0">
                <a:latin typeface="Times New Roman" panose="02020603050405020304" pitchFamily="18" charset="0"/>
                <a:cs typeface="Times New Roman" panose="02020603050405020304" pitchFamily="18" charset="0"/>
              </a:rPr>
              <a:t>order by </a:t>
            </a:r>
            <a:r>
              <a:rPr lang="en-IN" altLang="en-US" sz="2000" dirty="0">
                <a:latin typeface="Times New Roman" panose="02020603050405020304" pitchFamily="18" charset="0"/>
                <a:cs typeface="Times New Roman" panose="02020603050405020304" pitchFamily="18" charset="0"/>
              </a:rPr>
              <a:t>e</a:t>
            </a:r>
            <a:r>
              <a:rPr lang="en-US" sz="2000" dirty="0" err="1">
                <a:latin typeface="Times New Roman" panose="02020603050405020304" pitchFamily="18" charset="0"/>
                <a:cs typeface="Times New Roman" panose="02020603050405020304" pitchFamily="18" charset="0"/>
              </a:rPr>
              <a:t>xtra_</a:t>
            </a:r>
            <a:r>
              <a:rPr lang="en-IN" altLang="en-US" sz="2000" dirty="0" err="1">
                <a:latin typeface="Times New Roman" panose="02020603050405020304" pitchFamily="18" charset="0"/>
                <a:cs typeface="Times New Roman" panose="02020603050405020304" pitchFamily="18" charset="0"/>
              </a:rPr>
              <a:t>r</a:t>
            </a:r>
            <a:r>
              <a:rPr lang="en-US" sz="2000" dirty="0" err="1">
                <a:latin typeface="Times New Roman" panose="02020603050405020304" pitchFamily="18" charset="0"/>
                <a:cs typeface="Times New Roman" panose="02020603050405020304" pitchFamily="18" charset="0"/>
              </a:rPr>
              <a:t>uns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desc</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limit 5;</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nvPr>
        </p:nvGraphicFramePr>
        <p:xfrm>
          <a:off x="979170" y="1052830"/>
          <a:ext cx="10233660" cy="47529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5976" t="22863" r="2411"/>
          <a:stretch>
            <a:fillRect/>
          </a:stretch>
        </p:blipFill>
        <p:spPr>
          <a:xfrm>
            <a:off x="1081827" y="864449"/>
            <a:ext cx="9704244" cy="509847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1519707" y="1197736"/>
          <a:ext cx="8829541" cy="446353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1325563"/>
          </a:xfrm>
        </p:spPr>
        <p:txBody>
          <a:bodyPr>
            <a:noAutofit/>
          </a:bodyPr>
          <a:lstStyle/>
          <a:p>
            <a:r>
              <a:rPr lang="en-IN" sz="2400" b="1" dirty="0" smtClean="0">
                <a:latin typeface="Times New Roman" panose="02020603050405020304" pitchFamily="18" charset="0"/>
                <a:cs typeface="Times New Roman" panose="02020603050405020304" pitchFamily="18" charset="0"/>
              </a:rPr>
              <a:t>8. </a:t>
            </a:r>
            <a:r>
              <a:rPr lang="en-US" sz="2400" b="1" dirty="0">
                <a:latin typeface="Times New Roman" panose="02020603050405020304" pitchFamily="18" charset="0"/>
                <a:cs typeface="Times New Roman" panose="02020603050405020304" pitchFamily="18" charset="0"/>
              </a:rPr>
              <a:t>Write a query to create a table named </a:t>
            </a:r>
            <a:r>
              <a:rPr lang="en-US" sz="2400" b="1" i="1" dirty="0">
                <a:latin typeface="Times New Roman" panose="02020603050405020304" pitchFamily="18" charset="0"/>
                <a:cs typeface="Times New Roman" panose="02020603050405020304" pitchFamily="18" charset="0"/>
              </a:rPr>
              <a:t>deliveries_v03 </a:t>
            </a:r>
            <a:r>
              <a:rPr lang="en-US" sz="2400" b="1" dirty="0">
                <a:latin typeface="Times New Roman" panose="02020603050405020304" pitchFamily="18" charset="0"/>
                <a:cs typeface="Times New Roman" panose="02020603050405020304" pitchFamily="18" charset="0"/>
              </a:rPr>
              <a:t>with all the columns of </a:t>
            </a:r>
            <a:r>
              <a:rPr lang="en-US" sz="2400" b="1" i="1" dirty="0">
                <a:latin typeface="Times New Roman" panose="02020603050405020304" pitchFamily="18" charset="0"/>
                <a:cs typeface="Times New Roman" panose="02020603050405020304" pitchFamily="18" charset="0"/>
              </a:rPr>
              <a:t>deliveries_v02 </a:t>
            </a:r>
            <a:r>
              <a:rPr lang="en-US" sz="2400" b="1" dirty="0">
                <a:latin typeface="Times New Roman" panose="02020603050405020304" pitchFamily="18" charset="0"/>
                <a:cs typeface="Times New Roman" panose="02020603050405020304" pitchFamily="18" charset="0"/>
              </a:rPr>
              <a:t>table and two additional column (named </a:t>
            </a:r>
            <a:r>
              <a:rPr lang="en-US" sz="2400" b="1" i="1" dirty="0">
                <a:latin typeface="Times New Roman" panose="02020603050405020304" pitchFamily="18" charset="0"/>
                <a:cs typeface="Times New Roman" panose="02020603050405020304" pitchFamily="18" charset="0"/>
              </a:rPr>
              <a:t>venue </a:t>
            </a:r>
            <a:r>
              <a:rPr lang="en-US" sz="2400" b="1" dirty="0">
                <a:latin typeface="Times New Roman" panose="02020603050405020304" pitchFamily="18" charset="0"/>
                <a:cs typeface="Times New Roman" panose="02020603050405020304" pitchFamily="18" charset="0"/>
              </a:rPr>
              <a:t>and </a:t>
            </a:r>
            <a:r>
              <a:rPr lang="en-US" sz="2400" b="1" i="1" dirty="0" err="1">
                <a:latin typeface="Times New Roman" panose="02020603050405020304" pitchFamily="18" charset="0"/>
                <a:cs typeface="Times New Roman" panose="02020603050405020304" pitchFamily="18" charset="0"/>
              </a:rPr>
              <a:t>match_date</a:t>
            </a:r>
            <a:r>
              <a:rPr lang="en-US" sz="2400" b="1" dirty="0">
                <a:latin typeface="Times New Roman" panose="02020603050405020304" pitchFamily="18" charset="0"/>
                <a:cs typeface="Times New Roman" panose="02020603050405020304" pitchFamily="18" charset="0"/>
              </a:rPr>
              <a:t>) of </a:t>
            </a:r>
            <a:r>
              <a:rPr lang="en-US" sz="2400" b="1" i="1" dirty="0">
                <a:latin typeface="Times New Roman" panose="02020603050405020304" pitchFamily="18" charset="0"/>
                <a:cs typeface="Times New Roman" panose="02020603050405020304" pitchFamily="18" charset="0"/>
              </a:rPr>
              <a:t>venue </a:t>
            </a:r>
            <a:r>
              <a:rPr lang="en-US" sz="2400" b="1" dirty="0">
                <a:latin typeface="Times New Roman" panose="02020603050405020304" pitchFamily="18" charset="0"/>
                <a:cs typeface="Times New Roman" panose="02020603050405020304" pitchFamily="18" charset="0"/>
              </a:rPr>
              <a:t>and </a:t>
            </a:r>
            <a:r>
              <a:rPr lang="en-US" sz="2400" b="1" i="1" dirty="0">
                <a:latin typeface="Times New Roman" panose="02020603050405020304" pitchFamily="18" charset="0"/>
                <a:cs typeface="Times New Roman" panose="02020603050405020304" pitchFamily="18" charset="0"/>
              </a:rPr>
              <a:t>date </a:t>
            </a:r>
            <a:r>
              <a:rPr lang="en-US" sz="2400" b="1" dirty="0">
                <a:latin typeface="Times New Roman" panose="02020603050405020304" pitchFamily="18" charset="0"/>
                <a:cs typeface="Times New Roman" panose="02020603050405020304" pitchFamily="18" charset="0"/>
              </a:rPr>
              <a:t>from table </a:t>
            </a:r>
            <a:r>
              <a:rPr lang="en-US" sz="2400" b="1" i="1" dirty="0">
                <a:latin typeface="Times New Roman" panose="02020603050405020304" pitchFamily="18" charset="0"/>
                <a:cs typeface="Times New Roman" panose="02020603050405020304" pitchFamily="18" charset="0"/>
              </a:rPr>
              <a:t>matches</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179" y="1867079"/>
            <a:ext cx="10233800" cy="4351338"/>
          </a:xfrm>
        </p:spPr>
        <p:txBody>
          <a:bodyPr/>
          <a:lstStyle/>
          <a:p>
            <a:pPr marL="0" indent="0">
              <a:buNone/>
            </a:pPr>
            <a:r>
              <a:rPr lang="en-IN" sz="2000" dirty="0">
                <a:latin typeface="Times New Roman" panose="02020603050405020304" pitchFamily="18" charset="0"/>
                <a:cs typeface="Times New Roman" panose="02020603050405020304" pitchFamily="18" charset="0"/>
              </a:rPr>
              <a:t>create table deliveries_v03</a:t>
            </a:r>
          </a:p>
          <a:p>
            <a:pPr marL="0" indent="0">
              <a:buNone/>
            </a:pPr>
            <a:r>
              <a:rPr lang="en-IN" sz="2000" dirty="0">
                <a:latin typeface="Times New Roman" panose="02020603050405020304" pitchFamily="18" charset="0"/>
                <a:cs typeface="Times New Roman" panose="02020603050405020304" pitchFamily="18" charset="0"/>
              </a:rPr>
              <a:t>as </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select deliveries_v02.*,  Matches.date,  Matches.venue</a:t>
            </a:r>
          </a:p>
          <a:p>
            <a:pPr marL="0" indent="0">
              <a:buNone/>
            </a:pPr>
            <a:r>
              <a:rPr lang="en-IN" sz="2000" dirty="0">
                <a:latin typeface="Times New Roman" panose="02020603050405020304" pitchFamily="18" charset="0"/>
                <a:cs typeface="Times New Roman" panose="02020603050405020304" pitchFamily="18" charset="0"/>
              </a:rPr>
              <a:t>	from deliveries_v02</a:t>
            </a:r>
          </a:p>
          <a:p>
            <a:pPr marL="0" indent="0">
              <a:buNone/>
            </a:pPr>
            <a:r>
              <a:rPr lang="en-IN" sz="2000" dirty="0">
                <a:latin typeface="Times New Roman" panose="02020603050405020304" pitchFamily="18" charset="0"/>
                <a:cs typeface="Times New Roman" panose="02020603050405020304" pitchFamily="18" charset="0"/>
              </a:rPr>
              <a:t>	left join  Matches  on deliveries_v02.id =  Matches.match_id</a:t>
            </a:r>
          </a:p>
          <a:p>
            <a:pPr marL="0" indent="0">
              <a:buNone/>
            </a:pPr>
            <a:r>
              <a:rPr lang="en-IN" sz="20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1325563"/>
          </a:xfrm>
        </p:spPr>
        <p:txBody>
          <a:bodyPr>
            <a:normAutofit/>
          </a:bodyPr>
          <a:lstStyle/>
          <a:p>
            <a:r>
              <a:rPr lang="en-IN" sz="2400" b="1" dirty="0" smtClean="0">
                <a:latin typeface="Times New Roman" panose="02020603050405020304" pitchFamily="18" charset="0"/>
                <a:cs typeface="Times New Roman" panose="02020603050405020304" pitchFamily="18" charset="0"/>
              </a:rPr>
              <a:t>9. </a:t>
            </a:r>
            <a:r>
              <a:rPr lang="en-US" sz="2400" b="1" dirty="0">
                <a:latin typeface="Times New Roman" panose="02020603050405020304" pitchFamily="18" charset="0"/>
                <a:cs typeface="Times New Roman" panose="02020603050405020304" pitchFamily="18" charset="0"/>
              </a:rPr>
              <a:t>Write a query to fetch the total runs scored for each venue and order it in the descending order of total runs scored.</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sym typeface="+mn-ea"/>
              </a:rPr>
              <a:t>select venue, sum(</a:t>
            </a:r>
            <a:r>
              <a:rPr lang="en-US" sz="2000" dirty="0" err="1">
                <a:latin typeface="Times New Roman" panose="02020603050405020304" pitchFamily="18" charset="0"/>
                <a:cs typeface="Times New Roman" panose="02020603050405020304" pitchFamily="18" charset="0"/>
                <a:sym typeface="+mn-ea"/>
              </a:rPr>
              <a:t>total_runs</a:t>
            </a:r>
            <a:r>
              <a:rPr lang="en-US" sz="2000" dirty="0">
                <a:latin typeface="Times New Roman" panose="02020603050405020304" pitchFamily="18" charset="0"/>
                <a:cs typeface="Times New Roman" panose="02020603050405020304" pitchFamily="18" charset="0"/>
                <a:sym typeface="+mn-ea"/>
              </a:rPr>
              <a:t>) as </a:t>
            </a:r>
            <a:r>
              <a:rPr lang="en-IN" altLang="en-US" sz="2000" dirty="0">
                <a:latin typeface="Times New Roman" panose="02020603050405020304" pitchFamily="18" charset="0"/>
                <a:cs typeface="Times New Roman" panose="02020603050405020304" pitchFamily="18" charset="0"/>
                <a:sym typeface="+mn-ea"/>
              </a:rPr>
              <a:t>t</a:t>
            </a:r>
            <a:r>
              <a:rPr lang="en-US" sz="2000" dirty="0" err="1">
                <a:latin typeface="Times New Roman" panose="02020603050405020304" pitchFamily="18" charset="0"/>
                <a:cs typeface="Times New Roman" panose="02020603050405020304" pitchFamily="18" charset="0"/>
                <a:sym typeface="+mn-ea"/>
              </a:rPr>
              <a:t>otal_</a:t>
            </a:r>
            <a:r>
              <a:rPr lang="en-IN" altLang="en-US" sz="2000" dirty="0" err="1">
                <a:latin typeface="Times New Roman" panose="02020603050405020304" pitchFamily="18" charset="0"/>
                <a:cs typeface="Times New Roman" panose="02020603050405020304" pitchFamily="18" charset="0"/>
                <a:sym typeface="+mn-ea"/>
              </a:rPr>
              <a:t>r</a:t>
            </a:r>
            <a:r>
              <a:rPr lang="en-US" sz="2000" dirty="0" err="1">
                <a:latin typeface="Times New Roman" panose="02020603050405020304" pitchFamily="18" charset="0"/>
                <a:cs typeface="Times New Roman" panose="02020603050405020304" pitchFamily="18" charset="0"/>
                <a:sym typeface="+mn-ea"/>
              </a:rPr>
              <a:t>uns</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sym typeface="+mn-ea"/>
              </a:rPr>
              <a:t>from deliveries_v03</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sym typeface="+mn-ea"/>
              </a:rPr>
              <a:t>group by venue</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sym typeface="+mn-ea"/>
              </a:rPr>
              <a:t>order by </a:t>
            </a:r>
            <a:r>
              <a:rPr lang="en-IN" altLang="en-US" sz="2000" dirty="0">
                <a:latin typeface="Times New Roman" panose="02020603050405020304" pitchFamily="18" charset="0"/>
                <a:cs typeface="Times New Roman" panose="02020603050405020304" pitchFamily="18" charset="0"/>
                <a:sym typeface="+mn-ea"/>
              </a:rPr>
              <a:t>t</a:t>
            </a:r>
            <a:r>
              <a:rPr lang="en-US" sz="2000" dirty="0" err="1">
                <a:latin typeface="Times New Roman" panose="02020603050405020304" pitchFamily="18" charset="0"/>
                <a:cs typeface="Times New Roman" panose="02020603050405020304" pitchFamily="18" charset="0"/>
                <a:sym typeface="+mn-ea"/>
              </a:rPr>
              <a:t>otal_</a:t>
            </a:r>
            <a:r>
              <a:rPr lang="en-IN" altLang="en-US" sz="2000" dirty="0" err="1">
                <a:latin typeface="Times New Roman" panose="02020603050405020304" pitchFamily="18" charset="0"/>
                <a:cs typeface="Times New Roman" panose="02020603050405020304" pitchFamily="18" charset="0"/>
                <a:sym typeface="+mn-ea"/>
              </a:rPr>
              <a:t>r</a:t>
            </a:r>
            <a:r>
              <a:rPr lang="en-US" sz="2000" dirty="0" err="1">
                <a:latin typeface="Times New Roman" panose="02020603050405020304" pitchFamily="18" charset="0"/>
                <a:cs typeface="Times New Roman" panose="02020603050405020304" pitchFamily="18" charset="0"/>
                <a:sym typeface="+mn-ea"/>
              </a:rPr>
              <a:t>uns</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desc</a:t>
            </a:r>
            <a:r>
              <a:rPr lang="en-US" sz="2000" dirty="0">
                <a:latin typeface="Times New Roman" panose="02020603050405020304" pitchFamily="18" charset="0"/>
                <a:cs typeface="Times New Roman" panose="02020603050405020304" pitchFamily="18" charset="0"/>
                <a:sym typeface="+mn-ea"/>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5504" t="23750" r="21812"/>
          <a:stretch>
            <a:fillRect/>
          </a:stretch>
        </p:blipFill>
        <p:spPr>
          <a:xfrm>
            <a:off x="1339403" y="592428"/>
            <a:ext cx="9298546" cy="576484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25815" t="21916" r="21526"/>
          <a:stretch>
            <a:fillRect/>
          </a:stretch>
        </p:blipFill>
        <p:spPr>
          <a:xfrm>
            <a:off x="978793" y="595044"/>
            <a:ext cx="8886423" cy="566919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069260" y="1030310"/>
          <a:ext cx="10233025" cy="501786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672" y="365125"/>
            <a:ext cx="10362127" cy="1325563"/>
          </a:xfrm>
        </p:spPr>
        <p:txBody>
          <a:bodyPr>
            <a:normAutofit/>
          </a:bodyPr>
          <a:lstStyle/>
          <a:p>
            <a:r>
              <a:rPr lang="en-IN" sz="2400" b="1" dirty="0" smtClean="0">
                <a:latin typeface="Times New Roman" panose="02020603050405020304" pitchFamily="18" charset="0"/>
                <a:cs typeface="Times New Roman" panose="02020603050405020304" pitchFamily="18" charset="0"/>
              </a:rPr>
              <a:t>10. </a:t>
            </a:r>
            <a:r>
              <a:rPr lang="en-US" sz="2400" b="1" dirty="0">
                <a:latin typeface="Times New Roman" panose="02020603050405020304" pitchFamily="18" charset="0"/>
                <a:cs typeface="Times New Roman" panose="02020603050405020304" pitchFamily="18" charset="0"/>
              </a:rPr>
              <a:t>Write a query to fetch the year-wise total runs scored at </a:t>
            </a:r>
            <a:r>
              <a:rPr lang="en-US" sz="2400" b="1" i="1" dirty="0">
                <a:latin typeface="Times New Roman" panose="02020603050405020304" pitchFamily="18" charset="0"/>
                <a:cs typeface="Times New Roman" panose="02020603050405020304" pitchFamily="18" charset="0"/>
              </a:rPr>
              <a:t>Eden Gardens </a:t>
            </a:r>
            <a:r>
              <a:rPr lang="en-US" sz="2400" b="1" dirty="0">
                <a:latin typeface="Times New Roman" panose="02020603050405020304" pitchFamily="18" charset="0"/>
                <a:cs typeface="Times New Roman" panose="02020603050405020304" pitchFamily="18" charset="0"/>
              </a:rPr>
              <a:t>and order it in the descending order of total runs scored.</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91673" y="1690688"/>
            <a:ext cx="10362127" cy="4486275"/>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select EXTRACT('Year' FROM date) as year_, sum(total_runs) as total_runs</a:t>
            </a:r>
          </a:p>
          <a:p>
            <a:pPr marL="0" indent="0">
              <a:buNone/>
            </a:pPr>
            <a:r>
              <a:rPr lang="en-IN" sz="2000" dirty="0">
                <a:latin typeface="Times New Roman" panose="02020603050405020304" pitchFamily="18" charset="0"/>
                <a:cs typeface="Times New Roman" panose="02020603050405020304" pitchFamily="18" charset="0"/>
              </a:rPr>
              <a:t>from deliveries_v03</a:t>
            </a:r>
          </a:p>
          <a:p>
            <a:pPr marL="0" indent="0">
              <a:buNone/>
            </a:pPr>
            <a:r>
              <a:rPr lang="en-IN" sz="2000" dirty="0">
                <a:latin typeface="Times New Roman" panose="02020603050405020304" pitchFamily="18" charset="0"/>
                <a:cs typeface="Times New Roman" panose="02020603050405020304" pitchFamily="18" charset="0"/>
              </a:rPr>
              <a:t>where venue = 'Eden Gardens'</a:t>
            </a:r>
          </a:p>
          <a:p>
            <a:pPr marL="0" indent="0">
              <a:buNone/>
            </a:pPr>
            <a:r>
              <a:rPr lang="en-IN" sz="2000" dirty="0">
                <a:latin typeface="Times New Roman" panose="02020603050405020304" pitchFamily="18" charset="0"/>
                <a:cs typeface="Times New Roman" panose="02020603050405020304" pitchFamily="18" charset="0"/>
              </a:rPr>
              <a:t>group by year_</a:t>
            </a:r>
          </a:p>
          <a:p>
            <a:pPr marL="0" indent="0">
              <a:buNone/>
            </a:pPr>
            <a:r>
              <a:rPr lang="en-IN" sz="2000" dirty="0">
                <a:latin typeface="Times New Roman" panose="02020603050405020304" pitchFamily="18" charset="0"/>
                <a:cs typeface="Times New Roman" panose="02020603050405020304" pitchFamily="18" charset="0"/>
              </a:rPr>
              <a:t>order by total_runs desc;</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5512" t="27725" b="2606"/>
          <a:stretch>
            <a:fillRect/>
          </a:stretch>
        </p:blipFill>
        <p:spPr>
          <a:xfrm>
            <a:off x="1094704" y="798489"/>
            <a:ext cx="9865217" cy="554947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496060" y="1322705"/>
            <a:ext cx="9287510" cy="440563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1325563"/>
          </a:xfrm>
        </p:spPr>
        <p:txBody>
          <a:bodyPr>
            <a:normAutofit/>
          </a:bodyPr>
          <a:lstStyle/>
          <a:p>
            <a:r>
              <a:rPr lang="en-IN" sz="3600" dirty="0" smtClean="0">
                <a:latin typeface="Times New Roman" panose="02020603050405020304" pitchFamily="18" charset="0"/>
                <a:cs typeface="Times New Roman" panose="02020603050405020304" pitchFamily="18" charset="0"/>
              </a:rPr>
              <a:t>Anchor Batsman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a:latin typeface="Times New Roman" panose="02020603050405020304" pitchFamily="18" charset="0"/>
                <a:cs typeface="Times New Roman" panose="02020603050405020304" pitchFamily="18" charset="0"/>
                <a:sym typeface="+mn-ea"/>
              </a:rPr>
              <a:t>select batsman as anchor_batsman, </a:t>
            </a:r>
          </a:p>
          <a:p>
            <a:pPr marL="0" indent="0">
              <a:buNone/>
            </a:pPr>
            <a:r>
              <a:rPr lang="en-IN" altLang="en-US" sz="20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sum(batsman_runs) as runs,</a:t>
            </a:r>
          </a:p>
          <a:p>
            <a:pPr marL="0" indent="0">
              <a:buNone/>
            </a:pPr>
            <a:r>
              <a:rPr lang="en-IN" altLang="en-US" sz="20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(sum(batsman_runs)::float/Nullif(count(case when is_wicket &lt;&gt; 0 then </a:t>
            </a:r>
            <a:r>
              <a:rPr lang="en-IN" altLang="en-US" sz="20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is_wicket </a:t>
            </a:r>
            <a:r>
              <a:rPr lang="en-IN" altLang="en-US" sz="20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End),0)) </a:t>
            </a:r>
            <a:r>
              <a:rPr lang="en-IN" altLang="en-US" sz="2000">
                <a:latin typeface="Times New Roman" panose="02020603050405020304" pitchFamily="18" charset="0"/>
                <a:cs typeface="Times New Roman" panose="02020603050405020304" pitchFamily="18" charset="0"/>
                <a:sym typeface="+mn-ea"/>
              </a:rPr>
              <a:t>            	</a:t>
            </a:r>
            <a:r>
              <a:rPr lang="en-US" sz="2000">
                <a:latin typeface="Times New Roman" panose="02020603050405020304" pitchFamily="18" charset="0"/>
                <a:cs typeface="Times New Roman" panose="02020603050405020304" pitchFamily="18" charset="0"/>
                <a:sym typeface="+mn-ea"/>
              </a:rPr>
              <a:t>as average</a:t>
            </a:r>
          </a:p>
          <a:p>
            <a:pPr marL="0" indent="0">
              <a:buNone/>
            </a:pPr>
            <a:r>
              <a:rPr lang="en-US" sz="2000">
                <a:latin typeface="Times New Roman" panose="02020603050405020304" pitchFamily="18" charset="0"/>
                <a:cs typeface="Times New Roman" panose="02020603050405020304" pitchFamily="18" charset="0"/>
                <a:sym typeface="+mn-ea"/>
              </a:rPr>
              <a:t>from Deliveries</a:t>
            </a:r>
          </a:p>
          <a:p>
            <a:pPr marL="0" indent="0">
              <a:buNone/>
            </a:pPr>
            <a:r>
              <a:rPr lang="en-US" sz="2000">
                <a:latin typeface="Times New Roman" panose="02020603050405020304" pitchFamily="18" charset="0"/>
                <a:cs typeface="Times New Roman" panose="02020603050405020304" pitchFamily="18" charset="0"/>
                <a:sym typeface="+mn-ea"/>
              </a:rPr>
              <a:t>join Matches on Deliveries.id = Matches.match_id</a:t>
            </a:r>
          </a:p>
          <a:p>
            <a:pPr marL="0" indent="0">
              <a:buNone/>
            </a:pPr>
            <a:r>
              <a:rPr lang="en-US" sz="2000">
                <a:latin typeface="Times New Roman" panose="02020603050405020304" pitchFamily="18" charset="0"/>
                <a:cs typeface="Times New Roman" panose="02020603050405020304" pitchFamily="18" charset="0"/>
                <a:sym typeface="+mn-ea"/>
              </a:rPr>
              <a:t>group by batsman</a:t>
            </a:r>
          </a:p>
          <a:p>
            <a:pPr marL="0" indent="0">
              <a:buNone/>
            </a:pPr>
            <a:r>
              <a:rPr lang="en-US" sz="2000">
                <a:latin typeface="Times New Roman" panose="02020603050405020304" pitchFamily="18" charset="0"/>
                <a:cs typeface="Times New Roman" panose="02020603050405020304" pitchFamily="18" charset="0"/>
                <a:sym typeface="+mn-ea"/>
              </a:rPr>
              <a:t>having (count(case when is_wicket &lt;&gt; 0 then is_wicket End)) &gt; 0 and count(distinct extract ('year' from date) ) &gt; 2 </a:t>
            </a:r>
          </a:p>
          <a:p>
            <a:pPr marL="0" indent="0">
              <a:buNone/>
            </a:pPr>
            <a:r>
              <a:rPr lang="en-US" sz="2000">
                <a:latin typeface="Times New Roman" panose="02020603050405020304" pitchFamily="18" charset="0"/>
                <a:cs typeface="Times New Roman" panose="02020603050405020304" pitchFamily="18" charset="0"/>
                <a:sym typeface="+mn-ea"/>
              </a:rPr>
              <a:t>order by average desc</a:t>
            </a:r>
          </a:p>
          <a:p>
            <a:pPr marL="0" indent="0">
              <a:buNone/>
            </a:pPr>
            <a:r>
              <a:rPr lang="en-US" sz="2000">
                <a:latin typeface="Times New Roman" panose="02020603050405020304" pitchFamily="18" charset="0"/>
                <a:cs typeface="Times New Roman" panose="02020603050405020304" pitchFamily="18" charset="0"/>
                <a:sym typeface="+mn-ea"/>
              </a:rPr>
              <a:t>limit 10;</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40280" y="1484608"/>
            <a:ext cx="9144000" cy="1641490"/>
          </a:xfrm>
        </p:spPr>
        <p:txBody>
          <a:bodyPr>
            <a:noAutofit/>
          </a:bodyPr>
          <a:lstStyle/>
          <a:p>
            <a:pPr fontAlgn="t"/>
            <a:r>
              <a:rPr lang="en-IN" altLang="en-US" sz="11500">
                <a:effectLst>
                  <a:outerShdw blurRad="60007" dist="310007" dir="7680000" sy="30000" kx="1300200" algn="ctr" rotWithShape="0">
                    <a:prstClr val="black">
                      <a:alpha val="32000"/>
                    </a:prstClr>
                  </a:outerShdw>
                </a:effectLst>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rotWithShape="1">
          <a:blip r:embed="rId2"/>
          <a:srcRect l="25345" t="32096"/>
          <a:stretch>
            <a:fillRect/>
          </a:stretch>
        </p:blipFill>
        <p:spPr>
          <a:xfrm>
            <a:off x="1738648" y="1262130"/>
            <a:ext cx="9156879" cy="455912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790164" y="1017431"/>
            <a:ext cx="8384146" cy="475230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236336"/>
            <a:ext cx="10233800" cy="1325563"/>
          </a:xfrm>
        </p:spPr>
        <p:txBody>
          <a:bodyPr>
            <a:normAutofit/>
          </a:bodyPr>
          <a:lstStyle/>
          <a:p>
            <a:r>
              <a:rPr lang="en-IN" sz="3600" dirty="0">
                <a:latin typeface="Times New Roman" panose="02020603050405020304" pitchFamily="18" charset="0"/>
                <a:cs typeface="Times New Roman" panose="02020603050405020304" pitchFamily="18" charset="0"/>
              </a:rPr>
              <a:t>Hard-hitting players</a:t>
            </a:r>
          </a:p>
        </p:txBody>
      </p:sp>
      <p:sp>
        <p:nvSpPr>
          <p:cNvPr id="3" name="Content Placeholder 2"/>
          <p:cNvSpPr>
            <a:spLocks noGrp="1"/>
          </p:cNvSpPr>
          <p:nvPr>
            <p:ph idx="1"/>
          </p:nvPr>
        </p:nvSpPr>
        <p:spPr>
          <a:xfrm>
            <a:off x="1120000" y="1450769"/>
            <a:ext cx="10233800" cy="4683014"/>
          </a:xfrm>
        </p:spPr>
        <p:txBody>
          <a:bodyPr>
            <a:normAutofit lnSpcReduction="10000"/>
          </a:bodyPr>
          <a:lstStyle/>
          <a:p>
            <a:pPr marL="0" indent="0">
              <a:buNone/>
            </a:pPr>
            <a:r>
              <a:rPr sz="2000" dirty="0">
                <a:latin typeface="Times New Roman" panose="02020603050405020304" pitchFamily="18" charset="0"/>
                <a:cs typeface="Times New Roman" panose="02020603050405020304" pitchFamily="18" charset="0"/>
              </a:rPr>
              <a:t>select  batsman ,</a:t>
            </a:r>
          </a:p>
          <a:p>
            <a:pPr marL="0" indent="0">
              <a:buNone/>
            </a:pPr>
            <a:r>
              <a:rPr sz="2000" dirty="0">
                <a:latin typeface="Times New Roman" panose="02020603050405020304" pitchFamily="18" charset="0"/>
                <a:cs typeface="Times New Roman" panose="02020603050405020304" pitchFamily="18" charset="0"/>
              </a:rPr>
              <a:t>            sum(batsman_runs) as runs,</a:t>
            </a:r>
          </a:p>
          <a:p>
            <a:pPr marL="0" indent="0">
              <a:buNone/>
            </a:pPr>
            <a:r>
              <a:rPr sz="2000" dirty="0">
                <a:latin typeface="Times New Roman" panose="02020603050405020304" pitchFamily="18" charset="0"/>
                <a:cs typeface="Times New Roman" panose="02020603050405020304" pitchFamily="18" charset="0"/>
              </a:rPr>
              <a:t>            </a:t>
            </a:r>
            <a:r>
              <a:rPr sz="2000" dirty="0" err="1" smtClean="0">
                <a:latin typeface="Times New Roman" panose="02020603050405020304" pitchFamily="18" charset="0"/>
                <a:cs typeface="Times New Roman" panose="02020603050405020304" pitchFamily="18" charset="0"/>
              </a:rPr>
              <a:t>coun</a:t>
            </a:r>
            <a:r>
              <a:rPr lang="en-IN" sz="2000" smtClean="0">
                <a:latin typeface="Times New Roman" panose="02020603050405020304" pitchFamily="18" charset="0"/>
                <a:cs typeface="Times New Roman" panose="02020603050405020304" pitchFamily="18" charset="0"/>
              </a:rPr>
              <a:t>t</a:t>
            </a:r>
            <a:r>
              <a:rPr sz="2000" smtClean="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(case when(batsman_runs in (4,6)) then 1  end) as boundry_count,</a:t>
            </a:r>
          </a:p>
          <a:p>
            <a:pPr marL="0" indent="0">
              <a:buNone/>
            </a:pPr>
            <a:r>
              <a:rPr sz="2000" dirty="0">
                <a:latin typeface="Times New Roman" panose="02020603050405020304" pitchFamily="18" charset="0"/>
                <a:cs typeface="Times New Roman" panose="02020603050405020304" pitchFamily="18" charset="0"/>
              </a:rPr>
              <a:t>            (select sum(batsman_runs) from Deliveries where batsman_runs in (4, 6)) as boundry_runs,</a:t>
            </a:r>
          </a:p>
          <a:p>
            <a:pPr marL="0" indent="0">
              <a:buNone/>
            </a:pPr>
            <a:r>
              <a:rPr sz="2000" dirty="0">
                <a:latin typeface="Times New Roman" panose="02020603050405020304" pitchFamily="18" charset="0"/>
                <a:cs typeface="Times New Roman" panose="02020603050405020304" pitchFamily="18" charset="0"/>
              </a:rPr>
              <a:t>            sum(select sum(batsman_runs) from Deliveries where batsman_runs in (4, 6))/ </a:t>
            </a:r>
            <a:r>
              <a:rPr lang="en-IN"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(NULLIF(sum(batsman_runs),0)) as boundry_percentage</a:t>
            </a:r>
          </a:p>
          <a:p>
            <a:pPr marL="0" indent="0">
              <a:buNone/>
            </a:pPr>
            <a:r>
              <a:rPr sz="2000" dirty="0">
                <a:latin typeface="Times New Roman" panose="02020603050405020304" pitchFamily="18" charset="0"/>
                <a:cs typeface="Times New Roman" panose="02020603050405020304" pitchFamily="18" charset="0"/>
              </a:rPr>
              <a:t>from Deliveries</a:t>
            </a:r>
          </a:p>
          <a:p>
            <a:pPr marL="0" indent="0">
              <a:buNone/>
            </a:pPr>
            <a:r>
              <a:rPr sz="2000" dirty="0">
                <a:latin typeface="Times New Roman" panose="02020603050405020304" pitchFamily="18" charset="0"/>
                <a:cs typeface="Times New Roman" panose="02020603050405020304" pitchFamily="18" charset="0"/>
              </a:rPr>
              <a:t>JOIN Matches ON Deliveries.id = Matches.match_id</a:t>
            </a:r>
          </a:p>
          <a:p>
            <a:pPr marL="0" indent="0">
              <a:buNone/>
            </a:pPr>
            <a:r>
              <a:rPr sz="2000" dirty="0">
                <a:latin typeface="Times New Roman" panose="02020603050405020304" pitchFamily="18" charset="0"/>
                <a:cs typeface="Times New Roman" panose="02020603050405020304" pitchFamily="18" charset="0"/>
              </a:rPr>
              <a:t>group by batsman</a:t>
            </a:r>
          </a:p>
          <a:p>
            <a:pPr marL="0" indent="0">
              <a:buNone/>
            </a:pPr>
            <a:r>
              <a:rPr sz="2000" dirty="0">
                <a:latin typeface="Times New Roman" panose="02020603050405020304" pitchFamily="18" charset="0"/>
                <a:cs typeface="Times New Roman" panose="02020603050405020304" pitchFamily="18" charset="0"/>
              </a:rPr>
              <a:t>having count(EXTRACT('Year' FROM Matches.date) ) &gt; 2</a:t>
            </a:r>
          </a:p>
          <a:p>
            <a:pPr marL="0" indent="0">
              <a:buNone/>
            </a:pPr>
            <a:r>
              <a:rPr sz="2000" dirty="0">
                <a:latin typeface="Times New Roman" panose="02020603050405020304" pitchFamily="18" charset="0"/>
                <a:cs typeface="Times New Roman" panose="02020603050405020304" pitchFamily="18" charset="0"/>
              </a:rPr>
              <a:t>order by boundry_percentage desc</a:t>
            </a:r>
          </a:p>
          <a:p>
            <a:pPr marL="0" indent="0">
              <a:buNone/>
            </a:pPr>
            <a:r>
              <a:rPr sz="2000" dirty="0">
                <a:latin typeface="Times New Roman" panose="02020603050405020304" pitchFamily="18" charset="0"/>
                <a:cs typeface="Times New Roman" panose="02020603050405020304" pitchFamily="18" charset="0"/>
              </a:rPr>
              <a:t>limit 10;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1325563"/>
          </a:xfrm>
        </p:spPr>
        <p:txBody>
          <a:bodyPr>
            <a:normAutofit/>
          </a:bodyPr>
          <a:lstStyle/>
          <a:p>
            <a:r>
              <a:rPr lang="en-IN" sz="3600" dirty="0">
                <a:latin typeface="Times New Roman" panose="02020603050405020304" pitchFamily="18" charset="0"/>
                <a:cs typeface="Times New Roman" panose="02020603050405020304" pitchFamily="18" charset="0"/>
              </a:rPr>
              <a:t>Economical </a:t>
            </a:r>
            <a:r>
              <a:rPr lang="en-IN" sz="3600" dirty="0" smtClean="0">
                <a:latin typeface="Times New Roman" panose="02020603050405020304" pitchFamily="18" charset="0"/>
                <a:cs typeface="Times New Roman" panose="02020603050405020304" pitchFamily="18" charset="0"/>
              </a:rPr>
              <a:t>Bowlers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select bowler, </a:t>
            </a:r>
          </a:p>
          <a:p>
            <a:pPr marL="0" indent="0">
              <a:lnSpc>
                <a:spcPct val="100000"/>
              </a:lnSpc>
              <a:buNone/>
            </a:pPr>
            <a:r>
              <a:rPr lang="en-IN" sz="2000" dirty="0">
                <a:latin typeface="Times New Roman" panose="02020603050405020304" pitchFamily="18" charset="0"/>
                <a:cs typeface="Times New Roman" panose="02020603050405020304" pitchFamily="18" charset="0"/>
              </a:rPr>
              <a:t>           count(ball)/6 as total_overs,  </a:t>
            </a:r>
          </a:p>
          <a:p>
            <a:pPr marL="0" indent="0">
              <a:lnSpc>
                <a:spcPct val="100000"/>
              </a:lnSpc>
              <a:buNone/>
            </a:pPr>
            <a:r>
              <a:rPr lang="en-IN" sz="2000" dirty="0">
                <a:latin typeface="Times New Roman" panose="02020603050405020304" pitchFamily="18" charset="0"/>
                <a:cs typeface="Times New Roman" panose="02020603050405020304" pitchFamily="18" charset="0"/>
              </a:rPr>
              <a:t>           round((sum(total_runs)/(count(ball)/6::float))::numeric, 2) as economy</a:t>
            </a:r>
          </a:p>
          <a:p>
            <a:pPr marL="0" indent="0">
              <a:lnSpc>
                <a:spcPct val="100000"/>
              </a:lnSpc>
              <a:buNone/>
            </a:pPr>
            <a:r>
              <a:rPr lang="en-IN" sz="2000" dirty="0">
                <a:latin typeface="Times New Roman" panose="02020603050405020304" pitchFamily="18" charset="0"/>
                <a:cs typeface="Times New Roman" panose="02020603050405020304" pitchFamily="18" charset="0"/>
              </a:rPr>
              <a:t>from Deliveries</a:t>
            </a:r>
          </a:p>
          <a:p>
            <a:pPr marL="0" indent="0">
              <a:lnSpc>
                <a:spcPct val="100000"/>
              </a:lnSpc>
              <a:buNone/>
            </a:pPr>
            <a:r>
              <a:rPr lang="en-IN" sz="2000" dirty="0">
                <a:latin typeface="Times New Roman" panose="02020603050405020304" pitchFamily="18" charset="0"/>
                <a:cs typeface="Times New Roman" panose="02020603050405020304" pitchFamily="18" charset="0"/>
              </a:rPr>
              <a:t>group by bowler</a:t>
            </a:r>
          </a:p>
          <a:p>
            <a:pPr marL="0" indent="0">
              <a:lnSpc>
                <a:spcPct val="100000"/>
              </a:lnSpc>
              <a:buNone/>
            </a:pPr>
            <a:r>
              <a:rPr lang="en-IN" sz="2000" dirty="0">
                <a:latin typeface="Times New Roman" panose="02020603050405020304" pitchFamily="18" charset="0"/>
                <a:cs typeface="Times New Roman" panose="02020603050405020304" pitchFamily="18" charset="0"/>
              </a:rPr>
              <a:t>having count(ball) &gt;= 500</a:t>
            </a:r>
          </a:p>
          <a:p>
            <a:pPr marL="0" indent="0">
              <a:lnSpc>
                <a:spcPct val="100000"/>
              </a:lnSpc>
              <a:buNone/>
            </a:pPr>
            <a:r>
              <a:rPr lang="en-IN" sz="2000" dirty="0">
                <a:latin typeface="Times New Roman" panose="02020603050405020304" pitchFamily="18" charset="0"/>
                <a:cs typeface="Times New Roman" panose="02020603050405020304" pitchFamily="18" charset="0"/>
              </a:rPr>
              <a:t>order by economy asc</a:t>
            </a:r>
          </a:p>
          <a:p>
            <a:pPr marL="0" indent="0">
              <a:lnSpc>
                <a:spcPct val="100000"/>
              </a:lnSpc>
              <a:buNone/>
            </a:pPr>
            <a:r>
              <a:rPr lang="en-IN" sz="2000" dirty="0">
                <a:latin typeface="Times New Roman" panose="02020603050405020304" pitchFamily="18" charset="0"/>
                <a:cs typeface="Times New Roman" panose="02020603050405020304" pitchFamily="18" charset="0"/>
              </a:rPr>
              <a:t>limit 10;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Depth</Template>
  <TotalTime>284</TotalTime>
  <Words>1155</Words>
  <Application>Microsoft Office PowerPoint</Application>
  <PresentationFormat>Widescreen</PresentationFormat>
  <Paragraphs>234</Paragraphs>
  <Slides>50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Corbel</vt:lpstr>
      <vt:lpstr>Times New Roman</vt:lpstr>
      <vt:lpstr>Depth</vt:lpstr>
      <vt:lpstr>IPL</vt:lpstr>
      <vt:lpstr>Aggressive Batsmen </vt:lpstr>
      <vt:lpstr>PowerPoint Presentation</vt:lpstr>
      <vt:lpstr>PowerPoint Presentation</vt:lpstr>
      <vt:lpstr>Anchor Batsman</vt:lpstr>
      <vt:lpstr>PowerPoint Presentation</vt:lpstr>
      <vt:lpstr>PowerPoint Presentation</vt:lpstr>
      <vt:lpstr>Hard-hitting players</vt:lpstr>
      <vt:lpstr>Economical Bowlers</vt:lpstr>
      <vt:lpstr>PowerPoint Presentation</vt:lpstr>
      <vt:lpstr>PowerPoint Presentation</vt:lpstr>
      <vt:lpstr>Wicket Taking Bowlers</vt:lpstr>
      <vt:lpstr>PowerPoint Presentation</vt:lpstr>
      <vt:lpstr>PowerPoint Presentation</vt:lpstr>
      <vt:lpstr>All Rounder's</vt:lpstr>
      <vt:lpstr>PowerPoint Presentation</vt:lpstr>
      <vt:lpstr>PowerPoint Presentation</vt:lpstr>
      <vt:lpstr>PowerPoint Presentation</vt:lpstr>
      <vt:lpstr>Wicket Keepers</vt:lpstr>
      <vt:lpstr>Additional Questions </vt:lpstr>
      <vt:lpstr>Create table Queries </vt:lpstr>
      <vt:lpstr>PowerPoint Presentation</vt:lpstr>
      <vt:lpstr>1. Get the count of cities that have hosted an IPL match</vt:lpstr>
      <vt:lpstr>OUTPUT:</vt:lpstr>
      <vt:lpstr>2. Create table deliveries_v02 with all the columns of the table ‘deliveries’ and an additional column ball_result containing values boundary, dot or other depending on the total_run (boundary for &gt;= 4, dot for 0 and other for any other number) (Hint 1 : CASE WHEN statement is used to get condition based results) (Hint 2: To convert the output data of the select statement into a table, you can use a subquery. Create table table_name as [entire select statement]. </vt:lpstr>
      <vt:lpstr>PowerPoint Presentation</vt:lpstr>
      <vt:lpstr>3. Write a query to fetch the total number of boundaries and dot balls from the deliveries_v02 table. </vt:lpstr>
      <vt:lpstr>QUERY 1 OUTPUT : Boundary and Dot ball Count</vt:lpstr>
      <vt:lpstr>QUERY 2 OUTPUT :  Dot Ball Count</vt:lpstr>
      <vt:lpstr>Boundary Ball Count</vt:lpstr>
      <vt:lpstr>4. Write a query to fetch the total number of boundaries scored by each team from   the deliveries_v02 table and order it in descending order of the number of boundaries scored. </vt:lpstr>
      <vt:lpstr>PowerPoint Presentation</vt:lpstr>
      <vt:lpstr>PowerPoint Presentation</vt:lpstr>
      <vt:lpstr>5. Write a query to fetch the total number of dot balls bowled by each team and order it in descending order of the total number of dot balls bowled. </vt:lpstr>
      <vt:lpstr>PowerPoint Presentation</vt:lpstr>
      <vt:lpstr>PowerPoint Presentation</vt:lpstr>
      <vt:lpstr>6. Write a query to fetch the total number of dismissals by dismissal kinds where dismissal kind is not NA </vt:lpstr>
      <vt:lpstr>PowerPoint Presentation</vt:lpstr>
      <vt:lpstr>7. Write a query to get the top 5 bowlers who conceded maximum extra runs from the deliveries table </vt:lpstr>
      <vt:lpstr>PowerPoint Presentation</vt:lpstr>
      <vt:lpstr>PowerPoint Presentation</vt:lpstr>
      <vt:lpstr>8. Write a query to create a table named deliveries_v03 with all the columns of deliveries_v02 table and two additional column (named venue and match_date) of venue and date from table matches </vt:lpstr>
      <vt:lpstr>9. Write a query to fetch the total runs scored for each venue and order it in the descending order of total runs scored. </vt:lpstr>
      <vt:lpstr>PowerPoint Presentation</vt:lpstr>
      <vt:lpstr>PowerPoint Presentation</vt:lpstr>
      <vt:lpstr>PowerPoint Presentation</vt:lpstr>
      <vt:lpstr>10. Write a query to fetch the year-wise total runs scored at Eden Gardens and order it in the descending order of total runs scored. </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dc:title>
  <dc:creator>Windows User</dc:creator>
  <cp:lastModifiedBy>Windows User</cp:lastModifiedBy>
  <cp:revision>151</cp:revision>
  <dcterms:created xsi:type="dcterms:W3CDTF">2023-07-05T11:10:00Z</dcterms:created>
  <dcterms:modified xsi:type="dcterms:W3CDTF">2023-11-13T15:25:59Z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B8752E3CD95743489EBE532C32ECA018</vt:lpwstr>
  </property>
  <property fmtid="{D5CDD505-2E9C-101B-9397-08002B2CF9AE}" pid="3" name="KSOProductBuildVer">
    <vt:lpwstr>1033-11.2.0.11537</vt:lpwstr>
  </property>
</Properties>
</file>