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oboto"/>
      <p:regular r:id="rId18"/>
      <p:bold r:id="rId19"/>
      <p:italic r:id="rId20"/>
      <p:boldItalic r:id="rId21"/>
    </p:embeddedFont>
    <p:embeddedFont>
      <p:font typeface="Lato Black"/>
      <p:bold r:id="rId22"/>
      <p:boldItalic r:id="rId23"/>
    </p:embeddedFont>
    <p:embeddedFont>
      <p:font typeface="Libre Baskerville"/>
      <p:regular r:id="rId24"/>
      <p:bold r:id="rId25"/>
      <p: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iU8Hq+hIPMoHzzUZK4fA3u9H44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LatoBlack-bold.fntdata"/><Relationship Id="rId21" Type="http://schemas.openxmlformats.org/officeDocument/2006/relationships/font" Target="fonts/Roboto-boldItalic.fntdata"/><Relationship Id="rId24" Type="http://schemas.openxmlformats.org/officeDocument/2006/relationships/font" Target="fonts/LibreBaskerville-regular.fntdata"/><Relationship Id="rId23" Type="http://schemas.openxmlformats.org/officeDocument/2006/relationships/font" Target="fonts/LatoBlack-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Baskerville-italic.fntdata"/><Relationship Id="rId25" Type="http://schemas.openxmlformats.org/officeDocument/2006/relationships/font" Target="fonts/LibreBaskerville-bold.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98d444dd7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98d444dd7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f98d444dd7_0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98d444dd7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98d444dd7_0_1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f98d444dd7_0_1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98d444dd7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f98d444dd7_0_1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f98d444dd7_0_1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90" name="Google Shape;19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98d444dd7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98d444dd7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2f98d444dd7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98d444dd7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98d444dd7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2f98d444dd7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f98d444dd7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f98d444dd7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f98d444dd7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98d444dd7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98d444dd7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2f98d444dd7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98d444dd7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f98d444dd7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2f98d444dd7_0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98d444dd7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98d444dd7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f98d444dd7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98d444dd7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98d444dd7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2f98d444dd7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p:nvPr>
            <p:ph idx="2" type="pic"/>
          </p:nvPr>
        </p:nvSpPr>
        <p:spPr>
          <a:xfrm>
            <a:off x="5183188" y="987425"/>
            <a:ext cx="6172200" cy="4873625"/>
          </a:xfrm>
          <a:prstGeom prst="rect">
            <a:avLst/>
          </a:prstGeom>
          <a:noFill/>
          <a:ln>
            <a:noFill/>
          </a:ln>
        </p:spPr>
      </p:sp>
      <p:sp>
        <p:nvSpPr>
          <p:cNvPr id="76" name="Google Shape;76;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linkedin.com/public-profile/settings?lipi=urn%3Ali%3Apage%3Ad_flagship3_profile_self_edit_contact-info%3Bmdm2VhQcRMOMirT2vbuOzQ%3D%3D" TargetMode="External"/><Relationship Id="rId4" Type="http://schemas.openxmlformats.org/officeDocument/2006/relationships/hyperlink" Target="https://github.com/KajalDag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9" name="Google Shape;99;p1"/>
          <p:cNvSpPr txBox="1"/>
          <p:nvPr/>
        </p:nvSpPr>
        <p:spPr>
          <a:xfrm>
            <a:off x="2472904" y="3717986"/>
            <a:ext cx="7246200" cy="461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sz="2400"/>
              <a:t>EDA Project - AMCAT Data Analysis</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f98d444dd7_0_84"/>
          <p:cNvSpPr txBox="1"/>
          <p:nvPr>
            <p:ph type="title"/>
          </p:nvPr>
        </p:nvSpPr>
        <p:spPr>
          <a:xfrm>
            <a:off x="461275" y="71975"/>
            <a:ext cx="10515600" cy="4410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None/>
            </a:pPr>
            <a:r>
              <a:rPr b="1" lang="en-IN" sz="2800">
                <a:solidFill>
                  <a:srgbClr val="FF0000"/>
                </a:solidFill>
              </a:rPr>
              <a:t>Bivariate Data Analysis: </a:t>
            </a:r>
            <a:endParaRPr b="1"/>
          </a:p>
        </p:txBody>
      </p:sp>
      <p:sp>
        <p:nvSpPr>
          <p:cNvPr id="170" name="Google Shape;170;g2f98d444dd7_0_84"/>
          <p:cNvSpPr txBox="1"/>
          <p:nvPr/>
        </p:nvSpPr>
        <p:spPr>
          <a:xfrm>
            <a:off x="282700" y="5196950"/>
            <a:ext cx="10589400" cy="10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lang="en-IN" sz="1700">
                <a:solidFill>
                  <a:schemeClr val="dk1"/>
                </a:solidFill>
                <a:latin typeface="Calibri"/>
                <a:ea typeface="Calibri"/>
                <a:cs typeface="Calibri"/>
                <a:sym typeface="Calibri"/>
              </a:rPr>
              <a:t>Highest</a:t>
            </a:r>
            <a:r>
              <a:rPr lang="en-IN" sz="1700">
                <a:solidFill>
                  <a:schemeClr val="dk1"/>
                </a:solidFill>
                <a:latin typeface="Calibri"/>
                <a:ea typeface="Calibri"/>
                <a:cs typeface="Calibri"/>
                <a:sym typeface="Calibri"/>
              </a:rPr>
              <a:t> average salaries are offered </a:t>
            </a:r>
            <a:r>
              <a:rPr lang="en-IN" sz="1700">
                <a:solidFill>
                  <a:schemeClr val="dk1"/>
                </a:solidFill>
                <a:latin typeface="Calibri"/>
                <a:ea typeface="Calibri"/>
                <a:cs typeface="Calibri"/>
                <a:sym typeface="Calibri"/>
              </a:rPr>
              <a:t>in Sweden and followed by London </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lang="en-IN" sz="1700">
                <a:solidFill>
                  <a:schemeClr val="dk1"/>
                </a:solidFill>
                <a:latin typeface="Calibri"/>
                <a:ea typeface="Calibri"/>
                <a:cs typeface="Calibri"/>
                <a:sym typeface="Calibri"/>
              </a:rPr>
              <a:t>Highest salary is offered for Junior Managers and followed by Senior developer</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p:txBody>
      </p:sp>
      <p:pic>
        <p:nvPicPr>
          <p:cNvPr id="171" name="Google Shape;171;g2f98d444dd7_0_84"/>
          <p:cNvPicPr preferRelativeResize="0"/>
          <p:nvPr/>
        </p:nvPicPr>
        <p:blipFill rotWithShape="1">
          <a:blip r:embed="rId3">
            <a:alphaModFix/>
          </a:blip>
          <a:srcRect b="0" l="0" r="-9493" t="-9493"/>
          <a:stretch/>
        </p:blipFill>
        <p:spPr>
          <a:xfrm>
            <a:off x="125650" y="902850"/>
            <a:ext cx="6229198" cy="3664600"/>
          </a:xfrm>
          <a:prstGeom prst="rect">
            <a:avLst/>
          </a:prstGeom>
          <a:noFill/>
          <a:ln>
            <a:noFill/>
          </a:ln>
        </p:spPr>
      </p:pic>
      <p:pic>
        <p:nvPicPr>
          <p:cNvPr id="172" name="Google Shape;172;g2f98d444dd7_0_84"/>
          <p:cNvPicPr preferRelativeResize="0"/>
          <p:nvPr/>
        </p:nvPicPr>
        <p:blipFill rotWithShape="1">
          <a:blip r:embed="rId4">
            <a:alphaModFix/>
          </a:blip>
          <a:srcRect b="0" l="0" r="0" t="-2040"/>
          <a:stretch/>
        </p:blipFill>
        <p:spPr>
          <a:xfrm>
            <a:off x="6404400" y="858550"/>
            <a:ext cx="5415349" cy="366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f98d444dd7_0_144"/>
          <p:cNvSpPr txBox="1"/>
          <p:nvPr>
            <p:ph type="title"/>
          </p:nvPr>
        </p:nvSpPr>
        <p:spPr>
          <a:xfrm>
            <a:off x="461275" y="71975"/>
            <a:ext cx="10515600" cy="4410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None/>
            </a:pPr>
            <a:r>
              <a:rPr b="1" lang="en-IN" sz="2800">
                <a:solidFill>
                  <a:srgbClr val="FF0000"/>
                </a:solidFill>
              </a:rPr>
              <a:t>Challenges:</a:t>
            </a:r>
            <a:endParaRPr b="1"/>
          </a:p>
        </p:txBody>
      </p:sp>
      <p:sp>
        <p:nvSpPr>
          <p:cNvPr id="179" name="Google Shape;179;g2f98d444dd7_0_144"/>
          <p:cNvSpPr txBox="1"/>
          <p:nvPr/>
        </p:nvSpPr>
        <p:spPr>
          <a:xfrm>
            <a:off x="282700" y="701500"/>
            <a:ext cx="10589400" cy="54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lang="en-IN" sz="2500">
                <a:solidFill>
                  <a:schemeClr val="dk1"/>
                </a:solidFill>
                <a:latin typeface="Calibri"/>
                <a:ea typeface="Calibri"/>
                <a:cs typeface="Calibri"/>
                <a:sym typeface="Calibri"/>
              </a:rPr>
              <a:t>While working on the AMCAT dataset project, one of the primary challenges was managing the complexity and diversity of data features, Ensuring data quality through effective cleaning was crucial, as missing and inconsistent values in variables such as  job location, and education presented significant obstacles during the analysis.</a:t>
            </a:r>
            <a:endParaRPr sz="25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f98d444dd7_0_124"/>
          <p:cNvSpPr txBox="1"/>
          <p:nvPr>
            <p:ph type="title"/>
          </p:nvPr>
        </p:nvSpPr>
        <p:spPr>
          <a:xfrm>
            <a:off x="461275" y="71975"/>
            <a:ext cx="10515600" cy="441000"/>
          </a:xfrm>
          <a:prstGeom prst="rect">
            <a:avLst/>
          </a:prstGeom>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43612"/>
              <a:buFont typeface="Arial"/>
              <a:buNone/>
            </a:pPr>
            <a:r>
              <a:rPr b="1" lang="en-IN" sz="2522">
                <a:solidFill>
                  <a:srgbClr val="C00000"/>
                </a:solidFill>
              </a:rPr>
              <a:t>Conclusion (Key finding overall)</a:t>
            </a:r>
            <a:endParaRPr b="1" sz="4622">
              <a:solidFill>
                <a:srgbClr val="C00000"/>
              </a:solidFill>
            </a:endParaRPr>
          </a:p>
        </p:txBody>
      </p:sp>
      <p:sp>
        <p:nvSpPr>
          <p:cNvPr id="186" name="Google Shape;186;g2f98d444dd7_0_124"/>
          <p:cNvSpPr txBox="1"/>
          <p:nvPr/>
        </p:nvSpPr>
        <p:spPr>
          <a:xfrm>
            <a:off x="554925" y="839925"/>
            <a:ext cx="11391600" cy="478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300">
              <a:latin typeface="Calibri"/>
              <a:ea typeface="Calibri"/>
              <a:cs typeface="Calibri"/>
              <a:sym typeface="Calibri"/>
            </a:endParaRPr>
          </a:p>
          <a:p>
            <a:pPr indent="-374650" lvl="0" marL="457200" rtl="0" algn="l">
              <a:spcBef>
                <a:spcPts val="0"/>
              </a:spcBef>
              <a:spcAft>
                <a:spcPts val="0"/>
              </a:spcAft>
              <a:buSzPts val="2300"/>
              <a:buFont typeface="Calibri"/>
              <a:buChar char="●"/>
            </a:pPr>
            <a:r>
              <a:rPr lang="en-IN" sz="2300">
                <a:latin typeface="Calibri"/>
                <a:ea typeface="Calibri"/>
                <a:cs typeface="Calibri"/>
                <a:sym typeface="Calibri"/>
              </a:rPr>
              <a:t>Based on the analysis, the claim of a salary range between ₹2.5-3 lakhs for Computer Science graduates in specific job roles is not supported by the data.</a:t>
            </a:r>
            <a:endParaRPr sz="2300">
              <a:latin typeface="Calibri"/>
              <a:ea typeface="Calibri"/>
              <a:cs typeface="Calibri"/>
              <a:sym typeface="Calibri"/>
            </a:endParaRPr>
          </a:p>
          <a:p>
            <a:pPr indent="0" lvl="0" marL="457200" rtl="0" algn="l">
              <a:spcBef>
                <a:spcPts val="0"/>
              </a:spcBef>
              <a:spcAft>
                <a:spcPts val="0"/>
              </a:spcAft>
              <a:buNone/>
            </a:pPr>
            <a:r>
              <a:t/>
            </a:r>
            <a:endParaRPr sz="2300">
              <a:latin typeface="Calibri"/>
              <a:ea typeface="Calibri"/>
              <a:cs typeface="Calibri"/>
              <a:sym typeface="Calibri"/>
            </a:endParaRPr>
          </a:p>
          <a:p>
            <a:pPr indent="-374650" lvl="0" marL="457200" rtl="0" algn="l">
              <a:spcBef>
                <a:spcPts val="0"/>
              </a:spcBef>
              <a:spcAft>
                <a:spcPts val="0"/>
              </a:spcAft>
              <a:buSzPts val="2300"/>
              <a:buFont typeface="Calibri"/>
              <a:buChar char="●"/>
            </a:pPr>
            <a:r>
              <a:rPr lang="en-IN" sz="2300">
                <a:latin typeface="Calibri"/>
                <a:ea typeface="Calibri"/>
                <a:cs typeface="Calibri"/>
                <a:sym typeface="Calibri"/>
              </a:rPr>
              <a:t>There is significant relationship between gender and specialization ,p-value is less than 0.05.</a:t>
            </a:r>
            <a:endParaRPr sz="2300">
              <a:latin typeface="Calibri"/>
              <a:ea typeface="Calibri"/>
              <a:cs typeface="Calibri"/>
              <a:sym typeface="Calibri"/>
            </a:endParaRPr>
          </a:p>
          <a:p>
            <a:pPr indent="0" lvl="0" marL="457200" rtl="0" algn="l">
              <a:spcBef>
                <a:spcPts val="0"/>
              </a:spcBef>
              <a:spcAft>
                <a:spcPts val="0"/>
              </a:spcAft>
              <a:buNone/>
            </a:pPr>
            <a:r>
              <a:t/>
            </a:r>
            <a:endParaRPr sz="2300">
              <a:latin typeface="Calibri"/>
              <a:ea typeface="Calibri"/>
              <a:cs typeface="Calibri"/>
              <a:sym typeface="Calibri"/>
            </a:endParaRPr>
          </a:p>
          <a:p>
            <a:pPr indent="-374650" lvl="0" marL="457200" rtl="0" algn="l">
              <a:spcBef>
                <a:spcPts val="0"/>
              </a:spcBef>
              <a:spcAft>
                <a:spcPts val="0"/>
              </a:spcAft>
              <a:buSzPts val="2300"/>
              <a:buFont typeface="Calibri"/>
              <a:buChar char="●"/>
            </a:pPr>
            <a:r>
              <a:rPr lang="en-IN" sz="2300">
                <a:latin typeface="Calibri"/>
                <a:ea typeface="Calibri"/>
                <a:cs typeface="Calibri"/>
                <a:sym typeface="Calibri"/>
              </a:rPr>
              <a:t> </a:t>
            </a:r>
            <a:r>
              <a:rPr lang="en-IN" sz="2300">
                <a:latin typeface="Calibri"/>
                <a:ea typeface="Calibri"/>
                <a:cs typeface="Calibri"/>
                <a:sym typeface="Calibri"/>
              </a:rPr>
              <a:t>No strong correlation between salary and GPA and also there is no correlation between tier colleges and salary</a:t>
            </a:r>
            <a:endParaRPr sz="2300">
              <a:latin typeface="Calibri"/>
              <a:ea typeface="Calibri"/>
              <a:cs typeface="Calibri"/>
              <a:sym typeface="Calibri"/>
            </a:endParaRPr>
          </a:p>
          <a:p>
            <a:pPr indent="0" lvl="0" marL="457200" rtl="0" algn="l">
              <a:spcBef>
                <a:spcPts val="0"/>
              </a:spcBef>
              <a:spcAft>
                <a:spcPts val="0"/>
              </a:spcAft>
              <a:buNone/>
            </a:pPr>
            <a:r>
              <a:t/>
            </a:r>
            <a:endParaRPr sz="2300">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IN" sz="2300">
                <a:solidFill>
                  <a:schemeClr val="dk1"/>
                </a:solidFill>
                <a:latin typeface="Calibri"/>
                <a:ea typeface="Calibri"/>
                <a:cs typeface="Calibri"/>
                <a:sym typeface="Calibri"/>
              </a:rPr>
              <a:t>Observed highest salaries are offered  to the male compare to female employees</a:t>
            </a:r>
            <a:endParaRPr sz="2300">
              <a:solidFill>
                <a:schemeClr val="dk1"/>
              </a:solidFill>
              <a:latin typeface="Calibri"/>
              <a:ea typeface="Calibri"/>
              <a:cs typeface="Calibri"/>
              <a:sym typeface="Calibri"/>
            </a:endParaRPr>
          </a:p>
          <a:p>
            <a:pPr indent="0" lvl="0" marL="0" rtl="0" algn="l">
              <a:spcBef>
                <a:spcPts val="0"/>
              </a:spcBef>
              <a:spcAft>
                <a:spcPts val="0"/>
              </a:spcAft>
              <a:buNone/>
            </a:pPr>
            <a:r>
              <a:t/>
            </a:r>
            <a:endParaRPr sz="2300">
              <a:latin typeface="Calibri"/>
              <a:ea typeface="Calibri"/>
              <a:cs typeface="Calibri"/>
              <a:sym typeface="Calibri"/>
            </a:endParaRPr>
          </a:p>
          <a:p>
            <a:pPr indent="0" lvl="0" marL="0" rtl="0" algn="l">
              <a:spcBef>
                <a:spcPts val="0"/>
              </a:spcBef>
              <a:spcAft>
                <a:spcPts val="0"/>
              </a:spcAft>
              <a:buNone/>
            </a:pPr>
            <a:r>
              <a:t/>
            </a:r>
            <a:endParaRPr sz="2300">
              <a:latin typeface="Calibri"/>
              <a:ea typeface="Calibri"/>
              <a:cs typeface="Calibri"/>
              <a:sym typeface="Calibri"/>
            </a:endParaRPr>
          </a:p>
        </p:txBody>
      </p:sp>
      <p:pic>
        <p:nvPicPr>
          <p:cNvPr id="187" name="Google Shape;187;g2f98d444dd7_0_124"/>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5"/>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193" name="Google Shape;193;p5"/>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737800" y="1299175"/>
            <a:ext cx="10685100" cy="38820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IN" sz="1800">
                <a:solidFill>
                  <a:schemeClr val="dk1"/>
                </a:solidFill>
                <a:latin typeface="Calibri"/>
                <a:ea typeface="Calibri"/>
                <a:cs typeface="Calibri"/>
                <a:sym typeface="Calibri"/>
              </a:rPr>
              <a:t> I am currently working as a Quality Team Lead at Tech Mahindra, where I manage various projects in content moderation, data labeling, quality management, and data analysis across different domains. My role focuses on enhancing processes to drive improvement and growth.</a:t>
            </a:r>
            <a:endParaRPr b="1" sz="18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IN" sz="1800">
                <a:solidFill>
                  <a:schemeClr val="dk1"/>
                </a:solidFill>
                <a:latin typeface="Calibri"/>
                <a:ea typeface="Calibri"/>
                <a:cs typeface="Calibri"/>
                <a:sym typeface="Calibri"/>
              </a:rPr>
              <a:t>I have a strong passion for data analysis, as it empowers organizations to solve complex problems. This interest has motivated me to look deeper into data science, allowing me to leverage my problem-solving skills to analyze real-time data effectively.</a:t>
            </a:r>
            <a:endParaRPr b="1" sz="1800">
              <a:solidFill>
                <a:schemeClr val="dk1"/>
              </a:solidFill>
              <a:latin typeface="Calibri"/>
              <a:ea typeface="Calibri"/>
              <a:cs typeface="Calibri"/>
              <a:sym typeface="Calibri"/>
            </a:endParaRPr>
          </a:p>
          <a:p>
            <a:pPr indent="0" lvl="0" marL="0" marR="0" rtl="0" algn="l">
              <a:lnSpc>
                <a:spcPct val="100000"/>
              </a:lnSpc>
              <a:spcBef>
                <a:spcPts val="1200"/>
              </a:spcBef>
              <a:spcAft>
                <a:spcPts val="0"/>
              </a:spcAft>
              <a:buNone/>
            </a:pPr>
            <a:r>
              <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IN" sz="1500">
                <a:solidFill>
                  <a:schemeClr val="dk1"/>
                </a:solidFill>
                <a:latin typeface="Calibri"/>
                <a:ea typeface="Calibri"/>
                <a:cs typeface="Calibri"/>
                <a:sym typeface="Calibri"/>
              </a:rPr>
              <a:t>LINKEDIN URL - </a:t>
            </a:r>
            <a:r>
              <a:rPr lang="en-IN" sz="1200" u="sng">
                <a:solidFill>
                  <a:schemeClr val="hlink"/>
                </a:solidFill>
                <a:latin typeface="Roboto"/>
                <a:ea typeface="Roboto"/>
                <a:cs typeface="Roboto"/>
                <a:sym typeface="Roboto"/>
                <a:hlinkClick r:id="rId3"/>
              </a:rPr>
              <a:t>https://www.linkedin.com/in/kajaldaga</a:t>
            </a:r>
            <a:endParaRPr b="1" sz="15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IN" sz="1500">
                <a:solidFill>
                  <a:schemeClr val="dk1"/>
                </a:solidFill>
                <a:latin typeface="Calibri"/>
                <a:ea typeface="Calibri"/>
                <a:cs typeface="Calibri"/>
                <a:sym typeface="Calibri"/>
              </a:rPr>
              <a:t>Github URL - </a:t>
            </a:r>
            <a:r>
              <a:rPr b="1" lang="en-IN" sz="1500" u="sng">
                <a:solidFill>
                  <a:schemeClr val="hlink"/>
                </a:solidFill>
                <a:latin typeface="Calibri"/>
                <a:ea typeface="Calibri"/>
                <a:cs typeface="Calibri"/>
                <a:sym typeface="Calibri"/>
                <a:hlinkClick r:id="rId4"/>
              </a:rPr>
              <a:t>https://github.com/KajalDaga</a:t>
            </a:r>
            <a:endParaRPr b="1" sz="15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180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b="0" i="0" lang="en-IN" sz="3200" u="none" cap="none" strike="noStrike">
                <a:solidFill>
                  <a:srgbClr val="FF0000"/>
                </a:solidFill>
                <a:latin typeface="Lato Black"/>
                <a:ea typeface="Lato Black"/>
                <a:cs typeface="Lato Black"/>
                <a:sym typeface="Lato Black"/>
              </a:rPr>
              <a:t>About me</a:t>
            </a:r>
            <a:endParaRPr b="0" i="0" sz="1800" u="none" cap="none" strike="noStrik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f98d444dd7_0_2"/>
          <p:cNvSpPr txBox="1"/>
          <p:nvPr>
            <p:ph type="title"/>
          </p:nvPr>
        </p:nvSpPr>
        <p:spPr>
          <a:xfrm>
            <a:off x="838200" y="365125"/>
            <a:ext cx="10515600" cy="4410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IN">
                <a:solidFill>
                  <a:srgbClr val="FF0000"/>
                </a:solidFill>
              </a:rPr>
              <a:t>Objective of the project</a:t>
            </a:r>
            <a:endParaRPr/>
          </a:p>
        </p:txBody>
      </p:sp>
      <p:sp>
        <p:nvSpPr>
          <p:cNvPr id="112" name="Google Shape;112;g2f98d444dd7_0_2"/>
          <p:cNvSpPr txBox="1"/>
          <p:nvPr>
            <p:ph idx="1" type="body"/>
          </p:nvPr>
        </p:nvSpPr>
        <p:spPr>
          <a:xfrm>
            <a:off x="838200" y="1047025"/>
            <a:ext cx="10515600" cy="512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To improve the recruitment process by accurately forecasting a candidate’s job performance and fit based on their test scores, educational background, and demographic information.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Recruiters and employers need an efficient way to match candidates to roles, all while reducing hiring costs and enhancing retention rates. By utilizing this data, companies can more effectively identify high-potential candidates and optimize their recruitment strategies.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f98d444dd7_0_14"/>
          <p:cNvSpPr txBox="1"/>
          <p:nvPr>
            <p:ph type="title"/>
          </p:nvPr>
        </p:nvSpPr>
        <p:spPr>
          <a:xfrm>
            <a:off x="838200" y="365125"/>
            <a:ext cx="10515600" cy="4410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None/>
            </a:pPr>
            <a:r>
              <a:rPr b="1" lang="en-IN" sz="2800">
                <a:solidFill>
                  <a:srgbClr val="FF0000"/>
                </a:solidFill>
              </a:rPr>
              <a:t>Exploratory Data Analysis: </a:t>
            </a:r>
            <a:endParaRPr b="1"/>
          </a:p>
        </p:txBody>
      </p:sp>
      <p:sp>
        <p:nvSpPr>
          <p:cNvPr id="119" name="Google Shape;119;g2f98d444dd7_0_14"/>
          <p:cNvSpPr txBox="1"/>
          <p:nvPr>
            <p:ph idx="1" type="body"/>
          </p:nvPr>
        </p:nvSpPr>
        <p:spPr>
          <a:xfrm>
            <a:off x="702075" y="806125"/>
            <a:ext cx="10515600" cy="56748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605"/>
              <a:buNone/>
            </a:pPr>
            <a:r>
              <a:rPr b="1" lang="en-IN" sz="1800"/>
              <a:t>Imported  Libraries:</a:t>
            </a:r>
            <a:r>
              <a:rPr lang="en-IN" sz="1800"/>
              <a:t>  Pandas, NumPy, Matplotlib, and Seaborn for data manipulation and visualization.</a:t>
            </a:r>
            <a:endParaRPr sz="1800"/>
          </a:p>
          <a:p>
            <a:pPr indent="0" lvl="0" marL="0" rtl="0" algn="l">
              <a:lnSpc>
                <a:spcPct val="70000"/>
              </a:lnSpc>
              <a:spcBef>
                <a:spcPts val="1000"/>
              </a:spcBef>
              <a:spcAft>
                <a:spcPts val="0"/>
              </a:spcAft>
              <a:buSzPts val="605"/>
              <a:buNone/>
            </a:pPr>
            <a:r>
              <a:t/>
            </a:r>
            <a:endParaRPr b="1" sz="1800"/>
          </a:p>
          <a:p>
            <a:pPr indent="0" lvl="0" marL="0" rtl="0" algn="l">
              <a:lnSpc>
                <a:spcPct val="70000"/>
              </a:lnSpc>
              <a:spcBef>
                <a:spcPts val="1000"/>
              </a:spcBef>
              <a:spcAft>
                <a:spcPts val="0"/>
              </a:spcAft>
              <a:buSzPts val="605"/>
              <a:buNone/>
            </a:pPr>
            <a:r>
              <a:rPr b="1" lang="en-IN" sz="1800"/>
              <a:t>Load Dataset:</a:t>
            </a:r>
            <a:r>
              <a:rPr lang="en-IN" sz="1800"/>
              <a:t> Read the dataset into a Pandas DataFrame for exploration.</a:t>
            </a:r>
            <a:endParaRPr sz="1800"/>
          </a:p>
          <a:p>
            <a:pPr indent="0" lvl="0" marL="0" rtl="0" algn="l">
              <a:lnSpc>
                <a:spcPct val="70000"/>
              </a:lnSpc>
              <a:spcBef>
                <a:spcPts val="1000"/>
              </a:spcBef>
              <a:spcAft>
                <a:spcPts val="0"/>
              </a:spcAft>
              <a:buSzPts val="605"/>
              <a:buNone/>
            </a:pPr>
            <a:r>
              <a:t/>
            </a:r>
            <a:endParaRPr sz="1800"/>
          </a:p>
          <a:p>
            <a:pPr indent="0" lvl="0" marL="0" rtl="0" algn="l">
              <a:lnSpc>
                <a:spcPct val="70000"/>
              </a:lnSpc>
              <a:spcBef>
                <a:spcPts val="1000"/>
              </a:spcBef>
              <a:spcAft>
                <a:spcPts val="0"/>
              </a:spcAft>
              <a:buSzPts val="605"/>
              <a:buNone/>
            </a:pPr>
            <a:r>
              <a:rPr b="1" lang="en-IN" sz="1800"/>
              <a:t>Initial Exploration:</a:t>
            </a:r>
            <a:r>
              <a:rPr lang="en-IN" sz="1800"/>
              <a:t> Use functions like .shape, .describe(), and .info() to understand the </a:t>
            </a:r>
            <a:r>
              <a:rPr lang="en-IN" sz="1800"/>
              <a:t>dataset</a:t>
            </a:r>
            <a:r>
              <a:rPr lang="en-IN" sz="1800"/>
              <a:t> size, data </a:t>
            </a:r>
            <a:endParaRPr sz="1800"/>
          </a:p>
          <a:p>
            <a:pPr indent="0" lvl="0" marL="0" rtl="0" algn="l">
              <a:lnSpc>
                <a:spcPct val="70000"/>
              </a:lnSpc>
              <a:spcBef>
                <a:spcPts val="1000"/>
              </a:spcBef>
              <a:spcAft>
                <a:spcPts val="0"/>
              </a:spcAft>
              <a:buSzPts val="605"/>
              <a:buNone/>
            </a:pPr>
            <a:r>
              <a:rPr lang="en-IN" sz="1800"/>
              <a:t>types, and summary statistics.</a:t>
            </a:r>
            <a:endParaRPr sz="1800"/>
          </a:p>
          <a:p>
            <a:pPr indent="0" lvl="0" marL="0" rtl="0" algn="l">
              <a:lnSpc>
                <a:spcPct val="70000"/>
              </a:lnSpc>
              <a:spcBef>
                <a:spcPts val="1000"/>
              </a:spcBef>
              <a:spcAft>
                <a:spcPts val="0"/>
              </a:spcAft>
              <a:buSzPts val="605"/>
              <a:buNone/>
            </a:pPr>
            <a:r>
              <a:t/>
            </a:r>
            <a:endParaRPr sz="1800"/>
          </a:p>
          <a:p>
            <a:pPr indent="0" lvl="0" marL="0" rtl="0" algn="l">
              <a:lnSpc>
                <a:spcPct val="70000"/>
              </a:lnSpc>
              <a:spcBef>
                <a:spcPts val="1000"/>
              </a:spcBef>
              <a:spcAft>
                <a:spcPts val="0"/>
              </a:spcAft>
              <a:buSzPts val="605"/>
              <a:buNone/>
            </a:pPr>
            <a:r>
              <a:rPr b="1" lang="en-IN" sz="1800"/>
              <a:t>Data Cleaning Steps:</a:t>
            </a:r>
            <a:endParaRPr sz="1800"/>
          </a:p>
          <a:p>
            <a:pPr indent="0" lvl="0" marL="0" rtl="0" algn="l">
              <a:lnSpc>
                <a:spcPct val="70000"/>
              </a:lnSpc>
              <a:spcBef>
                <a:spcPts val="1000"/>
              </a:spcBef>
              <a:spcAft>
                <a:spcPts val="0"/>
              </a:spcAft>
              <a:buSzPts val="605"/>
              <a:buNone/>
            </a:pPr>
            <a:r>
              <a:rPr b="1" lang="en-IN" sz="1800"/>
              <a:t>Handling Missing Data:</a:t>
            </a:r>
            <a:r>
              <a:rPr lang="en-IN" sz="1800"/>
              <a:t> Identify and address any missing values.</a:t>
            </a:r>
            <a:endParaRPr sz="1800"/>
          </a:p>
          <a:p>
            <a:pPr indent="0" lvl="0" marL="0" rtl="0" algn="l">
              <a:lnSpc>
                <a:spcPct val="70000"/>
              </a:lnSpc>
              <a:spcBef>
                <a:spcPts val="1000"/>
              </a:spcBef>
              <a:spcAft>
                <a:spcPts val="0"/>
              </a:spcAft>
              <a:buSzPts val="605"/>
              <a:buNone/>
            </a:pPr>
            <a:r>
              <a:rPr b="1" lang="en-IN" sz="1800"/>
              <a:t>Remove Duplicates:</a:t>
            </a:r>
            <a:r>
              <a:rPr lang="en-IN" sz="1800"/>
              <a:t> Eliminate any duplicate entries in the dataset.</a:t>
            </a:r>
            <a:endParaRPr sz="1800"/>
          </a:p>
          <a:p>
            <a:pPr indent="0" lvl="0" marL="0" rtl="0" algn="l">
              <a:lnSpc>
                <a:spcPct val="70000"/>
              </a:lnSpc>
              <a:spcBef>
                <a:spcPts val="1000"/>
              </a:spcBef>
              <a:spcAft>
                <a:spcPts val="0"/>
              </a:spcAft>
              <a:buSzPts val="605"/>
              <a:buNone/>
            </a:pPr>
            <a:r>
              <a:rPr b="1" lang="en-IN" sz="1800"/>
              <a:t>Correct Inconsistent Values: </a:t>
            </a:r>
            <a:r>
              <a:rPr lang="en-IN" sz="1800"/>
              <a:t>Fix any inconsistencies in the data. Data cleaning involves rectifying or removing  </a:t>
            </a:r>
            <a:endParaRPr sz="1800"/>
          </a:p>
          <a:p>
            <a:pPr indent="0" lvl="0" marL="0" rtl="0" algn="l">
              <a:lnSpc>
                <a:spcPct val="70000"/>
              </a:lnSpc>
              <a:spcBef>
                <a:spcPts val="1000"/>
              </a:spcBef>
              <a:spcAft>
                <a:spcPts val="0"/>
              </a:spcAft>
              <a:buSzPts val="605"/>
              <a:buNone/>
            </a:pPr>
            <a:r>
              <a:rPr lang="en-IN" sz="1800"/>
              <a:t>incorrect, corrupted, improperly formatted, duplicate, or incomplete data.</a:t>
            </a:r>
            <a:endParaRPr sz="1800"/>
          </a:p>
          <a:p>
            <a:pPr indent="0" lvl="0" marL="0" rtl="0" algn="l">
              <a:lnSpc>
                <a:spcPct val="70000"/>
              </a:lnSpc>
              <a:spcBef>
                <a:spcPts val="1000"/>
              </a:spcBef>
              <a:spcAft>
                <a:spcPts val="0"/>
              </a:spcAft>
              <a:buSzPts val="605"/>
              <a:buNone/>
            </a:pPr>
            <a:r>
              <a:t/>
            </a:r>
            <a:endParaRPr sz="1800"/>
          </a:p>
          <a:p>
            <a:pPr indent="0" lvl="0" marL="0" rtl="0" algn="l">
              <a:lnSpc>
                <a:spcPct val="70000"/>
              </a:lnSpc>
              <a:spcBef>
                <a:spcPts val="1000"/>
              </a:spcBef>
              <a:spcAft>
                <a:spcPts val="0"/>
              </a:spcAft>
              <a:buSzPts val="605"/>
              <a:buNone/>
            </a:pPr>
            <a:r>
              <a:rPr b="1" lang="en-IN" sz="1800"/>
              <a:t>Data Manipulation Steps: </a:t>
            </a:r>
            <a:endParaRPr b="1" sz="1800"/>
          </a:p>
          <a:p>
            <a:pPr indent="0" lvl="0" marL="0" rtl="0" algn="l">
              <a:lnSpc>
                <a:spcPct val="50000"/>
              </a:lnSpc>
              <a:spcBef>
                <a:spcPts val="1000"/>
              </a:spcBef>
              <a:spcAft>
                <a:spcPts val="0"/>
              </a:spcAft>
              <a:buSzPts val="605"/>
              <a:buNone/>
            </a:pPr>
            <a:r>
              <a:rPr b="1" lang="en-IN" sz="1800"/>
              <a:t>Map Categorical Values</a:t>
            </a:r>
            <a:r>
              <a:rPr lang="en-IN" sz="1800"/>
              <a:t>:: Mapped Categorical values to proper streams</a:t>
            </a:r>
            <a:endParaRPr sz="1800"/>
          </a:p>
          <a:p>
            <a:pPr indent="0" lvl="0" marL="0" rtl="0" algn="l">
              <a:lnSpc>
                <a:spcPct val="50000"/>
              </a:lnSpc>
              <a:spcBef>
                <a:spcPts val="1000"/>
              </a:spcBef>
              <a:spcAft>
                <a:spcPts val="0"/>
              </a:spcAft>
              <a:buSzPts val="1100"/>
              <a:buNone/>
            </a:pPr>
            <a:r>
              <a:rPr b="1" lang="en-IN" sz="1800"/>
              <a:t>Removed Unnecessary Columns</a:t>
            </a:r>
            <a:r>
              <a:rPr lang="en-IN" sz="1800"/>
              <a:t>: Dropped </a:t>
            </a:r>
            <a:r>
              <a:rPr lang="en-IN" sz="1800"/>
              <a:t>unnecessary</a:t>
            </a:r>
            <a:r>
              <a:rPr lang="en-IN" sz="1800"/>
              <a:t> columns i.e Unnamed</a:t>
            </a:r>
            <a:endParaRPr sz="1800"/>
          </a:p>
          <a:p>
            <a:pPr indent="0" lvl="0" marL="0" rtl="0" algn="l">
              <a:lnSpc>
                <a:spcPct val="50000"/>
              </a:lnSpc>
              <a:spcBef>
                <a:spcPts val="1000"/>
              </a:spcBef>
              <a:spcAft>
                <a:spcPts val="0"/>
              </a:spcAft>
              <a:buNone/>
            </a:pPr>
            <a:r>
              <a:rPr b="1" lang="en-IN" sz="1800"/>
              <a:t>Filterting </a:t>
            </a:r>
            <a:r>
              <a:rPr lang="en-IN" sz="1800"/>
              <a:t>:filtered the data as per the requirement for analysis</a:t>
            </a:r>
            <a:endParaRPr sz="1800"/>
          </a:p>
          <a:p>
            <a:pPr indent="0" lvl="0" marL="0" rtl="0" algn="l">
              <a:lnSpc>
                <a:spcPct val="70000"/>
              </a:lnSpc>
              <a:spcBef>
                <a:spcPts val="1000"/>
              </a:spcBef>
              <a:spcAft>
                <a:spcPts val="0"/>
              </a:spcAft>
              <a:buSzPts val="605"/>
              <a:buNone/>
            </a:pPr>
            <a:r>
              <a:t/>
            </a:r>
            <a:endParaRPr sz="1100">
              <a:latin typeface="Arial"/>
              <a:ea typeface="Arial"/>
              <a:cs typeface="Arial"/>
              <a:sym typeface="Arial"/>
            </a:endParaRPr>
          </a:p>
          <a:p>
            <a:pPr indent="0" lvl="0" marL="0" rtl="0" algn="l">
              <a:lnSpc>
                <a:spcPct val="70000"/>
              </a:lnSpc>
              <a:spcBef>
                <a:spcPts val="1000"/>
              </a:spcBef>
              <a:spcAft>
                <a:spcPts val="0"/>
              </a:spcAft>
              <a:buSzPts val="605"/>
              <a:buNone/>
            </a:pPr>
            <a:r>
              <a:t/>
            </a:r>
            <a:endParaRPr sz="1840"/>
          </a:p>
          <a:p>
            <a:pPr indent="0" lvl="0" marL="0" rtl="0" algn="l">
              <a:lnSpc>
                <a:spcPct val="70000"/>
              </a:lnSpc>
              <a:spcBef>
                <a:spcPts val="1000"/>
              </a:spcBef>
              <a:spcAft>
                <a:spcPts val="0"/>
              </a:spcAft>
              <a:buSzPts val="605"/>
              <a:buNone/>
            </a:pPr>
            <a:r>
              <a:t/>
            </a:r>
            <a:endParaRPr sz="184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f98d444dd7_0_32"/>
          <p:cNvSpPr txBox="1"/>
          <p:nvPr>
            <p:ph type="title"/>
          </p:nvPr>
        </p:nvSpPr>
        <p:spPr>
          <a:xfrm>
            <a:off x="838200" y="365125"/>
            <a:ext cx="10515600" cy="4410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None/>
            </a:pPr>
            <a:r>
              <a:rPr b="1" lang="en-IN" sz="2800">
                <a:solidFill>
                  <a:srgbClr val="FF0000"/>
                </a:solidFill>
              </a:rPr>
              <a:t>Univariate </a:t>
            </a:r>
            <a:r>
              <a:rPr b="1" lang="en-IN" sz="2800">
                <a:solidFill>
                  <a:srgbClr val="FF0000"/>
                </a:solidFill>
              </a:rPr>
              <a:t>Data Analysis: </a:t>
            </a:r>
            <a:endParaRPr b="1"/>
          </a:p>
        </p:txBody>
      </p:sp>
      <p:pic>
        <p:nvPicPr>
          <p:cNvPr id="126" name="Google Shape;126;g2f98d444dd7_0_32"/>
          <p:cNvPicPr preferRelativeResize="0"/>
          <p:nvPr/>
        </p:nvPicPr>
        <p:blipFill>
          <a:blip r:embed="rId3">
            <a:alphaModFix/>
          </a:blip>
          <a:stretch>
            <a:fillRect/>
          </a:stretch>
        </p:blipFill>
        <p:spPr>
          <a:xfrm>
            <a:off x="541050" y="869025"/>
            <a:ext cx="5123351" cy="4037799"/>
          </a:xfrm>
          <a:prstGeom prst="rect">
            <a:avLst/>
          </a:prstGeom>
          <a:noFill/>
          <a:ln>
            <a:noFill/>
          </a:ln>
        </p:spPr>
      </p:pic>
      <p:pic>
        <p:nvPicPr>
          <p:cNvPr id="127" name="Google Shape;127;g2f98d444dd7_0_32"/>
          <p:cNvPicPr preferRelativeResize="0"/>
          <p:nvPr/>
        </p:nvPicPr>
        <p:blipFill>
          <a:blip r:embed="rId4">
            <a:alphaModFix/>
          </a:blip>
          <a:stretch>
            <a:fillRect/>
          </a:stretch>
        </p:blipFill>
        <p:spPr>
          <a:xfrm>
            <a:off x="5816801" y="958525"/>
            <a:ext cx="6222799" cy="3948305"/>
          </a:xfrm>
          <a:prstGeom prst="rect">
            <a:avLst/>
          </a:prstGeom>
          <a:noFill/>
          <a:ln>
            <a:noFill/>
          </a:ln>
        </p:spPr>
      </p:pic>
      <p:sp>
        <p:nvSpPr>
          <p:cNvPr id="128" name="Google Shape;128;g2f98d444dd7_0_32"/>
          <p:cNvSpPr txBox="1"/>
          <p:nvPr/>
        </p:nvSpPr>
        <p:spPr>
          <a:xfrm>
            <a:off x="764325" y="5046650"/>
            <a:ext cx="10589400" cy="12984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We have </a:t>
            </a:r>
            <a:r>
              <a:rPr lang="en-IN" sz="1700">
                <a:solidFill>
                  <a:schemeClr val="dk1"/>
                </a:solidFill>
                <a:latin typeface="Calibri"/>
                <a:ea typeface="Calibri"/>
                <a:cs typeface="Calibri"/>
                <a:sym typeface="Calibri"/>
              </a:rPr>
              <a:t>observed</a:t>
            </a:r>
            <a:r>
              <a:rPr lang="en-IN" sz="1700">
                <a:solidFill>
                  <a:schemeClr val="dk1"/>
                </a:solidFill>
                <a:latin typeface="Calibri"/>
                <a:ea typeface="Calibri"/>
                <a:cs typeface="Calibri"/>
                <a:sym typeface="Calibri"/>
              </a:rPr>
              <a:t> the females graduates are pursuing less jobs compare to the male</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Observed the highest number of graduates </a:t>
            </a:r>
            <a:r>
              <a:rPr lang="en-IN" sz="1700">
                <a:solidFill>
                  <a:schemeClr val="dk1"/>
                </a:solidFill>
                <a:latin typeface="Calibri"/>
                <a:ea typeface="Calibri"/>
                <a:cs typeface="Calibri"/>
                <a:sym typeface="Calibri"/>
              </a:rPr>
              <a:t>completed</a:t>
            </a:r>
            <a:r>
              <a:rPr lang="en-IN" sz="1700">
                <a:solidFill>
                  <a:schemeClr val="dk1"/>
                </a:solidFill>
                <a:latin typeface="Calibri"/>
                <a:ea typeface="Calibri"/>
                <a:cs typeface="Calibri"/>
                <a:sym typeface="Calibri"/>
              </a:rPr>
              <a:t> their studies from Uttar pradesh are attempted the amcat test</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f98d444dd7_0_50"/>
          <p:cNvSpPr txBox="1"/>
          <p:nvPr>
            <p:ph type="title"/>
          </p:nvPr>
        </p:nvSpPr>
        <p:spPr>
          <a:xfrm>
            <a:off x="838200" y="365125"/>
            <a:ext cx="10515600" cy="4410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None/>
            </a:pPr>
            <a:r>
              <a:rPr b="1" lang="en-IN" sz="2800">
                <a:solidFill>
                  <a:srgbClr val="FF0000"/>
                </a:solidFill>
              </a:rPr>
              <a:t>Univariate Data Analysis: </a:t>
            </a:r>
            <a:endParaRPr b="1"/>
          </a:p>
        </p:txBody>
      </p:sp>
      <p:sp>
        <p:nvSpPr>
          <p:cNvPr id="135" name="Google Shape;135;g2f98d444dd7_0_50"/>
          <p:cNvSpPr txBox="1"/>
          <p:nvPr/>
        </p:nvSpPr>
        <p:spPr>
          <a:xfrm>
            <a:off x="764325" y="5046650"/>
            <a:ext cx="10589400" cy="12984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We have observed the people are preferring CS and EC compared to other streams</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Observed the highest number of jobs are available  at Bangalore and followed by Noida</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p:txBody>
      </p:sp>
      <p:pic>
        <p:nvPicPr>
          <p:cNvPr id="136" name="Google Shape;136;g2f98d444dd7_0_50"/>
          <p:cNvPicPr preferRelativeResize="0"/>
          <p:nvPr/>
        </p:nvPicPr>
        <p:blipFill>
          <a:blip r:embed="rId3">
            <a:alphaModFix/>
          </a:blip>
          <a:stretch>
            <a:fillRect/>
          </a:stretch>
        </p:blipFill>
        <p:spPr>
          <a:xfrm>
            <a:off x="560750" y="864300"/>
            <a:ext cx="5390952" cy="3935726"/>
          </a:xfrm>
          <a:prstGeom prst="rect">
            <a:avLst/>
          </a:prstGeom>
          <a:noFill/>
          <a:ln>
            <a:noFill/>
          </a:ln>
        </p:spPr>
      </p:pic>
      <p:pic>
        <p:nvPicPr>
          <p:cNvPr id="137" name="Google Shape;137;g2f98d444dd7_0_50"/>
          <p:cNvPicPr preferRelativeResize="0"/>
          <p:nvPr/>
        </p:nvPicPr>
        <p:blipFill>
          <a:blip r:embed="rId4">
            <a:alphaModFix/>
          </a:blip>
          <a:stretch>
            <a:fillRect/>
          </a:stretch>
        </p:blipFill>
        <p:spPr>
          <a:xfrm>
            <a:off x="6104102" y="958525"/>
            <a:ext cx="5935498" cy="37129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f98d444dd7_0_60"/>
          <p:cNvSpPr txBox="1"/>
          <p:nvPr>
            <p:ph type="title"/>
          </p:nvPr>
        </p:nvSpPr>
        <p:spPr>
          <a:xfrm>
            <a:off x="838200" y="365125"/>
            <a:ext cx="10515600" cy="4410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None/>
            </a:pPr>
            <a:r>
              <a:rPr b="1" lang="en-IN" sz="2800">
                <a:solidFill>
                  <a:srgbClr val="FF0000"/>
                </a:solidFill>
              </a:rPr>
              <a:t>Univariate Data Analysis: </a:t>
            </a:r>
            <a:endParaRPr b="1"/>
          </a:p>
        </p:txBody>
      </p:sp>
      <p:sp>
        <p:nvSpPr>
          <p:cNvPr id="144" name="Google Shape;144;g2f98d444dd7_0_60"/>
          <p:cNvSpPr txBox="1"/>
          <p:nvPr/>
        </p:nvSpPr>
        <p:spPr>
          <a:xfrm>
            <a:off x="764325" y="5046650"/>
            <a:ext cx="10589400" cy="12984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We have observed the major outliers in salary </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Maximum salary stands at 40 Lakhs and Minimum salary stands at 35k </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Average salary stands at 3.5 Lakhs</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p:txBody>
      </p:sp>
      <p:pic>
        <p:nvPicPr>
          <p:cNvPr id="145" name="Google Shape;145;g2f98d444dd7_0_60"/>
          <p:cNvPicPr preferRelativeResize="0"/>
          <p:nvPr/>
        </p:nvPicPr>
        <p:blipFill>
          <a:blip r:embed="rId3">
            <a:alphaModFix/>
          </a:blip>
          <a:stretch>
            <a:fillRect/>
          </a:stretch>
        </p:blipFill>
        <p:spPr>
          <a:xfrm>
            <a:off x="183825" y="973725"/>
            <a:ext cx="6470152" cy="3486600"/>
          </a:xfrm>
          <a:prstGeom prst="rect">
            <a:avLst/>
          </a:prstGeom>
          <a:noFill/>
          <a:ln>
            <a:noFill/>
          </a:ln>
        </p:spPr>
      </p:pic>
      <p:pic>
        <p:nvPicPr>
          <p:cNvPr id="146" name="Google Shape;146;g2f98d444dd7_0_60"/>
          <p:cNvPicPr preferRelativeResize="0"/>
          <p:nvPr/>
        </p:nvPicPr>
        <p:blipFill>
          <a:blip r:embed="rId4">
            <a:alphaModFix/>
          </a:blip>
          <a:stretch>
            <a:fillRect/>
          </a:stretch>
        </p:blipFill>
        <p:spPr>
          <a:xfrm>
            <a:off x="7246127" y="935850"/>
            <a:ext cx="3790950" cy="356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f98d444dd7_0_39"/>
          <p:cNvSpPr txBox="1"/>
          <p:nvPr>
            <p:ph type="title"/>
          </p:nvPr>
        </p:nvSpPr>
        <p:spPr>
          <a:xfrm>
            <a:off x="461275" y="71975"/>
            <a:ext cx="10515600" cy="4410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None/>
            </a:pPr>
            <a:r>
              <a:rPr b="1" lang="en-IN" sz="2800">
                <a:solidFill>
                  <a:srgbClr val="FF0000"/>
                </a:solidFill>
              </a:rPr>
              <a:t>Bivariate </a:t>
            </a:r>
            <a:r>
              <a:rPr b="1" lang="en-IN" sz="2800">
                <a:solidFill>
                  <a:srgbClr val="FF0000"/>
                </a:solidFill>
              </a:rPr>
              <a:t>Data Analysis: </a:t>
            </a:r>
            <a:endParaRPr b="1"/>
          </a:p>
        </p:txBody>
      </p:sp>
      <p:pic>
        <p:nvPicPr>
          <p:cNvPr id="153" name="Google Shape;153;g2f98d444dd7_0_39"/>
          <p:cNvPicPr preferRelativeResize="0"/>
          <p:nvPr/>
        </p:nvPicPr>
        <p:blipFill>
          <a:blip r:embed="rId3">
            <a:alphaModFix/>
          </a:blip>
          <a:stretch>
            <a:fillRect/>
          </a:stretch>
        </p:blipFill>
        <p:spPr>
          <a:xfrm>
            <a:off x="246625" y="602550"/>
            <a:ext cx="10035152" cy="4800900"/>
          </a:xfrm>
          <a:prstGeom prst="rect">
            <a:avLst/>
          </a:prstGeom>
          <a:noFill/>
          <a:ln>
            <a:noFill/>
          </a:ln>
        </p:spPr>
      </p:pic>
      <p:sp>
        <p:nvSpPr>
          <p:cNvPr id="154" name="Google Shape;154;g2f98d444dd7_0_39"/>
          <p:cNvSpPr txBox="1"/>
          <p:nvPr/>
        </p:nvSpPr>
        <p:spPr>
          <a:xfrm>
            <a:off x="670100" y="5479650"/>
            <a:ext cx="105894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700">
                <a:solidFill>
                  <a:schemeClr val="dk1"/>
                </a:solidFill>
                <a:latin typeface="Calibri"/>
                <a:ea typeface="Calibri"/>
                <a:cs typeface="Calibri"/>
                <a:sym typeface="Calibri"/>
              </a:rPr>
              <a:t>Observed highest </a:t>
            </a:r>
            <a:r>
              <a:rPr lang="en-IN" sz="1700">
                <a:solidFill>
                  <a:schemeClr val="dk1"/>
                </a:solidFill>
                <a:latin typeface="Calibri"/>
                <a:ea typeface="Calibri"/>
                <a:cs typeface="Calibri"/>
                <a:sym typeface="Calibri"/>
              </a:rPr>
              <a:t>salaries are offered </a:t>
            </a:r>
            <a:r>
              <a:rPr lang="en-IN" sz="1700">
                <a:solidFill>
                  <a:schemeClr val="dk1"/>
                </a:solidFill>
                <a:latin typeface="Calibri"/>
                <a:ea typeface="Calibri"/>
                <a:cs typeface="Calibri"/>
                <a:sym typeface="Calibri"/>
              </a:rPr>
              <a:t> to the male compare to female employees</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f98d444dd7_0_75"/>
          <p:cNvSpPr txBox="1"/>
          <p:nvPr>
            <p:ph type="title"/>
          </p:nvPr>
        </p:nvSpPr>
        <p:spPr>
          <a:xfrm>
            <a:off x="461275" y="71975"/>
            <a:ext cx="10515600" cy="4410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None/>
            </a:pPr>
            <a:r>
              <a:rPr b="1" lang="en-IN" sz="2800">
                <a:solidFill>
                  <a:srgbClr val="FF0000"/>
                </a:solidFill>
              </a:rPr>
              <a:t>Bivariate Data Analysis: </a:t>
            </a:r>
            <a:endParaRPr b="1"/>
          </a:p>
        </p:txBody>
      </p:sp>
      <p:sp>
        <p:nvSpPr>
          <p:cNvPr id="161" name="Google Shape;161;g2f98d444dd7_0_75"/>
          <p:cNvSpPr txBox="1"/>
          <p:nvPr/>
        </p:nvSpPr>
        <p:spPr>
          <a:xfrm>
            <a:off x="282700" y="5196950"/>
            <a:ext cx="10589400" cy="10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700">
                <a:solidFill>
                  <a:schemeClr val="dk1"/>
                </a:solidFill>
                <a:latin typeface="Calibri"/>
                <a:ea typeface="Calibri"/>
                <a:cs typeface="Calibri"/>
                <a:sym typeface="Calibri"/>
              </a:rPr>
              <a:t>No strong correlation between salary and GPA and majority of employees hold 60 - 90 GPA score</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lang="en-IN" sz="1700">
                <a:solidFill>
                  <a:schemeClr val="dk1"/>
                </a:solidFill>
                <a:latin typeface="Calibri"/>
                <a:ea typeface="Calibri"/>
                <a:cs typeface="Calibri"/>
                <a:sym typeface="Calibri"/>
              </a:rPr>
              <a:t>Also, no strong correlation between college tier and salaries as both tier 1 and 2 are getting highest salaries </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p:txBody>
      </p:sp>
      <p:pic>
        <p:nvPicPr>
          <p:cNvPr id="162" name="Google Shape;162;g2f98d444dd7_0_75"/>
          <p:cNvPicPr preferRelativeResize="0"/>
          <p:nvPr/>
        </p:nvPicPr>
        <p:blipFill>
          <a:blip r:embed="rId3">
            <a:alphaModFix/>
          </a:blip>
          <a:stretch>
            <a:fillRect/>
          </a:stretch>
        </p:blipFill>
        <p:spPr>
          <a:xfrm>
            <a:off x="152400" y="665375"/>
            <a:ext cx="7016200" cy="4661875"/>
          </a:xfrm>
          <a:prstGeom prst="rect">
            <a:avLst/>
          </a:prstGeom>
          <a:noFill/>
          <a:ln>
            <a:noFill/>
          </a:ln>
        </p:spPr>
      </p:pic>
      <p:pic>
        <p:nvPicPr>
          <p:cNvPr id="163" name="Google Shape;163;g2f98d444dd7_0_75"/>
          <p:cNvPicPr preferRelativeResize="0"/>
          <p:nvPr/>
        </p:nvPicPr>
        <p:blipFill>
          <a:blip r:embed="rId4">
            <a:alphaModFix/>
          </a:blip>
          <a:stretch>
            <a:fillRect/>
          </a:stretch>
        </p:blipFill>
        <p:spPr>
          <a:xfrm>
            <a:off x="6439200" y="811975"/>
            <a:ext cx="5516625" cy="4227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2021-02-16T05:19:01Z</dcterms:created>
  <dc:creator>Raghu Ram Aduri</dc:creator>
</cp:coreProperties>
</file>