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Lato Black" panose="020F0502020204030203" pitchFamily="34" charset="0"/>
      <p:bold r:id="rId16"/>
      <p:boldItalic r:id="rId17"/>
    </p:embeddedFont>
    <p:embeddedFont>
      <p:font typeface="Libre Baskerville" panose="02000000000000000000" pitchFamily="2" charset="0"/>
      <p:regular r:id="rId18"/>
      <p:bold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S/5b2QDX3WnvOunk7dS46gv9R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f98d444dd7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f98d444dd7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f98d444dd7_0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f98d444dd7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f98d444dd7_0_1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f98d444dd7_0_1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f98d444dd7_3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f98d444dd7_3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2f98d444dd7_3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9" name="Google Shape;1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98d444dd7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98d444dd7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g2f98d444dd7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98d444dd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f98d444dd7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2f98d444dd7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f98d444dd7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f98d444dd7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f98d444dd7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f98d444dd7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f98d444dd7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f98d444dd7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98d444dd7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f98d444dd7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f98d444dd7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f98d444dd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f98d444dd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2f98d444dd7_0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f98d444dd7_0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f98d444dd7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f98d444dd7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A428-C408-94AF-5B4F-17844EB85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E733B5-1147-91F4-1218-A6DA1BE892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FE34CB-DD6D-7BB8-4EA3-AE26F3CA42A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CDFED33-CC12-123B-ACC4-B8841682AD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86F97E-86FA-D17D-8CFF-3862CC0F15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5086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357B-02CF-0419-3AE6-3FF74A1C13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F65F53-2A79-6173-F948-86447D034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E5FA18-3848-4FC9-D4A1-0146567E810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B55B3F5-7AB7-1702-EBE0-335D42A490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18638-4360-0F10-9187-1B71BEB77A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0184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22F5EE-1CBE-B73B-BE95-4DBFB02A19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0C593-4BC2-59AB-80CB-E798B6773C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5EB9F-FDCD-3C5E-2439-A3BBE215F4F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7D01BD8-65AA-9298-01CE-B1DF1BA5C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52E2F-671F-433B-146A-132B6E96BA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872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9079-6673-6907-CA7A-69BC4E74EF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BF11D1-E46E-8DCB-1C03-7EAF1D806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37F77-6D70-1695-AD04-6D78D0C3F3B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A266E0C-E9E7-2525-6AFE-DD1BC50B2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0F106-149E-A975-BFF9-F78FA5AD84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88169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5E2E-F98F-B247-F965-D0E8DA5817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DF9C4D-8251-B907-D517-2791285AEB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1869C5-61F9-AE95-5261-D75DD65F372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B0F0C21-D9BE-DF9B-3B11-9CEAD5EAC9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250A2-A2AB-E8C5-9B39-09B884EB9F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2848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A7FC-F59A-24B9-901F-737F5ECF59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100C4D-9E1B-AEC0-52DC-704DBA4844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AB8842-1BCE-E8EB-DCD2-12712C2CD0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D69D4A-33EE-E4D3-C693-A208FF88011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E21C44A-4664-B3C1-D6C6-D54B9E7E61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AC4BA2-79F7-65D6-2B2B-5036D29BD7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0355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9A505-6F39-C2AE-81B9-9F4282B191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5B1A0-0D9B-75F3-C701-116E23D75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364A70-9D05-1EAF-3D8E-89EB338EE8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468018-AE67-299B-42B1-A0F76F57F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94EE99-7089-E12A-6BDC-4B98AF59FE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5B9344-6262-EADC-BCD7-A4191F34A9B2}"/>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ECA11B74-0C86-2D67-21D0-3B3074CFC7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14D3B2-24A0-6E7D-7B28-4AD990FA94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764065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7B2C-1285-22FF-CED7-C0BEBAC92D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BE036F-ED06-9574-04F8-F1A417FA7E0B}"/>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F001E5B5-9FE9-F41A-D427-B8E9463C58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E21C52-21C5-CC46-58F8-FB76D12016C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2460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760BE-B4DF-5EFE-EBA5-8310B94E6151}"/>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DADE1152-E68C-E84D-614F-414E4357C7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59A8BB-8B06-C6EE-D381-BDAE287374C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9705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F408-540D-A655-E5D5-EB2242B89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BB0C75-80D1-03A5-DEC5-93BDB1D51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324371-ED20-B057-F2D2-F35586C2E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3BB20A-C89A-36F2-4600-D9A57795A95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A2371F7E-2EE0-43C3-C8F1-D7B95412DE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5A64D5-97B1-86D5-46F7-1168F62EF7C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593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F990-A20F-686F-B335-3E401676D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1FF0F4-CC1D-8CCD-7AF7-43D844FC4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EA7132-13FC-4013-C7E1-BD1FA479A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144AD-F20B-7266-E821-09D17A7B130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2C3AA1F-A847-569E-69A5-34C1B03C4A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896A89-8F10-3198-BDEE-BF0E557AD0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292763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6FF6FC-0B0F-C8EC-E8A2-9B295AC10F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BD4CBA-5305-8839-085E-51DDA1DAB8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33331-802A-BB1E-521A-A14B9C673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A2C70D8B-B2AE-E37D-2C8D-3AD47268B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4E71FE-2076-5DF3-462E-321BB7E1C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4747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public-profile/settings?lipi=urn%3Ali%3Apage%3Ad_flagship3_profile_self_edit_contact-info%3Bmdm2VhQcRMOMirT2vbuOzQ%3D%3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200" cy="4617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r>
              <a:rPr lang="en-IN" sz="2400" b="1"/>
              <a:t>EDA Project - AMCAT Data Analysis</a:t>
            </a:r>
            <a:endParaRPr sz="24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f98d444dd7_0_84"/>
          <p:cNvSpPr txBox="1">
            <a:spLocks noGrp="1"/>
          </p:cNvSpPr>
          <p:nvPr>
            <p:ph type="title"/>
          </p:nvPr>
        </p:nvSpPr>
        <p:spPr>
          <a:xfrm>
            <a:off x="461275" y="7197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a:solidFill>
                  <a:srgbClr val="FF0000"/>
                </a:solidFill>
              </a:rPr>
              <a:t>Bivariate Data Analysis: </a:t>
            </a:r>
            <a:endParaRPr b="1"/>
          </a:p>
        </p:txBody>
      </p:sp>
      <p:sp>
        <p:nvSpPr>
          <p:cNvPr id="170" name="Google Shape;170;g2f98d444dd7_0_84"/>
          <p:cNvSpPr txBox="1"/>
          <p:nvPr/>
        </p:nvSpPr>
        <p:spPr>
          <a:xfrm>
            <a:off x="282700" y="5196950"/>
            <a:ext cx="10589400" cy="10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dirty="0">
              <a:solidFill>
                <a:schemeClr val="dk1"/>
              </a:solidFill>
              <a:latin typeface="Calibri"/>
              <a:ea typeface="Calibri"/>
              <a:cs typeface="Calibri"/>
              <a:sym typeface="Calibri"/>
            </a:endParaRPr>
          </a:p>
          <a:p>
            <a:pPr marL="0" lvl="0" indent="0" algn="l" rtl="0">
              <a:spcBef>
                <a:spcPts val="0"/>
              </a:spcBef>
              <a:spcAft>
                <a:spcPts val="0"/>
              </a:spcAft>
              <a:buNone/>
            </a:pPr>
            <a:r>
              <a:rPr lang="en-IN" sz="1700" dirty="0">
                <a:solidFill>
                  <a:schemeClr val="dk1"/>
                </a:solidFill>
                <a:latin typeface="Calibri"/>
                <a:ea typeface="Calibri"/>
                <a:cs typeface="Calibri"/>
                <a:sym typeface="Calibri"/>
              </a:rPr>
              <a:t>Highest average salaries are offered in Sweden and followed by London </a:t>
            </a:r>
            <a:endParaRPr sz="1700" dirty="0">
              <a:solidFill>
                <a:schemeClr val="dk1"/>
              </a:solidFill>
              <a:latin typeface="Calibri"/>
              <a:ea typeface="Calibri"/>
              <a:cs typeface="Calibri"/>
              <a:sym typeface="Calibri"/>
            </a:endParaRPr>
          </a:p>
          <a:p>
            <a:pPr marL="0" lvl="0" indent="0" algn="l" rtl="0">
              <a:spcBef>
                <a:spcPts val="0"/>
              </a:spcBef>
              <a:spcAft>
                <a:spcPts val="0"/>
              </a:spcAft>
              <a:buNone/>
            </a:pPr>
            <a:r>
              <a:rPr lang="en-IN" sz="1700" dirty="0">
                <a:solidFill>
                  <a:schemeClr val="dk1"/>
                </a:solidFill>
                <a:latin typeface="Calibri"/>
                <a:ea typeface="Calibri"/>
                <a:cs typeface="Calibri"/>
                <a:sym typeface="Calibri"/>
              </a:rPr>
              <a:t>Highest salary is offered for Junior Managers and followed by Senior developer</a:t>
            </a:r>
            <a:endParaRPr sz="1700" dirty="0">
              <a:solidFill>
                <a:schemeClr val="dk1"/>
              </a:solidFill>
              <a:latin typeface="Calibri"/>
              <a:ea typeface="Calibri"/>
              <a:cs typeface="Calibri"/>
              <a:sym typeface="Calibri"/>
            </a:endParaRPr>
          </a:p>
          <a:p>
            <a:pPr marL="0" lvl="0" indent="0" algn="l" rtl="0">
              <a:spcBef>
                <a:spcPts val="0"/>
              </a:spcBef>
              <a:spcAft>
                <a:spcPts val="0"/>
              </a:spcAft>
              <a:buNone/>
            </a:pPr>
            <a:endParaRPr sz="1700" dirty="0">
              <a:solidFill>
                <a:schemeClr val="dk1"/>
              </a:solidFill>
              <a:latin typeface="Calibri"/>
              <a:ea typeface="Calibri"/>
              <a:cs typeface="Calibri"/>
              <a:sym typeface="Calibri"/>
            </a:endParaRPr>
          </a:p>
        </p:txBody>
      </p:sp>
      <p:pic>
        <p:nvPicPr>
          <p:cNvPr id="171" name="Google Shape;171;g2f98d444dd7_0_84"/>
          <p:cNvPicPr preferRelativeResize="0"/>
          <p:nvPr/>
        </p:nvPicPr>
        <p:blipFill rotWithShape="1">
          <a:blip r:embed="rId3">
            <a:alphaModFix/>
          </a:blip>
          <a:srcRect t="-9493" r="-9493"/>
          <a:stretch/>
        </p:blipFill>
        <p:spPr>
          <a:xfrm>
            <a:off x="125650" y="902850"/>
            <a:ext cx="6229198" cy="3664600"/>
          </a:xfrm>
          <a:prstGeom prst="rect">
            <a:avLst/>
          </a:prstGeom>
          <a:noFill/>
          <a:ln>
            <a:noFill/>
          </a:ln>
        </p:spPr>
      </p:pic>
      <p:pic>
        <p:nvPicPr>
          <p:cNvPr id="172" name="Google Shape;172;g2f98d444dd7_0_84"/>
          <p:cNvPicPr preferRelativeResize="0"/>
          <p:nvPr/>
        </p:nvPicPr>
        <p:blipFill rotWithShape="1">
          <a:blip r:embed="rId4">
            <a:alphaModFix/>
          </a:blip>
          <a:srcRect t="-2040"/>
          <a:stretch/>
        </p:blipFill>
        <p:spPr>
          <a:xfrm>
            <a:off x="6404400" y="858550"/>
            <a:ext cx="5415349" cy="366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f98d444dd7_0_144"/>
          <p:cNvSpPr txBox="1">
            <a:spLocks noGrp="1"/>
          </p:cNvSpPr>
          <p:nvPr>
            <p:ph type="title"/>
          </p:nvPr>
        </p:nvSpPr>
        <p:spPr>
          <a:xfrm>
            <a:off x="461275" y="7197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a:solidFill>
                  <a:srgbClr val="FF0000"/>
                </a:solidFill>
              </a:rPr>
              <a:t>Challenges:</a:t>
            </a:r>
            <a:endParaRPr b="1"/>
          </a:p>
        </p:txBody>
      </p:sp>
      <p:sp>
        <p:nvSpPr>
          <p:cNvPr id="179" name="Google Shape;179;g2f98d444dd7_0_144"/>
          <p:cNvSpPr txBox="1"/>
          <p:nvPr/>
        </p:nvSpPr>
        <p:spPr>
          <a:xfrm>
            <a:off x="282700" y="701500"/>
            <a:ext cx="10589400" cy="54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a:p>
            <a:pPr marL="0" lvl="0" indent="0" algn="l" rtl="0">
              <a:spcBef>
                <a:spcPts val="0"/>
              </a:spcBef>
              <a:spcAft>
                <a:spcPts val="0"/>
              </a:spcAft>
              <a:buNone/>
            </a:pPr>
            <a:r>
              <a:rPr lang="en-IN" sz="2300">
                <a:solidFill>
                  <a:schemeClr val="dk1"/>
                </a:solidFill>
                <a:latin typeface="Calibri"/>
                <a:ea typeface="Calibri"/>
                <a:cs typeface="Calibri"/>
                <a:sym typeface="Calibri"/>
              </a:rPr>
              <a:t>While working on the AMCAT dataset project, one of the primary challenges was managing the complexity and diversity of data features, Ensuring data quality through effective cleaning was crucial, as missing and inconsistent values in variables such as  job location, and education presented significant obstacles during the analysis.</a:t>
            </a:r>
            <a:endParaRPr sz="23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f98d444dd7_3_1"/>
          <p:cNvSpPr txBox="1"/>
          <p:nvPr/>
        </p:nvSpPr>
        <p:spPr>
          <a:xfrm>
            <a:off x="373500" y="663375"/>
            <a:ext cx="11445000" cy="62623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dirty="0">
              <a:solidFill>
                <a:schemeClr val="dk1"/>
              </a:solidFill>
              <a:latin typeface="Calibri"/>
              <a:ea typeface="Calibri"/>
              <a:cs typeface="Calibri"/>
              <a:sym typeface="Calibri"/>
            </a:endParaRPr>
          </a:p>
          <a:p>
            <a:pPr marL="457200" lvl="0" indent="-361950" algn="l" rtl="0">
              <a:spcBef>
                <a:spcPts val="0"/>
              </a:spcBef>
              <a:spcAft>
                <a:spcPts val="0"/>
              </a:spcAft>
              <a:buClr>
                <a:schemeClr val="dk1"/>
              </a:buClr>
              <a:buSzPts val="2100"/>
              <a:buFont typeface="Calibri"/>
              <a:buChar char="●"/>
            </a:pPr>
            <a:r>
              <a:rPr lang="en-IN" sz="2100" dirty="0">
                <a:solidFill>
                  <a:schemeClr val="dk1"/>
                </a:solidFill>
                <a:latin typeface="Calibri"/>
                <a:ea typeface="Calibri"/>
                <a:cs typeface="Calibri"/>
                <a:sym typeface="Calibri"/>
              </a:rPr>
              <a:t>Based on the analysis, the claim of a salary range between ₹2.5-3 lakhs for Computer Science graduates in specific job roles is not supported by the data.</a:t>
            </a:r>
          </a:p>
          <a:p>
            <a:pPr marL="95250" lvl="0" algn="l" rtl="0">
              <a:spcBef>
                <a:spcPts val="0"/>
              </a:spcBef>
              <a:spcAft>
                <a:spcPts val="0"/>
              </a:spcAft>
              <a:buClr>
                <a:schemeClr val="dk1"/>
              </a:buClr>
              <a:buSzPts val="2100"/>
            </a:pPr>
            <a:endParaRPr sz="2100" dirty="0">
              <a:solidFill>
                <a:schemeClr val="dk1"/>
              </a:solidFill>
              <a:latin typeface="Calibri"/>
              <a:ea typeface="Calibri"/>
              <a:cs typeface="Calibri"/>
              <a:sym typeface="Calibri"/>
            </a:endParaRPr>
          </a:p>
          <a:p>
            <a:pPr marL="457200" lvl="0" indent="-361950" algn="l" rtl="0">
              <a:spcBef>
                <a:spcPts val="0"/>
              </a:spcBef>
              <a:spcAft>
                <a:spcPts val="0"/>
              </a:spcAft>
              <a:buClr>
                <a:schemeClr val="dk1"/>
              </a:buClr>
              <a:buSzPts val="2100"/>
              <a:buFont typeface="Calibri"/>
              <a:buChar char="●"/>
            </a:pPr>
            <a:r>
              <a:rPr lang="en-IN" sz="2100" dirty="0">
                <a:solidFill>
                  <a:schemeClr val="dk1"/>
                </a:solidFill>
                <a:latin typeface="Calibri"/>
                <a:ea typeface="Calibri"/>
                <a:cs typeface="Calibri"/>
                <a:sym typeface="Calibri"/>
              </a:rPr>
              <a:t>There is significant relationship between gender and specialization ,p-value is less than 0.05.</a:t>
            </a:r>
          </a:p>
          <a:p>
            <a:pPr marL="95250" lvl="0" algn="l" rtl="0">
              <a:spcBef>
                <a:spcPts val="0"/>
              </a:spcBef>
              <a:spcAft>
                <a:spcPts val="0"/>
              </a:spcAft>
              <a:buClr>
                <a:schemeClr val="dk1"/>
              </a:buClr>
              <a:buSzPts val="2100"/>
            </a:pPr>
            <a:endParaRPr sz="2100" dirty="0">
              <a:solidFill>
                <a:schemeClr val="dk1"/>
              </a:solidFill>
              <a:latin typeface="Calibri"/>
              <a:ea typeface="Calibri"/>
              <a:cs typeface="Calibri"/>
              <a:sym typeface="Calibri"/>
            </a:endParaRPr>
          </a:p>
          <a:p>
            <a:pPr marL="457200" lvl="0" indent="-361950" algn="l" rtl="0">
              <a:spcBef>
                <a:spcPts val="0"/>
              </a:spcBef>
              <a:spcAft>
                <a:spcPts val="0"/>
              </a:spcAft>
              <a:buClr>
                <a:schemeClr val="dk1"/>
              </a:buClr>
              <a:buSzPts val="2100"/>
              <a:buFont typeface="Calibri"/>
              <a:buChar char="●"/>
            </a:pPr>
            <a:r>
              <a:rPr lang="en-IN" sz="2100" dirty="0">
                <a:solidFill>
                  <a:schemeClr val="dk1"/>
                </a:solidFill>
                <a:latin typeface="Calibri"/>
                <a:ea typeface="Calibri"/>
                <a:cs typeface="Calibri"/>
                <a:sym typeface="Calibri"/>
              </a:rPr>
              <a:t> No strong correlation between salary and GPA and also there is no correlation between tier colleges and salary</a:t>
            </a:r>
          </a:p>
          <a:p>
            <a:pPr marL="95250" lvl="0" algn="l" rtl="0">
              <a:spcBef>
                <a:spcPts val="0"/>
              </a:spcBef>
              <a:spcAft>
                <a:spcPts val="0"/>
              </a:spcAft>
              <a:buClr>
                <a:schemeClr val="dk1"/>
              </a:buClr>
              <a:buSzPts val="2100"/>
            </a:pPr>
            <a:endParaRPr sz="2100" dirty="0">
              <a:solidFill>
                <a:schemeClr val="dk1"/>
              </a:solidFill>
              <a:latin typeface="Calibri"/>
              <a:ea typeface="Calibri"/>
              <a:cs typeface="Calibri"/>
              <a:sym typeface="Calibri"/>
            </a:endParaRPr>
          </a:p>
          <a:p>
            <a:pPr marL="457200" lvl="0" indent="-361950" algn="l" rtl="0">
              <a:spcBef>
                <a:spcPts val="0"/>
              </a:spcBef>
              <a:spcAft>
                <a:spcPts val="0"/>
              </a:spcAft>
              <a:buClr>
                <a:schemeClr val="dk1"/>
              </a:buClr>
              <a:buSzPts val="2100"/>
              <a:buFont typeface="Calibri"/>
              <a:buChar char="●"/>
            </a:pPr>
            <a:r>
              <a:rPr lang="en-IN" sz="2100" dirty="0">
                <a:solidFill>
                  <a:schemeClr val="dk1"/>
                </a:solidFill>
                <a:latin typeface="Calibri"/>
                <a:ea typeface="Calibri"/>
                <a:cs typeface="Calibri"/>
                <a:sym typeface="Calibri"/>
              </a:rPr>
              <a:t>Observed highest salaries are offered  to the male compare to female employees</a:t>
            </a:r>
          </a:p>
          <a:p>
            <a:pPr marL="95250" lvl="0" algn="l" rtl="0">
              <a:spcBef>
                <a:spcPts val="0"/>
              </a:spcBef>
              <a:spcAft>
                <a:spcPts val="0"/>
              </a:spcAft>
              <a:buClr>
                <a:schemeClr val="dk1"/>
              </a:buClr>
              <a:buSzPts val="2100"/>
            </a:pPr>
            <a:endParaRPr lang="en-IN" sz="2100" dirty="0">
              <a:solidFill>
                <a:schemeClr val="dk1"/>
              </a:solidFill>
              <a:latin typeface="Calibri"/>
              <a:ea typeface="Calibri"/>
              <a:cs typeface="Calibri"/>
              <a:sym typeface="Calibri"/>
            </a:endParaRPr>
          </a:p>
          <a:p>
            <a:pPr marL="457200" lvl="0" indent="-361950" algn="l" rtl="0">
              <a:spcBef>
                <a:spcPts val="0"/>
              </a:spcBef>
              <a:spcAft>
                <a:spcPts val="0"/>
              </a:spcAft>
              <a:buClr>
                <a:schemeClr val="dk1"/>
              </a:buClr>
              <a:buSzPts val="2100"/>
              <a:buFont typeface="Calibri"/>
              <a:buChar char="●"/>
            </a:pPr>
            <a:r>
              <a:rPr lang="en-IN" sz="2100" dirty="0">
                <a:solidFill>
                  <a:schemeClr val="dk1"/>
                </a:solidFill>
                <a:latin typeface="Calibri"/>
                <a:ea typeface="Calibri"/>
                <a:cs typeface="Calibri"/>
                <a:sym typeface="Calibri"/>
              </a:rPr>
              <a:t>Cities like Bangalore, Noida has the highest jobs compare to Hyderabad</a:t>
            </a:r>
          </a:p>
          <a:p>
            <a:pPr marL="95250" lvl="0" algn="l" rtl="0">
              <a:spcBef>
                <a:spcPts val="0"/>
              </a:spcBef>
              <a:spcAft>
                <a:spcPts val="0"/>
              </a:spcAft>
              <a:buClr>
                <a:schemeClr val="dk1"/>
              </a:buClr>
              <a:buSzPts val="2100"/>
            </a:pPr>
            <a:endParaRPr lang="en-IN" sz="2100" dirty="0">
              <a:solidFill>
                <a:schemeClr val="dk1"/>
              </a:solidFill>
              <a:latin typeface="Calibri"/>
              <a:ea typeface="Calibri"/>
              <a:cs typeface="Calibri"/>
              <a:sym typeface="Calibri"/>
            </a:endParaRPr>
          </a:p>
          <a:p>
            <a:pPr marL="457200" indent="-361950">
              <a:buClr>
                <a:schemeClr val="dk1"/>
              </a:buClr>
              <a:buSzPts val="2100"/>
              <a:buFont typeface="Calibri"/>
              <a:buChar char="●"/>
            </a:pPr>
            <a:r>
              <a:rPr lang="en-US" sz="2400" dirty="0">
                <a:solidFill>
                  <a:schemeClr val="dk1"/>
                </a:solidFill>
                <a:latin typeface="Calibri"/>
                <a:ea typeface="Calibri"/>
                <a:cs typeface="Calibri"/>
                <a:sym typeface="Calibri"/>
              </a:rPr>
              <a:t>Highest average salaries are offered in Sweden and followed by London </a:t>
            </a:r>
          </a:p>
          <a:p>
            <a:pPr marL="457200" lvl="0" indent="-361950" algn="l" rtl="0">
              <a:spcBef>
                <a:spcPts val="0"/>
              </a:spcBef>
              <a:spcAft>
                <a:spcPts val="0"/>
              </a:spcAft>
              <a:buClr>
                <a:schemeClr val="dk1"/>
              </a:buClr>
              <a:buSzPts val="2100"/>
              <a:buFont typeface="Calibri"/>
              <a:buChar char="●"/>
            </a:pPr>
            <a:endParaRPr lang="en-IN" sz="2100" dirty="0">
              <a:solidFill>
                <a:schemeClr val="dk1"/>
              </a:solidFill>
              <a:latin typeface="Calibri"/>
              <a:ea typeface="Calibri"/>
              <a:cs typeface="Calibri"/>
              <a:sym typeface="Calibri"/>
            </a:endParaRPr>
          </a:p>
          <a:p>
            <a:pPr marL="457200" lvl="0" indent="-361950" algn="l" rtl="0">
              <a:spcBef>
                <a:spcPts val="0"/>
              </a:spcBef>
              <a:spcAft>
                <a:spcPts val="0"/>
              </a:spcAft>
              <a:buClr>
                <a:schemeClr val="dk1"/>
              </a:buClr>
              <a:buSzPts val="2100"/>
              <a:buFont typeface="Calibri"/>
              <a:buChar char="●"/>
            </a:pPr>
            <a:endParaRPr lang="en-IN" sz="2100" dirty="0">
              <a:solidFill>
                <a:schemeClr val="dk1"/>
              </a:solidFill>
              <a:latin typeface="Calibri"/>
              <a:ea typeface="Calibri"/>
              <a:cs typeface="Calibri"/>
              <a:sym typeface="Calibri"/>
            </a:endParaRPr>
          </a:p>
          <a:p>
            <a:pPr marL="95250" lvl="0" algn="l" rtl="0">
              <a:spcBef>
                <a:spcPts val="0"/>
              </a:spcBef>
              <a:spcAft>
                <a:spcPts val="0"/>
              </a:spcAft>
              <a:buClr>
                <a:schemeClr val="dk1"/>
              </a:buClr>
              <a:buSzPts val="2100"/>
            </a:pPr>
            <a:endParaRPr sz="2100" dirty="0">
              <a:solidFill>
                <a:schemeClr val="dk1"/>
              </a:solidFill>
              <a:latin typeface="Calibri"/>
              <a:ea typeface="Calibri"/>
              <a:cs typeface="Calibri"/>
              <a:sym typeface="Calibri"/>
            </a:endParaRPr>
          </a:p>
          <a:p>
            <a:pPr marL="457200" lvl="0" indent="0" algn="l" rtl="0">
              <a:spcBef>
                <a:spcPts val="0"/>
              </a:spcBef>
              <a:spcAft>
                <a:spcPts val="0"/>
              </a:spcAft>
              <a:buNone/>
            </a:pPr>
            <a:endParaRPr sz="2100" dirty="0">
              <a:solidFill>
                <a:schemeClr val="dk1"/>
              </a:solidFill>
              <a:latin typeface="Calibri"/>
              <a:ea typeface="Calibri"/>
              <a:cs typeface="Calibri"/>
              <a:sym typeface="Calibri"/>
            </a:endParaRPr>
          </a:p>
          <a:p>
            <a:pPr marL="0" lvl="0" indent="0" algn="l" rtl="0">
              <a:lnSpc>
                <a:spcPct val="115000"/>
              </a:lnSpc>
              <a:spcBef>
                <a:spcPts val="0"/>
              </a:spcBef>
              <a:spcAft>
                <a:spcPts val="500"/>
              </a:spcAft>
              <a:buNone/>
            </a:pPr>
            <a:endParaRPr sz="850" b="1" dirty="0">
              <a:solidFill>
                <a:schemeClr val="dk1"/>
              </a:solidFill>
              <a:highlight>
                <a:srgbClr val="FFFFFF"/>
              </a:highlight>
            </a:endParaRPr>
          </a:p>
        </p:txBody>
      </p:sp>
      <p:sp>
        <p:nvSpPr>
          <p:cNvPr id="186" name="Google Shape;186;g2f98d444dd7_3_1"/>
          <p:cNvSpPr txBox="1">
            <a:spLocks noGrp="1"/>
          </p:cNvSpPr>
          <p:nvPr>
            <p:ph type="title"/>
          </p:nvPr>
        </p:nvSpPr>
        <p:spPr>
          <a:xfrm>
            <a:off x="325900" y="22237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a:solidFill>
                  <a:srgbClr val="FF0000"/>
                </a:solidFill>
              </a:rPr>
              <a:t>Conclusion: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92" name="Google Shape;192;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00" y="1299175"/>
            <a:ext cx="10685100" cy="39744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None/>
            </a:pPr>
            <a:r>
              <a:rPr lang="en-IN" sz="1800">
                <a:solidFill>
                  <a:schemeClr val="dk1"/>
                </a:solidFill>
                <a:latin typeface="Calibri"/>
                <a:ea typeface="Calibri"/>
                <a:cs typeface="Calibri"/>
                <a:sym typeface="Calibri"/>
              </a:rPr>
              <a:t>I am currently working as a Quality Team Lead at Tech Mahindra, where I manage various projects in content moderation, data labeling, quality management, and data analysis across different domains. My role focuses on enhancing processes to drive improvement and growth.</a:t>
            </a:r>
            <a:endParaRPr sz="1800">
              <a:solidFill>
                <a:schemeClr val="dk1"/>
              </a:solidFill>
              <a:latin typeface="Calibri"/>
              <a:ea typeface="Calibri"/>
              <a:cs typeface="Calibri"/>
              <a:sym typeface="Calibri"/>
            </a:endParaRPr>
          </a:p>
          <a:p>
            <a:pPr marL="0" lvl="0" indent="0" algn="l" rtl="0">
              <a:lnSpc>
                <a:spcPct val="115000"/>
              </a:lnSpc>
              <a:spcBef>
                <a:spcPts val="1200"/>
              </a:spcBef>
              <a:spcAft>
                <a:spcPts val="0"/>
              </a:spcAft>
              <a:buNone/>
            </a:pPr>
            <a:r>
              <a:rPr lang="en-IN" sz="1800">
                <a:solidFill>
                  <a:schemeClr val="dk1"/>
                </a:solidFill>
                <a:latin typeface="Calibri"/>
                <a:ea typeface="Calibri"/>
                <a:cs typeface="Calibri"/>
                <a:sym typeface="Calibri"/>
              </a:rPr>
              <a:t>I have a strong passion for data analysis, as it empowers organizations to solve complex problems. This interest has motivated me to look deeper into data science, allowing me to leverage my problem-solving skills to analyze real-time data effectively.</a:t>
            </a:r>
            <a:endParaRPr sz="1800">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IN" sz="1800">
                <a:solidFill>
                  <a:schemeClr val="dk1"/>
                </a:solidFill>
                <a:latin typeface="Calibri"/>
                <a:ea typeface="Calibri"/>
                <a:cs typeface="Calibri"/>
                <a:sym typeface="Calibri"/>
              </a:rPr>
              <a:t>LINKEDIN URL - </a:t>
            </a:r>
            <a:r>
              <a:rPr lang="en-IN" sz="1800" u="sng">
                <a:solidFill>
                  <a:schemeClr val="hlink"/>
                </a:solidFill>
                <a:latin typeface="Calibri"/>
                <a:ea typeface="Calibri"/>
                <a:cs typeface="Calibri"/>
                <a:sym typeface="Calibri"/>
                <a:hlinkClick r:id="rId3"/>
              </a:rPr>
              <a:t>https://www.linkedin.com/in/kajaldaga</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IN" sz="1800">
                <a:solidFill>
                  <a:schemeClr val="dk1"/>
                </a:solidFill>
                <a:latin typeface="Calibri"/>
                <a:ea typeface="Calibri"/>
                <a:cs typeface="Calibri"/>
                <a:sym typeface="Calibri"/>
              </a:rPr>
              <a:t>Github URL -       https://github.com/KajalDaga/</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f98d444dd7_0_2"/>
          <p:cNvSpPr txBox="1">
            <a:spLocks noGrp="1"/>
          </p:cNvSpPr>
          <p:nvPr>
            <p:ph type="title"/>
          </p:nvPr>
        </p:nvSpPr>
        <p:spPr>
          <a:xfrm>
            <a:off x="838200" y="36512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b="1">
                <a:solidFill>
                  <a:srgbClr val="FF0000"/>
                </a:solidFill>
              </a:rPr>
              <a:t>Objective of the project</a:t>
            </a:r>
            <a:endParaRPr/>
          </a:p>
        </p:txBody>
      </p:sp>
      <p:sp>
        <p:nvSpPr>
          <p:cNvPr id="112" name="Google Shape;112;g2f98d444dd7_0_2"/>
          <p:cNvSpPr txBox="1">
            <a:spLocks noGrp="1"/>
          </p:cNvSpPr>
          <p:nvPr>
            <p:ph idx="1"/>
          </p:nvPr>
        </p:nvSpPr>
        <p:spPr>
          <a:xfrm>
            <a:off x="838200" y="1047025"/>
            <a:ext cx="10515600" cy="5129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a:t>To improve the recruitment process by accurately forecasting a candidate’s job performance and fit based on their test scores, educational background, and demographic information. </a:t>
            </a:r>
            <a:endParaRPr/>
          </a:p>
          <a:p>
            <a:pPr marL="0" lvl="0" indent="0" algn="l" rtl="0">
              <a:spcBef>
                <a:spcPts val="1000"/>
              </a:spcBef>
              <a:spcAft>
                <a:spcPts val="0"/>
              </a:spcAft>
              <a:buNone/>
            </a:pPr>
            <a:endParaRPr/>
          </a:p>
          <a:p>
            <a:pPr marL="0" lvl="0" indent="0" algn="l" rtl="0">
              <a:spcBef>
                <a:spcPts val="1000"/>
              </a:spcBef>
              <a:spcAft>
                <a:spcPts val="0"/>
              </a:spcAft>
              <a:buNone/>
            </a:pPr>
            <a:r>
              <a:rPr lang="en-IN"/>
              <a:t>Recruiters and employers need an efficient way to match candidates to roles, all while reducing hiring costs and enhancing retention rates. By utilizing this data, companies can more effectively identify high-potential candidates and optimize their recruitment strategies.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98d444dd7_0_14"/>
          <p:cNvSpPr txBox="1">
            <a:spLocks noGrp="1"/>
          </p:cNvSpPr>
          <p:nvPr>
            <p:ph type="title"/>
          </p:nvPr>
        </p:nvSpPr>
        <p:spPr>
          <a:xfrm>
            <a:off x="628800" y="36512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a:solidFill>
                  <a:srgbClr val="FF0000"/>
                </a:solidFill>
              </a:rPr>
              <a:t>Exploratory Data Analysis: </a:t>
            </a:r>
            <a:endParaRPr b="1"/>
          </a:p>
        </p:txBody>
      </p:sp>
      <p:sp>
        <p:nvSpPr>
          <p:cNvPr id="119" name="Google Shape;119;g2f98d444dd7_0_14"/>
          <p:cNvSpPr txBox="1">
            <a:spLocks noGrp="1"/>
          </p:cNvSpPr>
          <p:nvPr>
            <p:ph idx="1"/>
          </p:nvPr>
        </p:nvSpPr>
        <p:spPr>
          <a:xfrm>
            <a:off x="702075" y="806125"/>
            <a:ext cx="10515600" cy="5674800"/>
          </a:xfrm>
          <a:prstGeom prst="rect">
            <a:avLst/>
          </a:prstGeom>
        </p:spPr>
        <p:txBody>
          <a:bodyPr spcFirstLastPara="1" wrap="square" lIns="91425" tIns="45700" rIns="91425" bIns="45700" anchor="t" anchorCtr="0">
            <a:noAutofit/>
          </a:bodyPr>
          <a:lstStyle/>
          <a:p>
            <a:pPr marL="0" lvl="0" indent="0" algn="l" rtl="0">
              <a:lnSpc>
                <a:spcPct val="70000"/>
              </a:lnSpc>
              <a:spcBef>
                <a:spcPts val="1000"/>
              </a:spcBef>
              <a:spcAft>
                <a:spcPts val="0"/>
              </a:spcAft>
              <a:buSzPts val="605"/>
              <a:buNone/>
            </a:pPr>
            <a:r>
              <a:rPr lang="en-IN" sz="1800" b="1"/>
              <a:t>Imported  Libraries:</a:t>
            </a:r>
            <a:r>
              <a:rPr lang="en-IN" sz="1800"/>
              <a:t>  Pandas, NumPy, Matplotlib, and Seaborn for data manipulation and visualization.</a:t>
            </a:r>
            <a:endParaRPr sz="1800"/>
          </a:p>
          <a:p>
            <a:pPr marL="0" lvl="0" indent="0" algn="l" rtl="0">
              <a:lnSpc>
                <a:spcPct val="70000"/>
              </a:lnSpc>
              <a:spcBef>
                <a:spcPts val="1000"/>
              </a:spcBef>
              <a:spcAft>
                <a:spcPts val="0"/>
              </a:spcAft>
              <a:buSzPts val="605"/>
              <a:buNone/>
            </a:pPr>
            <a:endParaRPr sz="1800" b="1"/>
          </a:p>
          <a:p>
            <a:pPr marL="0" lvl="0" indent="0" algn="l" rtl="0">
              <a:lnSpc>
                <a:spcPct val="70000"/>
              </a:lnSpc>
              <a:spcBef>
                <a:spcPts val="1000"/>
              </a:spcBef>
              <a:spcAft>
                <a:spcPts val="0"/>
              </a:spcAft>
              <a:buSzPts val="605"/>
              <a:buNone/>
            </a:pPr>
            <a:r>
              <a:rPr lang="en-IN" sz="1800" b="1"/>
              <a:t>Load Dataset:</a:t>
            </a:r>
            <a:r>
              <a:rPr lang="en-IN" sz="1800"/>
              <a:t> Read the dataset into a Pandas DataFrame for exploration.</a:t>
            </a:r>
            <a:endParaRPr sz="1800"/>
          </a:p>
          <a:p>
            <a:pPr marL="0" lvl="0" indent="0" algn="l" rtl="0">
              <a:lnSpc>
                <a:spcPct val="70000"/>
              </a:lnSpc>
              <a:spcBef>
                <a:spcPts val="1000"/>
              </a:spcBef>
              <a:spcAft>
                <a:spcPts val="0"/>
              </a:spcAft>
              <a:buSzPts val="605"/>
              <a:buNone/>
            </a:pPr>
            <a:endParaRPr sz="1800"/>
          </a:p>
          <a:p>
            <a:pPr marL="0" lvl="0" indent="0" algn="l" rtl="0">
              <a:lnSpc>
                <a:spcPct val="70000"/>
              </a:lnSpc>
              <a:spcBef>
                <a:spcPts val="1000"/>
              </a:spcBef>
              <a:spcAft>
                <a:spcPts val="0"/>
              </a:spcAft>
              <a:buSzPts val="605"/>
              <a:buNone/>
            </a:pPr>
            <a:r>
              <a:rPr lang="en-IN" sz="1800" b="1"/>
              <a:t>Initial Exploration:</a:t>
            </a:r>
            <a:r>
              <a:rPr lang="en-IN" sz="1800"/>
              <a:t> Use functions like .shape, .describe(), and .info() to understand the dataset size, data </a:t>
            </a:r>
            <a:endParaRPr sz="1800"/>
          </a:p>
          <a:p>
            <a:pPr marL="0" lvl="0" indent="0" algn="l" rtl="0">
              <a:lnSpc>
                <a:spcPct val="70000"/>
              </a:lnSpc>
              <a:spcBef>
                <a:spcPts val="1000"/>
              </a:spcBef>
              <a:spcAft>
                <a:spcPts val="0"/>
              </a:spcAft>
              <a:buSzPts val="605"/>
              <a:buNone/>
            </a:pPr>
            <a:r>
              <a:rPr lang="en-IN" sz="1800"/>
              <a:t>types, and summary statistics.</a:t>
            </a:r>
            <a:endParaRPr sz="1800"/>
          </a:p>
          <a:p>
            <a:pPr marL="0" lvl="0" indent="0" algn="l" rtl="0">
              <a:lnSpc>
                <a:spcPct val="70000"/>
              </a:lnSpc>
              <a:spcBef>
                <a:spcPts val="1000"/>
              </a:spcBef>
              <a:spcAft>
                <a:spcPts val="0"/>
              </a:spcAft>
              <a:buSzPts val="605"/>
              <a:buNone/>
            </a:pPr>
            <a:endParaRPr sz="1800"/>
          </a:p>
          <a:p>
            <a:pPr marL="0" lvl="0" indent="0" algn="l" rtl="0">
              <a:lnSpc>
                <a:spcPct val="70000"/>
              </a:lnSpc>
              <a:spcBef>
                <a:spcPts val="1000"/>
              </a:spcBef>
              <a:spcAft>
                <a:spcPts val="0"/>
              </a:spcAft>
              <a:buSzPts val="605"/>
              <a:buNone/>
            </a:pPr>
            <a:r>
              <a:rPr lang="en-IN" sz="1800" b="1"/>
              <a:t>Data Cleaning Steps:</a:t>
            </a:r>
            <a:endParaRPr sz="1800"/>
          </a:p>
          <a:p>
            <a:pPr marL="0" lvl="0" indent="0" algn="l" rtl="0">
              <a:lnSpc>
                <a:spcPct val="70000"/>
              </a:lnSpc>
              <a:spcBef>
                <a:spcPts val="1000"/>
              </a:spcBef>
              <a:spcAft>
                <a:spcPts val="0"/>
              </a:spcAft>
              <a:buSzPts val="605"/>
              <a:buNone/>
            </a:pPr>
            <a:r>
              <a:rPr lang="en-IN" sz="1800" b="1"/>
              <a:t>Handling Missing Data:</a:t>
            </a:r>
            <a:r>
              <a:rPr lang="en-IN" sz="1800"/>
              <a:t> Identify and address any missing values.</a:t>
            </a:r>
            <a:endParaRPr sz="1800"/>
          </a:p>
          <a:p>
            <a:pPr marL="0" lvl="0" indent="0" algn="l" rtl="0">
              <a:lnSpc>
                <a:spcPct val="70000"/>
              </a:lnSpc>
              <a:spcBef>
                <a:spcPts val="1000"/>
              </a:spcBef>
              <a:spcAft>
                <a:spcPts val="0"/>
              </a:spcAft>
              <a:buSzPts val="605"/>
              <a:buNone/>
            </a:pPr>
            <a:r>
              <a:rPr lang="en-IN" sz="1800" b="1"/>
              <a:t>Remove Duplicates:</a:t>
            </a:r>
            <a:r>
              <a:rPr lang="en-IN" sz="1800"/>
              <a:t> Eliminate any duplicate entries in the dataset.</a:t>
            </a:r>
            <a:endParaRPr sz="1800"/>
          </a:p>
          <a:p>
            <a:pPr marL="0" lvl="0" indent="0" algn="l" rtl="0">
              <a:lnSpc>
                <a:spcPct val="70000"/>
              </a:lnSpc>
              <a:spcBef>
                <a:spcPts val="1000"/>
              </a:spcBef>
              <a:spcAft>
                <a:spcPts val="0"/>
              </a:spcAft>
              <a:buSzPts val="605"/>
              <a:buNone/>
            </a:pPr>
            <a:r>
              <a:rPr lang="en-IN" sz="1800" b="1"/>
              <a:t>Correct Inconsistent Values: </a:t>
            </a:r>
            <a:r>
              <a:rPr lang="en-IN" sz="1800"/>
              <a:t>Fix any inconsistencies in the data. Data cleaning involves rectifying or removing  </a:t>
            </a:r>
            <a:endParaRPr sz="1800"/>
          </a:p>
          <a:p>
            <a:pPr marL="0" lvl="0" indent="0" algn="l" rtl="0">
              <a:lnSpc>
                <a:spcPct val="70000"/>
              </a:lnSpc>
              <a:spcBef>
                <a:spcPts val="1000"/>
              </a:spcBef>
              <a:spcAft>
                <a:spcPts val="0"/>
              </a:spcAft>
              <a:buSzPts val="605"/>
              <a:buNone/>
            </a:pPr>
            <a:r>
              <a:rPr lang="en-IN" sz="1800"/>
              <a:t>incorrect, corrupted, improperly formatted, duplicate, or incomplete data.</a:t>
            </a:r>
            <a:endParaRPr sz="1800"/>
          </a:p>
          <a:p>
            <a:pPr marL="0" lvl="0" indent="0" algn="l" rtl="0">
              <a:lnSpc>
                <a:spcPct val="70000"/>
              </a:lnSpc>
              <a:spcBef>
                <a:spcPts val="1000"/>
              </a:spcBef>
              <a:spcAft>
                <a:spcPts val="0"/>
              </a:spcAft>
              <a:buSzPts val="605"/>
              <a:buNone/>
            </a:pPr>
            <a:endParaRPr sz="1800"/>
          </a:p>
          <a:p>
            <a:pPr marL="0" lvl="0" indent="0" algn="l" rtl="0">
              <a:lnSpc>
                <a:spcPct val="70000"/>
              </a:lnSpc>
              <a:spcBef>
                <a:spcPts val="1000"/>
              </a:spcBef>
              <a:spcAft>
                <a:spcPts val="0"/>
              </a:spcAft>
              <a:buSzPts val="605"/>
              <a:buNone/>
            </a:pPr>
            <a:r>
              <a:rPr lang="en-IN" sz="1800" b="1"/>
              <a:t>Data Manipulation Steps: </a:t>
            </a:r>
            <a:endParaRPr sz="1800" b="1"/>
          </a:p>
          <a:p>
            <a:pPr marL="0" lvl="0" indent="0" algn="l" rtl="0">
              <a:lnSpc>
                <a:spcPct val="50000"/>
              </a:lnSpc>
              <a:spcBef>
                <a:spcPts val="1000"/>
              </a:spcBef>
              <a:spcAft>
                <a:spcPts val="0"/>
              </a:spcAft>
              <a:buSzPts val="605"/>
              <a:buNone/>
            </a:pPr>
            <a:r>
              <a:rPr lang="en-IN" sz="1800" b="1"/>
              <a:t>Map Categorical Values</a:t>
            </a:r>
            <a:r>
              <a:rPr lang="en-IN" sz="1800"/>
              <a:t>:: Mapped Categorical values to proper streams</a:t>
            </a:r>
            <a:endParaRPr sz="1800"/>
          </a:p>
          <a:p>
            <a:pPr marL="0" lvl="0" indent="0" algn="l" rtl="0">
              <a:lnSpc>
                <a:spcPct val="50000"/>
              </a:lnSpc>
              <a:spcBef>
                <a:spcPts val="1000"/>
              </a:spcBef>
              <a:spcAft>
                <a:spcPts val="0"/>
              </a:spcAft>
              <a:buSzPts val="1100"/>
              <a:buNone/>
            </a:pPr>
            <a:r>
              <a:rPr lang="en-IN" sz="1800" b="1"/>
              <a:t>Removed Unnecessary Columns</a:t>
            </a:r>
            <a:r>
              <a:rPr lang="en-IN" sz="1800"/>
              <a:t>: Dropped unnecessary columns i.e Unnamed</a:t>
            </a:r>
            <a:endParaRPr sz="1800"/>
          </a:p>
          <a:p>
            <a:pPr marL="0" lvl="0" indent="0" algn="l" rtl="0">
              <a:lnSpc>
                <a:spcPct val="50000"/>
              </a:lnSpc>
              <a:spcBef>
                <a:spcPts val="1000"/>
              </a:spcBef>
              <a:spcAft>
                <a:spcPts val="0"/>
              </a:spcAft>
              <a:buNone/>
            </a:pPr>
            <a:r>
              <a:rPr lang="en-IN" sz="1800" b="1"/>
              <a:t>Filterting </a:t>
            </a:r>
            <a:r>
              <a:rPr lang="en-IN" sz="1800"/>
              <a:t>:filtered the data as per the requirement for analysis</a:t>
            </a:r>
            <a:endParaRPr sz="1800"/>
          </a:p>
          <a:p>
            <a:pPr marL="0" lvl="0" indent="0" algn="l" rtl="0">
              <a:lnSpc>
                <a:spcPct val="70000"/>
              </a:lnSpc>
              <a:spcBef>
                <a:spcPts val="1000"/>
              </a:spcBef>
              <a:spcAft>
                <a:spcPts val="0"/>
              </a:spcAft>
              <a:buSzPts val="605"/>
              <a:buNone/>
            </a:pPr>
            <a:endParaRPr sz="1800"/>
          </a:p>
          <a:p>
            <a:pPr marL="0" lvl="0" indent="0" algn="l" rtl="0">
              <a:lnSpc>
                <a:spcPct val="70000"/>
              </a:lnSpc>
              <a:spcBef>
                <a:spcPts val="1000"/>
              </a:spcBef>
              <a:spcAft>
                <a:spcPts val="0"/>
              </a:spcAft>
              <a:buSzPts val="605"/>
              <a:buNone/>
            </a:pPr>
            <a:endParaRPr sz="1800"/>
          </a:p>
          <a:p>
            <a:pPr marL="0" lvl="0" indent="0" algn="l" rtl="0">
              <a:lnSpc>
                <a:spcPct val="70000"/>
              </a:lnSpc>
              <a:spcBef>
                <a:spcPts val="1000"/>
              </a:spcBef>
              <a:spcAft>
                <a:spcPts val="0"/>
              </a:spcAft>
              <a:buSzPts val="605"/>
              <a:buNone/>
            </a:pPr>
            <a:endParaRPr sz="184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f98d444dd7_0_32"/>
          <p:cNvSpPr txBox="1">
            <a:spLocks noGrp="1"/>
          </p:cNvSpPr>
          <p:nvPr>
            <p:ph type="title"/>
          </p:nvPr>
        </p:nvSpPr>
        <p:spPr>
          <a:xfrm>
            <a:off x="838200" y="36512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a:solidFill>
                  <a:srgbClr val="FF0000"/>
                </a:solidFill>
              </a:rPr>
              <a:t>Univariate Data Analysis: </a:t>
            </a:r>
            <a:endParaRPr b="1"/>
          </a:p>
        </p:txBody>
      </p:sp>
      <p:pic>
        <p:nvPicPr>
          <p:cNvPr id="126" name="Google Shape;126;g2f98d444dd7_0_32"/>
          <p:cNvPicPr preferRelativeResize="0"/>
          <p:nvPr/>
        </p:nvPicPr>
        <p:blipFill>
          <a:blip r:embed="rId3">
            <a:alphaModFix/>
          </a:blip>
          <a:stretch>
            <a:fillRect/>
          </a:stretch>
        </p:blipFill>
        <p:spPr>
          <a:xfrm>
            <a:off x="541050" y="869025"/>
            <a:ext cx="5123351" cy="4037799"/>
          </a:xfrm>
          <a:prstGeom prst="rect">
            <a:avLst/>
          </a:prstGeom>
          <a:noFill/>
          <a:ln>
            <a:noFill/>
          </a:ln>
        </p:spPr>
      </p:pic>
      <p:pic>
        <p:nvPicPr>
          <p:cNvPr id="127" name="Google Shape;127;g2f98d444dd7_0_32"/>
          <p:cNvPicPr preferRelativeResize="0"/>
          <p:nvPr/>
        </p:nvPicPr>
        <p:blipFill>
          <a:blip r:embed="rId4">
            <a:alphaModFix/>
          </a:blip>
          <a:stretch>
            <a:fillRect/>
          </a:stretch>
        </p:blipFill>
        <p:spPr>
          <a:xfrm>
            <a:off x="5816801" y="958525"/>
            <a:ext cx="6222799" cy="3948305"/>
          </a:xfrm>
          <a:prstGeom prst="rect">
            <a:avLst/>
          </a:prstGeom>
          <a:noFill/>
          <a:ln>
            <a:noFill/>
          </a:ln>
        </p:spPr>
      </p:pic>
      <p:sp>
        <p:nvSpPr>
          <p:cNvPr id="128" name="Google Shape;128;g2f98d444dd7_0_32"/>
          <p:cNvSpPr txBox="1"/>
          <p:nvPr/>
        </p:nvSpPr>
        <p:spPr>
          <a:xfrm>
            <a:off x="764325" y="5046650"/>
            <a:ext cx="10589400" cy="12984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We have observed the females graduates are pursuing less jobs compare to the male</a:t>
            </a:r>
            <a:endParaRPr sz="1700">
              <a:solidFill>
                <a:schemeClr val="dk1"/>
              </a:solidFill>
              <a:latin typeface="Calibri"/>
              <a:ea typeface="Calibri"/>
              <a:cs typeface="Calibri"/>
              <a:sym typeface="Calibri"/>
            </a:endParaRPr>
          </a:p>
          <a:p>
            <a:pPr marL="457200" lvl="0" indent="-336550" algn="l" rtl="0">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Observed the highest number of graduates completed their studies from Uttar pradesh are attempted the amcat test</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f98d444dd7_0_50"/>
          <p:cNvSpPr txBox="1">
            <a:spLocks noGrp="1"/>
          </p:cNvSpPr>
          <p:nvPr>
            <p:ph type="title"/>
          </p:nvPr>
        </p:nvSpPr>
        <p:spPr>
          <a:xfrm>
            <a:off x="838200" y="36512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a:solidFill>
                  <a:srgbClr val="FF0000"/>
                </a:solidFill>
              </a:rPr>
              <a:t>Univariate Data Analysis: </a:t>
            </a:r>
            <a:endParaRPr b="1"/>
          </a:p>
        </p:txBody>
      </p:sp>
      <p:sp>
        <p:nvSpPr>
          <p:cNvPr id="135" name="Google Shape;135;g2f98d444dd7_0_50"/>
          <p:cNvSpPr txBox="1"/>
          <p:nvPr/>
        </p:nvSpPr>
        <p:spPr>
          <a:xfrm>
            <a:off x="764325" y="5046650"/>
            <a:ext cx="10589400" cy="12984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We have observed the people are preferring CS and EC compared to other streams</a:t>
            </a:r>
            <a:endParaRPr sz="1700">
              <a:solidFill>
                <a:schemeClr val="dk1"/>
              </a:solidFill>
              <a:latin typeface="Calibri"/>
              <a:ea typeface="Calibri"/>
              <a:cs typeface="Calibri"/>
              <a:sym typeface="Calibri"/>
            </a:endParaRPr>
          </a:p>
          <a:p>
            <a:pPr marL="457200" lvl="0" indent="-336550" algn="l" rtl="0">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Observed the highest number of jobs are available  at Bangalore and followed by Noida</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p:txBody>
      </p:sp>
      <p:pic>
        <p:nvPicPr>
          <p:cNvPr id="136" name="Google Shape;136;g2f98d444dd7_0_50"/>
          <p:cNvPicPr preferRelativeResize="0"/>
          <p:nvPr/>
        </p:nvPicPr>
        <p:blipFill>
          <a:blip r:embed="rId3">
            <a:alphaModFix/>
          </a:blip>
          <a:stretch>
            <a:fillRect/>
          </a:stretch>
        </p:blipFill>
        <p:spPr>
          <a:xfrm>
            <a:off x="560750" y="864300"/>
            <a:ext cx="5390952" cy="3935726"/>
          </a:xfrm>
          <a:prstGeom prst="rect">
            <a:avLst/>
          </a:prstGeom>
          <a:noFill/>
          <a:ln>
            <a:noFill/>
          </a:ln>
        </p:spPr>
      </p:pic>
      <p:pic>
        <p:nvPicPr>
          <p:cNvPr id="137" name="Google Shape;137;g2f98d444dd7_0_50"/>
          <p:cNvPicPr preferRelativeResize="0"/>
          <p:nvPr/>
        </p:nvPicPr>
        <p:blipFill>
          <a:blip r:embed="rId4">
            <a:alphaModFix/>
          </a:blip>
          <a:stretch>
            <a:fillRect/>
          </a:stretch>
        </p:blipFill>
        <p:spPr>
          <a:xfrm>
            <a:off x="6104102" y="958525"/>
            <a:ext cx="5935498" cy="37129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f98d444dd7_0_60"/>
          <p:cNvSpPr txBox="1">
            <a:spLocks noGrp="1"/>
          </p:cNvSpPr>
          <p:nvPr>
            <p:ph type="title"/>
          </p:nvPr>
        </p:nvSpPr>
        <p:spPr>
          <a:xfrm>
            <a:off x="838200" y="36512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a:solidFill>
                  <a:srgbClr val="FF0000"/>
                </a:solidFill>
              </a:rPr>
              <a:t>Univariate Data Analysis: </a:t>
            </a:r>
            <a:endParaRPr b="1"/>
          </a:p>
        </p:txBody>
      </p:sp>
      <p:sp>
        <p:nvSpPr>
          <p:cNvPr id="144" name="Google Shape;144;g2f98d444dd7_0_60"/>
          <p:cNvSpPr txBox="1"/>
          <p:nvPr/>
        </p:nvSpPr>
        <p:spPr>
          <a:xfrm>
            <a:off x="764325" y="5046650"/>
            <a:ext cx="10589400" cy="12984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We have observed the major outliers in salary </a:t>
            </a:r>
            <a:endParaRPr sz="1700">
              <a:solidFill>
                <a:schemeClr val="dk1"/>
              </a:solidFill>
              <a:latin typeface="Calibri"/>
              <a:ea typeface="Calibri"/>
              <a:cs typeface="Calibri"/>
              <a:sym typeface="Calibri"/>
            </a:endParaRPr>
          </a:p>
          <a:p>
            <a:pPr marL="457200" lvl="0" indent="-336550" algn="l" rtl="0">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Maximum salary stands at 40 Lakhs and Minimum salary stands at 35k </a:t>
            </a:r>
            <a:endParaRPr sz="1700">
              <a:solidFill>
                <a:schemeClr val="dk1"/>
              </a:solidFill>
              <a:latin typeface="Calibri"/>
              <a:ea typeface="Calibri"/>
              <a:cs typeface="Calibri"/>
              <a:sym typeface="Calibri"/>
            </a:endParaRPr>
          </a:p>
          <a:p>
            <a:pPr marL="457200" lvl="0" indent="-336550" algn="l" rtl="0">
              <a:spcBef>
                <a:spcPts val="0"/>
              </a:spcBef>
              <a:spcAft>
                <a:spcPts val="0"/>
              </a:spcAft>
              <a:buClr>
                <a:schemeClr val="dk1"/>
              </a:buClr>
              <a:buSzPts val="1700"/>
              <a:buFont typeface="Calibri"/>
              <a:buChar char="●"/>
            </a:pPr>
            <a:r>
              <a:rPr lang="en-IN" sz="1700">
                <a:solidFill>
                  <a:schemeClr val="dk1"/>
                </a:solidFill>
                <a:latin typeface="Calibri"/>
                <a:ea typeface="Calibri"/>
                <a:cs typeface="Calibri"/>
                <a:sym typeface="Calibri"/>
              </a:rPr>
              <a:t>Average salary stands at 3.5 Lakhs</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p:txBody>
      </p:sp>
      <p:pic>
        <p:nvPicPr>
          <p:cNvPr id="145" name="Google Shape;145;g2f98d444dd7_0_60"/>
          <p:cNvPicPr preferRelativeResize="0"/>
          <p:nvPr/>
        </p:nvPicPr>
        <p:blipFill>
          <a:blip r:embed="rId3">
            <a:alphaModFix/>
          </a:blip>
          <a:stretch>
            <a:fillRect/>
          </a:stretch>
        </p:blipFill>
        <p:spPr>
          <a:xfrm>
            <a:off x="183825" y="973725"/>
            <a:ext cx="6470152" cy="3486600"/>
          </a:xfrm>
          <a:prstGeom prst="rect">
            <a:avLst/>
          </a:prstGeom>
          <a:noFill/>
          <a:ln>
            <a:noFill/>
          </a:ln>
        </p:spPr>
      </p:pic>
      <p:pic>
        <p:nvPicPr>
          <p:cNvPr id="146" name="Google Shape;146;g2f98d444dd7_0_60"/>
          <p:cNvPicPr preferRelativeResize="0"/>
          <p:nvPr/>
        </p:nvPicPr>
        <p:blipFill>
          <a:blip r:embed="rId4">
            <a:alphaModFix/>
          </a:blip>
          <a:stretch>
            <a:fillRect/>
          </a:stretch>
        </p:blipFill>
        <p:spPr>
          <a:xfrm>
            <a:off x="7246127" y="935850"/>
            <a:ext cx="3790950" cy="356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f98d444dd7_0_39"/>
          <p:cNvSpPr txBox="1">
            <a:spLocks noGrp="1"/>
          </p:cNvSpPr>
          <p:nvPr>
            <p:ph type="title"/>
          </p:nvPr>
        </p:nvSpPr>
        <p:spPr>
          <a:xfrm>
            <a:off x="461275" y="7197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a:solidFill>
                  <a:srgbClr val="FF0000"/>
                </a:solidFill>
              </a:rPr>
              <a:t>Bivariate Data Analysis: </a:t>
            </a:r>
            <a:endParaRPr b="1"/>
          </a:p>
        </p:txBody>
      </p:sp>
      <p:pic>
        <p:nvPicPr>
          <p:cNvPr id="153" name="Google Shape;153;g2f98d444dd7_0_39"/>
          <p:cNvPicPr preferRelativeResize="0"/>
          <p:nvPr/>
        </p:nvPicPr>
        <p:blipFill>
          <a:blip r:embed="rId3">
            <a:alphaModFix/>
          </a:blip>
          <a:stretch>
            <a:fillRect/>
          </a:stretch>
        </p:blipFill>
        <p:spPr>
          <a:xfrm>
            <a:off x="246625" y="602550"/>
            <a:ext cx="10035152" cy="4800900"/>
          </a:xfrm>
          <a:prstGeom prst="rect">
            <a:avLst/>
          </a:prstGeom>
          <a:noFill/>
          <a:ln>
            <a:noFill/>
          </a:ln>
        </p:spPr>
      </p:pic>
      <p:sp>
        <p:nvSpPr>
          <p:cNvPr id="154" name="Google Shape;154;g2f98d444dd7_0_39"/>
          <p:cNvSpPr txBox="1"/>
          <p:nvPr/>
        </p:nvSpPr>
        <p:spPr>
          <a:xfrm>
            <a:off x="670100" y="5479650"/>
            <a:ext cx="105894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700">
                <a:solidFill>
                  <a:schemeClr val="dk1"/>
                </a:solidFill>
                <a:latin typeface="Calibri"/>
                <a:ea typeface="Calibri"/>
                <a:cs typeface="Calibri"/>
                <a:sym typeface="Calibri"/>
              </a:rPr>
              <a:t>Observed highest salaries are offered  to the male compare to female employees</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f98d444dd7_0_75"/>
          <p:cNvSpPr txBox="1">
            <a:spLocks noGrp="1"/>
          </p:cNvSpPr>
          <p:nvPr>
            <p:ph type="title"/>
          </p:nvPr>
        </p:nvSpPr>
        <p:spPr>
          <a:xfrm>
            <a:off x="461275" y="71975"/>
            <a:ext cx="10515600" cy="441000"/>
          </a:xfrm>
          <a:prstGeom prst="rect">
            <a:avLst/>
          </a:prstGeom>
        </p:spPr>
        <p:txBody>
          <a:bodyPr spcFirstLastPara="1" wrap="square" lIns="91425" tIns="45700" rIns="91425" bIns="45700" anchor="ctr" anchorCtr="0">
            <a:normAutofit fontScale="90000"/>
          </a:bodyPr>
          <a:lstStyle/>
          <a:p>
            <a:pPr marL="0" lvl="0" indent="0" algn="l" rtl="0">
              <a:spcBef>
                <a:spcPts val="1000"/>
              </a:spcBef>
              <a:spcAft>
                <a:spcPts val="0"/>
              </a:spcAft>
              <a:buNone/>
            </a:pPr>
            <a:r>
              <a:rPr lang="en-IN" sz="2800" b="1">
                <a:solidFill>
                  <a:srgbClr val="FF0000"/>
                </a:solidFill>
              </a:rPr>
              <a:t>Bivariate Data Analysis: </a:t>
            </a:r>
            <a:endParaRPr b="1"/>
          </a:p>
        </p:txBody>
      </p:sp>
      <p:sp>
        <p:nvSpPr>
          <p:cNvPr id="161" name="Google Shape;161;g2f98d444dd7_0_75"/>
          <p:cNvSpPr txBox="1"/>
          <p:nvPr/>
        </p:nvSpPr>
        <p:spPr>
          <a:xfrm>
            <a:off x="282700" y="5196950"/>
            <a:ext cx="10589400" cy="100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700">
                <a:solidFill>
                  <a:schemeClr val="dk1"/>
                </a:solidFill>
                <a:latin typeface="Calibri"/>
                <a:ea typeface="Calibri"/>
                <a:cs typeface="Calibri"/>
                <a:sym typeface="Calibri"/>
              </a:rPr>
              <a:t>No strong correlation between salary and GPA and majority of employees hold 60 - 90 GPA score</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a:p>
            <a:pPr marL="0" lvl="0" indent="0" algn="l" rtl="0">
              <a:spcBef>
                <a:spcPts val="0"/>
              </a:spcBef>
              <a:spcAft>
                <a:spcPts val="0"/>
              </a:spcAft>
              <a:buNone/>
            </a:pPr>
            <a:r>
              <a:rPr lang="en-IN" sz="1700">
                <a:solidFill>
                  <a:schemeClr val="dk1"/>
                </a:solidFill>
                <a:latin typeface="Calibri"/>
                <a:ea typeface="Calibri"/>
                <a:cs typeface="Calibri"/>
                <a:sym typeface="Calibri"/>
              </a:rPr>
              <a:t>Also, no strong correlation between college tier and salaries as both tier 1 and 2 are getting highest salaries </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p:txBody>
      </p:sp>
      <p:pic>
        <p:nvPicPr>
          <p:cNvPr id="162" name="Google Shape;162;g2f98d444dd7_0_75"/>
          <p:cNvPicPr preferRelativeResize="0"/>
          <p:nvPr/>
        </p:nvPicPr>
        <p:blipFill>
          <a:blip r:embed="rId3">
            <a:alphaModFix/>
          </a:blip>
          <a:stretch>
            <a:fillRect/>
          </a:stretch>
        </p:blipFill>
        <p:spPr>
          <a:xfrm>
            <a:off x="152400" y="665375"/>
            <a:ext cx="7016200" cy="4661875"/>
          </a:xfrm>
          <a:prstGeom prst="rect">
            <a:avLst/>
          </a:prstGeom>
          <a:noFill/>
          <a:ln>
            <a:noFill/>
          </a:ln>
        </p:spPr>
      </p:pic>
      <p:pic>
        <p:nvPicPr>
          <p:cNvPr id="163" name="Google Shape;163;g2f98d444dd7_0_75"/>
          <p:cNvPicPr preferRelativeResize="0"/>
          <p:nvPr/>
        </p:nvPicPr>
        <p:blipFill>
          <a:blip r:embed="rId4">
            <a:alphaModFix/>
          </a:blip>
          <a:stretch>
            <a:fillRect/>
          </a:stretch>
        </p:blipFill>
        <p:spPr>
          <a:xfrm>
            <a:off x="6439200" y="811975"/>
            <a:ext cx="5516625" cy="422797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699</Words>
  <Application>Microsoft Office PowerPoint</Application>
  <PresentationFormat>Widescreen</PresentationFormat>
  <Paragraphs>82</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Lato Black</vt:lpstr>
      <vt:lpstr>Libre Baskerville</vt:lpstr>
      <vt:lpstr>Calibri Light</vt:lpstr>
      <vt:lpstr>Office Theme</vt:lpstr>
      <vt:lpstr>PowerPoint Presentation</vt:lpstr>
      <vt:lpstr>PowerPoint Presentation</vt:lpstr>
      <vt:lpstr>Objective of the project</vt:lpstr>
      <vt:lpstr>Exploratory Data Analysis: </vt:lpstr>
      <vt:lpstr>Univariate Data Analysis: </vt:lpstr>
      <vt:lpstr>Univariate Data Analysis: </vt:lpstr>
      <vt:lpstr>Univariate Data Analysis: </vt:lpstr>
      <vt:lpstr>Bivariate Data Analysis: </vt:lpstr>
      <vt:lpstr>Bivariate Data Analysis: </vt:lpstr>
      <vt:lpstr>Bivariate Data Analysis: </vt:lpstr>
      <vt:lpstr>Challenges: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Kajal Daga Sonee</cp:lastModifiedBy>
  <cp:revision>1</cp:revision>
  <dcterms:created xsi:type="dcterms:W3CDTF">2021-02-16T05:19:01Z</dcterms:created>
  <dcterms:modified xsi:type="dcterms:W3CDTF">2024-10-04T11:07:30Z</dcterms:modified>
</cp:coreProperties>
</file>