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4" r:id="rId2"/>
    <p:sldId id="281" r:id="rId3"/>
    <p:sldId id="278" r:id="rId4"/>
    <p:sldId id="279" r:id="rId5"/>
    <p:sldId id="266" r:id="rId6"/>
    <p:sldId id="268" r:id="rId7"/>
    <p:sldId id="269" r:id="rId8"/>
    <p:sldId id="270" r:id="rId9"/>
    <p:sldId id="280" r:id="rId10"/>
    <p:sldId id="27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6/10/2021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6/10/2021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6/10/2021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6/10/2021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6/10/2021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lMishra60/Epam_RD/blob/main/A.java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lMishra60/Epam_RD/blob/main/SuperVsThis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lMishra60/Epam_RD/blob/main/SingletonDemo.jav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jalMishra60/Epam_RD/blob/main/StaticClass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lMishra60/Epam_RD/blob/main/hiding.java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lMishra60/Epam_RD/blob/main/VarArgs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lMishra60/Epam_RD/blob/main/SuperVsThis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FA2268-02B4-4BD2-938D-AF4C7B3FA9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</a:t>
            </a:r>
          </a:p>
          <a:p>
            <a:pPr marL="0" indent="0">
              <a:buNone/>
            </a:pPr>
            <a:r>
              <a:rPr lang="en-US" sz="2000" dirty="0">
                <a:cs typeface="Aparajita" panose="02020603050405020304" pitchFamily="18" charset="0"/>
              </a:rPr>
              <a:t>Static Control Flow decides the sequence of activities/steps that will be executed in order when we run a java class that contains static variables, methods, and blocks</a:t>
            </a:r>
          </a:p>
          <a:p>
            <a:pPr marL="0" indent="0">
              <a:buNone/>
            </a:pPr>
            <a:r>
              <a:rPr lang="en-US" sz="2000" b="1" dirty="0">
                <a:cs typeface="Aparajita" panose="02020603050405020304" pitchFamily="18" charset="0"/>
              </a:rPr>
              <a:t>Step:</a:t>
            </a:r>
          </a:p>
          <a:p>
            <a:pPr marL="0" indent="0">
              <a:buNone/>
            </a:pPr>
            <a:r>
              <a:rPr lang="en-US" sz="2000" dirty="0">
                <a:cs typeface="Aparajita" panose="02020603050405020304" pitchFamily="18" charset="0"/>
              </a:rPr>
              <a:t>Same as instance but for static keyword</a:t>
            </a:r>
          </a:p>
          <a:p>
            <a:pPr marL="0" indent="0">
              <a:buNone/>
            </a:pPr>
            <a:endParaRPr lang="en-US" sz="2000" dirty="0"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Aparajita" panose="02020603050405020304" pitchFamily="18" charset="0"/>
              </a:rPr>
              <a:t>Implementation: </a:t>
            </a:r>
            <a:r>
              <a:rPr lang="en-US" sz="2000" dirty="0">
                <a:cs typeface="Aparajita" panose="02020603050405020304" pitchFamily="18" charset="0"/>
                <a:hlinkClick r:id="rId2"/>
              </a:rPr>
              <a:t>Control flow</a:t>
            </a:r>
            <a:endParaRPr lang="en-GB" sz="2000" dirty="0">
              <a:cs typeface="Aparajita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9E2DF-4651-4AFD-B432-D3203F6CF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Instance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Identification of instance member from top to bottom.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Execution of instance variable assignments and instance blocks from top to bottom.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Execution of constructor.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6D63B-7001-4EFE-A7F2-0970CC088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Declared using ‘abstract’.</a:t>
            </a:r>
          </a:p>
          <a:p>
            <a:r>
              <a:rPr lang="en-US" dirty="0"/>
              <a:t>Can have both abstract and concrete methods.</a:t>
            </a:r>
          </a:p>
          <a:p>
            <a:r>
              <a:rPr lang="en-US" dirty="0"/>
              <a:t>Can not be instantiated.</a:t>
            </a:r>
          </a:p>
          <a:p>
            <a:r>
              <a:rPr lang="en-GB" dirty="0"/>
              <a:t>It has no use until unless extended by others.</a:t>
            </a:r>
          </a:p>
          <a:p>
            <a:r>
              <a:rPr lang="en-GB" dirty="0"/>
              <a:t>Any class not having abstract methods can also be declared as abstract.</a:t>
            </a:r>
          </a:p>
          <a:p>
            <a:r>
              <a:rPr lang="en-GB" dirty="0"/>
              <a:t>Implementation: </a:t>
            </a:r>
            <a:r>
              <a:rPr lang="en-GB" dirty="0">
                <a:hlinkClick r:id="rId2"/>
              </a:rPr>
              <a:t>Abstract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8937543" cy="4470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Blueprint of the class (specify what a class must do but not how).</a:t>
            </a:r>
          </a:p>
          <a:p>
            <a:r>
              <a:rPr lang="en-US" dirty="0"/>
              <a:t>All the methods are public and abstract.</a:t>
            </a:r>
          </a:p>
          <a:p>
            <a:r>
              <a:rPr lang="en-US" dirty="0"/>
              <a:t>All the fields are public, static and final.</a:t>
            </a:r>
          </a:p>
          <a:p>
            <a:r>
              <a:rPr lang="en-US" dirty="0"/>
              <a:t>Can not be instantiated.</a:t>
            </a:r>
          </a:p>
          <a:p>
            <a:r>
              <a:rPr lang="en-US" dirty="0"/>
              <a:t>Used to implement abstraction.</a:t>
            </a:r>
          </a:p>
          <a:p>
            <a:r>
              <a:rPr lang="en-US" dirty="0"/>
              <a:t>Used to achieve loose coupling.</a:t>
            </a:r>
          </a:p>
          <a:p>
            <a:r>
              <a:rPr lang="en-US" dirty="0"/>
              <a:t>Can have static, private, private static methods.(</a:t>
            </a:r>
            <a:r>
              <a:rPr lang="en-US" sz="1600" dirty="0"/>
              <a:t>from Java 9 onwards)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F31790-2C98-4AE4-9B7B-E3118239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441599" cy="4470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have only one object.</a:t>
            </a:r>
          </a:p>
          <a:p>
            <a:r>
              <a:rPr lang="en-US" dirty="0"/>
              <a:t>Have private constructor</a:t>
            </a:r>
          </a:p>
          <a:p>
            <a:r>
              <a:rPr lang="en-US" dirty="0"/>
              <a:t>Have a public static method that returns the instance of it, this is the global access point.</a:t>
            </a:r>
          </a:p>
          <a:p>
            <a:r>
              <a:rPr lang="en-US" dirty="0"/>
              <a:t>Its objects are stored in heap.</a:t>
            </a:r>
          </a:p>
          <a:p>
            <a:r>
              <a:rPr lang="en-US" dirty="0"/>
              <a:t>Allow inheritance and methods can be overridden.</a:t>
            </a:r>
          </a:p>
          <a:p>
            <a:r>
              <a:rPr lang="en-US" dirty="0"/>
              <a:t>Mostly used in multi-threaded and database application.</a:t>
            </a:r>
          </a:p>
          <a:p>
            <a:r>
              <a:rPr lang="en-US" dirty="0"/>
              <a:t>Examples:  </a:t>
            </a:r>
            <a:r>
              <a:rPr lang="en-US" dirty="0" err="1"/>
              <a:t>java.lang.Runtime</a:t>
            </a:r>
            <a:r>
              <a:rPr lang="en-US" dirty="0"/>
              <a:t>   ,   </a:t>
            </a:r>
            <a:r>
              <a:rPr lang="en-US" dirty="0" err="1"/>
              <a:t>java.awt.Desktop</a:t>
            </a:r>
            <a:endParaRPr lang="en-US" dirty="0"/>
          </a:p>
          <a:p>
            <a:r>
              <a:rPr lang="en-US" dirty="0"/>
              <a:t>Implementation :</a:t>
            </a:r>
            <a:r>
              <a:rPr lang="en-US" dirty="0">
                <a:hlinkClick r:id="rId2"/>
              </a:rPr>
              <a:t>Singleton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6A46F-B703-4C23-AAD6-6205A8DB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be declared using ‘static’.</a:t>
            </a:r>
          </a:p>
          <a:p>
            <a:r>
              <a:rPr lang="en-US" dirty="0"/>
              <a:t>Must be a nested class.</a:t>
            </a:r>
          </a:p>
          <a:p>
            <a:r>
              <a:rPr lang="en-US" dirty="0"/>
              <a:t>Doesn’t need reference of outer class.</a:t>
            </a:r>
          </a:p>
          <a:p>
            <a:r>
              <a:rPr lang="en-US" dirty="0"/>
              <a:t>Can access only static members of outer class.</a:t>
            </a:r>
          </a:p>
          <a:p>
            <a:r>
              <a:rPr lang="en-US" dirty="0"/>
              <a:t>Doesn’t inherit instance methods during inheritance.</a:t>
            </a:r>
          </a:p>
          <a:p>
            <a:r>
              <a:rPr lang="en-US" dirty="0"/>
              <a:t>Can’t override methods but can use method hiding</a:t>
            </a:r>
          </a:p>
          <a:p>
            <a:r>
              <a:rPr lang="en-US" dirty="0"/>
              <a:t>Its objects are stored in stack.</a:t>
            </a:r>
          </a:p>
          <a:p>
            <a:r>
              <a:rPr lang="en-US" dirty="0" err="1"/>
              <a:t>Implementation:</a:t>
            </a:r>
            <a:r>
              <a:rPr lang="en-US" dirty="0" err="1">
                <a:hlinkClick r:id="rId3"/>
              </a:rPr>
              <a:t>Static</a:t>
            </a:r>
            <a:r>
              <a:rPr lang="en-US" dirty="0">
                <a:hlinkClick r:id="rId3"/>
              </a:rPr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17308" y="1844824"/>
            <a:ext cx="8721519" cy="4327376"/>
          </a:xfrm>
        </p:spPr>
        <p:txBody>
          <a:bodyPr/>
          <a:lstStyle/>
          <a:p>
            <a:r>
              <a:rPr lang="en-US" dirty="0"/>
              <a:t>Static method defined in the parent class is redefined in a child class.</a:t>
            </a:r>
          </a:p>
          <a:p>
            <a:r>
              <a:rPr lang="en-US" dirty="0"/>
              <a:t>It is Compile time polymorphism.</a:t>
            </a:r>
          </a:p>
          <a:p>
            <a:r>
              <a:rPr lang="en-US" dirty="0"/>
              <a:t>Method call is resolved by compiler on the reference type.</a:t>
            </a:r>
          </a:p>
          <a:p>
            <a:r>
              <a:rPr lang="en-US" dirty="0"/>
              <a:t>Implementation : </a:t>
            </a:r>
            <a:r>
              <a:rPr lang="en-US" dirty="0">
                <a:hlinkClick r:id="rId2"/>
              </a:rPr>
              <a:t>Hiding 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9128-1368-40F0-A78D-AFA19765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accept variable number of arguments</a:t>
            </a:r>
          </a:p>
          <a:p>
            <a:r>
              <a:rPr lang="en-US" dirty="0"/>
              <a:t>Can be overloaded but sometimes leads ambiguity</a:t>
            </a:r>
          </a:p>
          <a:p>
            <a:r>
              <a:rPr lang="en-US" dirty="0"/>
              <a:t>Must be the last argument</a:t>
            </a:r>
          </a:p>
          <a:p>
            <a:r>
              <a:rPr lang="en-US" dirty="0"/>
              <a:t>Must be present only one</a:t>
            </a:r>
          </a:p>
          <a:p>
            <a:r>
              <a:rPr lang="en-GB" dirty="0"/>
              <a:t>Implementation :</a:t>
            </a:r>
            <a:r>
              <a:rPr lang="en-GB" dirty="0">
                <a:hlinkClick r:id="rId2"/>
              </a:rPr>
              <a:t>https://github.com/KajalMishra60/</a:t>
            </a:r>
            <a:r>
              <a:rPr lang="en-GB" dirty="0" err="1">
                <a:hlinkClick r:id="rId2"/>
              </a:rPr>
              <a:t>Epam_RD</a:t>
            </a:r>
            <a:r>
              <a:rPr lang="en-GB" dirty="0">
                <a:hlinkClick r:id="rId2"/>
              </a:rPr>
              <a:t>/blob/main/VarArgs.java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465-F2F8-4582-BD82-332B254B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vs This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D771F-1AD5-48FE-A70E-D1AF07DE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This</a:t>
            </a:r>
            <a:r>
              <a:rPr lang="en-US" dirty="0"/>
              <a:t> keyword is used to access or call </a:t>
            </a:r>
            <a:r>
              <a:rPr lang="en-US" b="1" dirty="0"/>
              <a:t>current</a:t>
            </a:r>
            <a:r>
              <a:rPr lang="en-US" dirty="0"/>
              <a:t> class members.</a:t>
            </a:r>
          </a:p>
          <a:p>
            <a:r>
              <a:rPr lang="en-US" dirty="0"/>
              <a:t>Also be used to differentiate b/w parameters and instance vars.</a:t>
            </a:r>
          </a:p>
          <a:p>
            <a:r>
              <a:rPr lang="en-US" b="1" dirty="0"/>
              <a:t>Super</a:t>
            </a:r>
            <a:r>
              <a:rPr lang="en-US" dirty="0"/>
              <a:t> keyword is used to access or call </a:t>
            </a:r>
            <a:r>
              <a:rPr lang="en-US" b="1" dirty="0"/>
              <a:t>parent</a:t>
            </a:r>
            <a:r>
              <a:rPr lang="en-US" dirty="0"/>
              <a:t> class members.</a:t>
            </a:r>
          </a:p>
          <a:p>
            <a:r>
              <a:rPr lang="en-US" dirty="0"/>
              <a:t>Both of them can not be used in static area.</a:t>
            </a:r>
          </a:p>
          <a:p>
            <a:r>
              <a:rPr lang="en-US" dirty="0"/>
              <a:t>Implementation: </a:t>
            </a:r>
            <a:r>
              <a:rPr lang="en-US" dirty="0" err="1">
                <a:hlinkClick r:id="rId2"/>
              </a:rPr>
              <a:t>SuperVsThis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Types : there are 5 types of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new Keyword </a:t>
            </a:r>
          </a:p>
          <a:p>
            <a:pPr>
              <a:lnSpc>
                <a:spcPct val="100000"/>
              </a:lnSpc>
            </a:pPr>
            <a:r>
              <a:rPr lang="en-US" dirty="0"/>
              <a:t>Using New Instance:	 If we know the name of the class &amp; if it has a public default constructor we can create an object –</a:t>
            </a:r>
            <a:r>
              <a:rPr lang="en-US" b="1" dirty="0" err="1"/>
              <a:t>Class.forName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GB" dirty="0"/>
              <a:t>Using Clone() method</a:t>
            </a:r>
          </a:p>
          <a:p>
            <a:pPr>
              <a:lnSpc>
                <a:spcPct val="100000"/>
              </a:lnSpc>
            </a:pPr>
            <a:r>
              <a:rPr lang="en-GB" dirty="0"/>
              <a:t>Using deserialization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err="1"/>
              <a:t>newInstance</a:t>
            </a:r>
            <a:r>
              <a:rPr lang="en-US" dirty="0"/>
              <a:t>() method of Constructor class 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634</TotalTime>
  <Words>513</Words>
  <Application>Microsoft Office PowerPoint</Application>
  <PresentationFormat>Custom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Books 16x9</vt:lpstr>
      <vt:lpstr>Object Oriented Programming</vt:lpstr>
      <vt:lpstr>Abstract Class</vt:lpstr>
      <vt:lpstr>Interface</vt:lpstr>
      <vt:lpstr>Singleton Class</vt:lpstr>
      <vt:lpstr>Static Class:</vt:lpstr>
      <vt:lpstr>Method Hiding</vt:lpstr>
      <vt:lpstr>Vararg Methods</vt:lpstr>
      <vt:lpstr>Super vs This</vt:lpstr>
      <vt:lpstr>Object Creation</vt:lpstr>
      <vt:lpstr>Control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Lenovo</dc:creator>
  <cp:lastModifiedBy>Lenovo</cp:lastModifiedBy>
  <cp:revision>19</cp:revision>
  <dcterms:created xsi:type="dcterms:W3CDTF">2021-06-10T05:28:23Z</dcterms:created>
  <dcterms:modified xsi:type="dcterms:W3CDTF">2021-06-10T16:02:26Z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