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0EAE7-16FE-4CC8-8E7D-FFE4F0188186}" type="datetimeFigureOut">
              <a:rPr lang="en-US" smtClean="0"/>
              <a:pPr/>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C399B-82B0-40EE-8739-A5348F1696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8F4F791-DFDF-449D-B985-34C4D1F30CA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F4F791-DFDF-449D-B985-34C4D1F30C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F4F791-DFDF-449D-B985-34C4D1F30C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F4F791-DFDF-449D-B985-34C4D1F30C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F4F791-DFDF-449D-B985-34C4D1F30CA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F4F791-DFDF-449D-B985-34C4D1F30C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F4F791-DFDF-449D-B985-34C4D1F30C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F4F791-DFDF-449D-B985-34C4D1F30C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F4F791-DFDF-449D-B985-34C4D1F30CA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F4F791-DFDF-449D-B985-34C4D1F30C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E420747-F0AB-4BEF-8ACF-2EB3398D1B8F}" type="datetimeFigureOut">
              <a:rPr lang="en-US" smtClean="0"/>
              <a:pPr/>
              <a:t>7/28/2021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F4F791-DFDF-449D-B985-34C4D1F30CA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E420747-F0AB-4BEF-8ACF-2EB3398D1B8F}" type="datetimeFigureOut">
              <a:rPr lang="en-US" smtClean="0"/>
              <a:pPr/>
              <a:t>7/28/2021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8F4F791-DFDF-449D-B985-34C4D1F30CA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SMART GLOVES </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432560" y="1850064"/>
            <a:ext cx="7559040" cy="3864936"/>
          </a:xfrm>
        </p:spPr>
        <p:txBody>
          <a:bodyPr>
            <a:normAutofit fontScale="55000" lnSpcReduction="20000"/>
          </a:bodyPr>
          <a:lstStyle/>
          <a:p>
            <a:endParaRPr lang="en-IN" b="1" dirty="0" smtClean="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Prepared by</a:t>
            </a:r>
            <a:endParaRPr lang="en-US" sz="3200"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Group Number: B3</a:t>
            </a:r>
            <a:endParaRPr lang="en-US" sz="3200"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pPr lvl="0"/>
            <a:r>
              <a:rPr lang="en-IN" sz="3200" b="1" dirty="0" err="1" smtClean="0">
                <a:latin typeface="Times New Roman" pitchFamily="18" charset="0"/>
                <a:cs typeface="Times New Roman" pitchFamily="18" charset="0"/>
              </a:rPr>
              <a:t>Gunjan</a:t>
            </a:r>
            <a:r>
              <a:rPr lang="en-IN" sz="3200" b="1" dirty="0" smtClean="0">
                <a:latin typeface="Times New Roman" pitchFamily="18" charset="0"/>
                <a:cs typeface="Times New Roman" pitchFamily="18" charset="0"/>
              </a:rPr>
              <a:t> Das </a:t>
            </a:r>
            <a:r>
              <a:rPr lang="en-IN" sz="3200" b="1" dirty="0" err="1" smtClean="0">
                <a:latin typeface="Times New Roman" pitchFamily="18" charset="0"/>
                <a:cs typeface="Times New Roman" pitchFamily="18" charset="0"/>
              </a:rPr>
              <a:t>Chowdhury</a:t>
            </a:r>
            <a:r>
              <a:rPr lang="en-IN" sz="3200" b="1" dirty="0" smtClean="0">
                <a:latin typeface="Times New Roman" pitchFamily="18" charset="0"/>
                <a:cs typeface="Times New Roman" pitchFamily="18" charset="0"/>
              </a:rPr>
              <a:t>(University Roll Number: 34200318029)</a:t>
            </a:r>
            <a:endParaRPr lang="en-US" sz="3200" dirty="0" smtClean="0">
              <a:latin typeface="Times New Roman" pitchFamily="18" charset="0"/>
              <a:cs typeface="Times New Roman" pitchFamily="18" charset="0"/>
            </a:endParaRPr>
          </a:p>
          <a:p>
            <a:pPr lvl="0"/>
            <a:r>
              <a:rPr lang="en-IN" sz="3200" b="1" dirty="0" err="1" smtClean="0">
                <a:latin typeface="Times New Roman" pitchFamily="18" charset="0"/>
                <a:cs typeface="Times New Roman" pitchFamily="18" charset="0"/>
              </a:rPr>
              <a:t>Shubam</a:t>
            </a:r>
            <a:r>
              <a:rPr lang="en-IN" sz="3200" b="1" dirty="0" smtClean="0">
                <a:latin typeface="Times New Roman" pitchFamily="18" charset="0"/>
                <a:cs typeface="Times New Roman" pitchFamily="18" charset="0"/>
              </a:rPr>
              <a:t> Shaw(University Roll Number: 34200318013)</a:t>
            </a:r>
            <a:endParaRPr lang="en-US" sz="3200" dirty="0" smtClean="0">
              <a:latin typeface="Times New Roman" pitchFamily="18" charset="0"/>
              <a:cs typeface="Times New Roman" pitchFamily="18" charset="0"/>
            </a:endParaRPr>
          </a:p>
          <a:p>
            <a:pPr lvl="0"/>
            <a:r>
              <a:rPr lang="en-IN" sz="3200" b="1" dirty="0" err="1" smtClean="0">
                <a:latin typeface="Times New Roman" pitchFamily="18" charset="0"/>
                <a:cs typeface="Times New Roman" pitchFamily="18" charset="0"/>
              </a:rPr>
              <a:t>Lubdhak</a:t>
            </a:r>
            <a:r>
              <a:rPr lang="en-IN" sz="3200" b="1" dirty="0" smtClean="0">
                <a:latin typeface="Times New Roman" pitchFamily="18" charset="0"/>
                <a:cs typeface="Times New Roman" pitchFamily="18" charset="0"/>
              </a:rPr>
              <a:t> </a:t>
            </a:r>
            <a:r>
              <a:rPr lang="en-IN" sz="3200" b="1" dirty="0" err="1" smtClean="0">
                <a:latin typeface="Times New Roman" pitchFamily="18" charset="0"/>
                <a:cs typeface="Times New Roman" pitchFamily="18" charset="0"/>
              </a:rPr>
              <a:t>Modak</a:t>
            </a:r>
            <a:r>
              <a:rPr lang="en-IN" sz="3200" b="1" dirty="0" smtClean="0">
                <a:latin typeface="Times New Roman" pitchFamily="18" charset="0"/>
                <a:cs typeface="Times New Roman" pitchFamily="18" charset="0"/>
              </a:rPr>
              <a:t>(University Roll Number: 34200318025)</a:t>
            </a:r>
            <a:endParaRPr lang="en-US" sz="3200" dirty="0" smtClean="0">
              <a:latin typeface="Times New Roman" pitchFamily="18" charset="0"/>
              <a:cs typeface="Times New Roman" pitchFamily="18" charset="0"/>
            </a:endParaRPr>
          </a:p>
          <a:p>
            <a:pPr lvl="0"/>
            <a:r>
              <a:rPr lang="en-IN" sz="3200" b="1" dirty="0" smtClean="0">
                <a:latin typeface="Times New Roman" pitchFamily="18" charset="0"/>
                <a:cs typeface="Times New Roman" pitchFamily="18" charset="0"/>
              </a:rPr>
              <a:t>Harsh Prasad(University Roll Number: 34200318028)</a:t>
            </a:r>
          </a:p>
          <a:p>
            <a:pPr lvl="0"/>
            <a:endParaRPr lang="en-IN" sz="3200" b="1" dirty="0" smtClean="0">
              <a:latin typeface="Times New Roman" pitchFamily="18" charset="0"/>
              <a:cs typeface="Times New Roman" pitchFamily="18" charset="0"/>
            </a:endParaRPr>
          </a:p>
          <a:p>
            <a:r>
              <a:rPr lang="en-IN" sz="3200" b="1" u="sng" dirty="0" smtClean="0">
                <a:latin typeface="Times New Roman" pitchFamily="18" charset="0"/>
                <a:cs typeface="Times New Roman" pitchFamily="18" charset="0"/>
              </a:rPr>
              <a:t>Subject</a:t>
            </a:r>
            <a:r>
              <a:rPr lang="en-IN" sz="3200" b="1" dirty="0" smtClean="0">
                <a:latin typeface="Times New Roman" pitchFamily="18" charset="0"/>
                <a:cs typeface="Times New Roman" pitchFamily="18" charset="0"/>
              </a:rPr>
              <a:t>          :             </a:t>
            </a:r>
            <a:r>
              <a:rPr lang="en-IN" sz="3200" dirty="0" smtClean="0">
                <a:latin typeface="Times New Roman" pitchFamily="18" charset="0"/>
                <a:cs typeface="Times New Roman" pitchFamily="18" charset="0"/>
              </a:rPr>
              <a:t>Design Lab</a:t>
            </a:r>
            <a:endParaRPr lang="en-US" sz="3200" dirty="0" smtClean="0">
              <a:latin typeface="Times New Roman" pitchFamily="18" charset="0"/>
              <a:cs typeface="Times New Roman" pitchFamily="18" charset="0"/>
            </a:endParaRPr>
          </a:p>
          <a:p>
            <a:r>
              <a:rPr lang="en-IN" sz="3200" b="1" u="sng" dirty="0" smtClean="0">
                <a:latin typeface="Times New Roman" pitchFamily="18" charset="0"/>
                <a:cs typeface="Times New Roman" pitchFamily="18" charset="0"/>
              </a:rPr>
              <a:t>Paper Code</a:t>
            </a:r>
            <a:r>
              <a:rPr lang="en-IN" sz="3200" b="1" dirty="0" smtClean="0">
                <a:latin typeface="Times New Roman" pitchFamily="18" charset="0"/>
                <a:cs typeface="Times New Roman" pitchFamily="18" charset="0"/>
              </a:rPr>
              <a:t>   :             </a:t>
            </a:r>
            <a:r>
              <a:rPr lang="en-IN" sz="3200" dirty="0" smtClean="0">
                <a:latin typeface="Times New Roman" pitchFamily="18" charset="0"/>
                <a:cs typeface="Times New Roman" pitchFamily="18" charset="0"/>
              </a:rPr>
              <a:t>EC681</a:t>
            </a:r>
            <a:endParaRPr lang="en-US" sz="3200"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latin typeface="Times New Roman" pitchFamily="18" charset="0"/>
                <a:cs typeface="Times New Roman" pitchFamily="18" charset="0"/>
              </a:rPr>
              <a:t>LIMITATION:</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This project only used for blind people, who get affected in their daily life problems. Limitations of this project is that it only notifies with buzzer and vibration by device and one more features that if the particular person/obstacles image identity is saved in the system the camera will identify the things otherwise not it can only notify by buzzer and vibration only.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latin typeface="Times New Roman" pitchFamily="18" charset="0"/>
                <a:cs typeface="Times New Roman" pitchFamily="18" charset="0"/>
              </a:rPr>
              <a:t>CONCLUSION:</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main purpose of this study is to produce a prototype that can detect objects or obstacles in front of users and feeds warning back, in the form of vibration, to users.</a:t>
            </a:r>
          </a:p>
          <a:p>
            <a:r>
              <a:rPr lang="en-US" sz="2000" dirty="0" smtClean="0">
                <a:latin typeface="Times New Roman" pitchFamily="18" charset="0"/>
                <a:cs typeface="Times New Roman" pitchFamily="18" charset="0"/>
              </a:rPr>
              <a:t>Combination of ultrasonic sensor and a microcontroller function for detection and distance stick and obstacles in front of.</a:t>
            </a:r>
          </a:p>
          <a:p>
            <a:r>
              <a:rPr lang="en-US" sz="2000" dirty="0" smtClean="0">
                <a:latin typeface="Times New Roman" pitchFamily="18" charset="0"/>
                <a:cs typeface="Times New Roman" pitchFamily="18" charset="0"/>
              </a:rPr>
              <a:t>This project is to people with disabilities that are blind to facilitate the movement and increase safety</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latin typeface="Times New Roman" pitchFamily="18" charset="0"/>
                <a:cs typeface="Times New Roman" pitchFamily="18" charset="0"/>
              </a:rPr>
              <a:t>ACKNOWLEDGEMENT:</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sz="2900" dirty="0" smtClean="0">
                <a:latin typeface="Times New Roman" pitchFamily="18" charset="0"/>
                <a:cs typeface="Times New Roman" pitchFamily="18" charset="0"/>
              </a:rPr>
              <a:t>First and foremost, we would like to thank our Professor Dr. </a:t>
            </a:r>
            <a:r>
              <a:rPr lang="en-US" sz="2900" dirty="0" err="1" smtClean="0">
                <a:latin typeface="Times New Roman" pitchFamily="18" charset="0"/>
                <a:cs typeface="Times New Roman" pitchFamily="18" charset="0"/>
              </a:rPr>
              <a:t>Samik</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Marick</a:t>
            </a:r>
            <a:r>
              <a:rPr lang="en-US" sz="2900" dirty="0" smtClean="0">
                <a:latin typeface="Times New Roman" pitchFamily="18" charset="0"/>
                <a:cs typeface="Times New Roman" pitchFamily="18" charset="0"/>
              </a:rPr>
              <a:t> who guided us in doing these project. He provided us with invaluable advice and helped us in difficult periods. His motivation and help contributed tremendously to the successful completion of the project.</a:t>
            </a:r>
          </a:p>
          <a:p>
            <a:r>
              <a:rPr lang="en-US" sz="2900" dirty="0" smtClean="0">
                <a:latin typeface="Times New Roman" pitchFamily="18" charset="0"/>
                <a:cs typeface="Times New Roman" pitchFamily="18" charset="0"/>
              </a:rPr>
              <a:t>Besides, we would like to thank all the teachers who helped us by giving advice and providing the equipment which we needed the most.</a:t>
            </a:r>
          </a:p>
          <a:p>
            <a:r>
              <a:rPr lang="en-US" sz="2900" dirty="0" smtClean="0">
                <a:latin typeface="Times New Roman" pitchFamily="18" charset="0"/>
                <a:cs typeface="Times New Roman" pitchFamily="18" charset="0"/>
              </a:rPr>
              <a:t>Also we would like to thank our family and friends for their support. Without that support we couldn’t have succeeded in completing this project.</a:t>
            </a:r>
          </a:p>
          <a:p>
            <a:r>
              <a:rPr lang="en-US" sz="2900" dirty="0" smtClean="0">
                <a:latin typeface="Times New Roman" pitchFamily="18" charset="0"/>
                <a:cs typeface="Times New Roman" pitchFamily="18" charset="0"/>
              </a:rPr>
              <a:t>At last but not in least, we would like to thank everyone who helped and motivated us to work on this project.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897562"/>
          </a:xfrm>
        </p:spPr>
        <p:txBody>
          <a:bodyPr/>
          <a:lstStyle/>
          <a:p>
            <a:r>
              <a:rPr lang="en-US" dirty="0" smtClean="0"/>
              <a:t>            THANK YOU.</a:t>
            </a:r>
            <a:endParaRPr lang="en-US" dirty="0"/>
          </a:p>
        </p:txBody>
      </p:sp>
      <p:sp>
        <p:nvSpPr>
          <p:cNvPr id="3" name="Content Placeholder 2"/>
          <p:cNvSpPr>
            <a:spLocks noGrp="1"/>
          </p:cNvSpPr>
          <p:nvPr>
            <p:ph idx="1"/>
          </p:nvPr>
        </p:nvSpPr>
        <p:spPr>
          <a:xfrm flipV="1">
            <a:off x="8839200" y="6248399"/>
            <a:ext cx="94488" cy="45719"/>
          </a:xfrm>
        </p:spPr>
        <p:txBody>
          <a:bodyPr>
            <a:normAutofit fontScale="25000" lnSpcReduction="20000"/>
          </a:bodyPr>
          <a:lstStyle/>
          <a:p>
            <a:r>
              <a:rPr lang="en-US" sz="800" dirty="0" smtClean="0"/>
              <a:t>N</a:t>
            </a:r>
            <a:endParaRPr lang="en-US"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latin typeface="Times New Roman" pitchFamily="18" charset="0"/>
                <a:cs typeface="Times New Roman" pitchFamily="18" charset="0"/>
              </a:rPr>
              <a:t>CONTENTS:</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Purpose</a:t>
            </a:r>
          </a:p>
          <a:p>
            <a:r>
              <a:rPr lang="en-US" sz="2000" dirty="0" smtClean="0">
                <a:latin typeface="Times New Roman" pitchFamily="18" charset="0"/>
                <a:cs typeface="Times New Roman" pitchFamily="18" charset="0"/>
              </a:rPr>
              <a:t>Advantages</a:t>
            </a:r>
          </a:p>
          <a:p>
            <a:r>
              <a:rPr lang="en-US" sz="2000" dirty="0" smtClean="0">
                <a:latin typeface="Times New Roman" pitchFamily="18" charset="0"/>
                <a:cs typeface="Times New Roman" pitchFamily="18" charset="0"/>
              </a:rPr>
              <a:t>Use </a:t>
            </a:r>
            <a:r>
              <a:rPr lang="en-US" sz="2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ase Diagram</a:t>
            </a:r>
          </a:p>
          <a:p>
            <a:r>
              <a:rPr lang="en-US" sz="2000" dirty="0" smtClean="0">
                <a:latin typeface="Times New Roman" pitchFamily="18" charset="0"/>
                <a:cs typeface="Times New Roman" pitchFamily="18" charset="0"/>
              </a:rPr>
              <a:t>Flow Chart of System</a:t>
            </a:r>
          </a:p>
          <a:p>
            <a:r>
              <a:rPr lang="en-US" sz="2000" dirty="0" smtClean="0">
                <a:latin typeface="Times New Roman" pitchFamily="18" charset="0"/>
                <a:cs typeface="Times New Roman" pitchFamily="18" charset="0"/>
              </a:rPr>
              <a:t>How it Works?</a:t>
            </a:r>
          </a:p>
          <a:p>
            <a:r>
              <a:rPr lang="en-US" sz="2000" dirty="0" smtClean="0">
                <a:latin typeface="Times New Roman" pitchFamily="18" charset="0"/>
                <a:cs typeface="Times New Roman" pitchFamily="18" charset="0"/>
              </a:rPr>
              <a:t>Limitation</a:t>
            </a:r>
          </a:p>
          <a:p>
            <a:r>
              <a:rPr lang="en-US" sz="2000" dirty="0" smtClean="0">
                <a:latin typeface="Times New Roman" pitchFamily="18" charset="0"/>
                <a:cs typeface="Times New Roman" pitchFamily="18" charset="0"/>
              </a:rPr>
              <a:t>Conclusion</a:t>
            </a:r>
          </a:p>
          <a:p>
            <a:r>
              <a:rPr lang="en-US" sz="2000" dirty="0" smtClean="0">
                <a:latin typeface="Times New Roman" pitchFamily="18" charset="0"/>
                <a:cs typeface="Times New Roman" pitchFamily="18" charset="0"/>
              </a:rPr>
              <a:t>Acknowledgement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960438"/>
          </a:xfrm>
        </p:spPr>
        <p:txBody>
          <a:bodyPr>
            <a:normAutofit fontScale="90000"/>
          </a:bodyPr>
          <a:lstStyle/>
          <a:p>
            <a:pPr lvl="0"/>
            <a:r>
              <a:rPr lang="en-IN" dirty="0" smtClean="0">
                <a:latin typeface="Times New Roman" pitchFamily="18" charset="0"/>
                <a:cs typeface="Times New Roman" pitchFamily="18" charset="0"/>
              </a:rPr>
              <a:t>INTRODUCTION</a:t>
            </a:r>
            <a:r>
              <a:rPr lang="en-IN"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Nowadays, technology and human life cannot be separated as it has become the phenomenon of the world. But, how the technology can help people that visually impaired?</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Third eye for blinds is an innovation which helps the blinds people to navigate with speed and confidence by detecting the nearby obstacles using the help of ultrasonic waves and notify them with buzzer sound or vibration. They only need to wear this device as a band or cloth. The intensity of vibration and rate of beeping increases with decrease in distance and this is a fully automated device</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smtClean="0">
                <a:latin typeface="Times New Roman" pitchFamily="18" charset="0"/>
                <a:cs typeface="Times New Roman" pitchFamily="18" charset="0"/>
              </a:rPr>
              <a:t>PURPOSE:</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According to WHO 39 million peoples are estimated as blinds worldwide.</a:t>
            </a:r>
          </a:p>
          <a:p>
            <a:r>
              <a:rPr lang="en-US" sz="2000" dirty="0" smtClean="0">
                <a:latin typeface="Times New Roman" pitchFamily="18" charset="0"/>
                <a:cs typeface="Times New Roman" pitchFamily="18" charset="0"/>
              </a:rPr>
              <a:t>They are suffering a lot of harder ship in there daily life.</a:t>
            </a:r>
          </a:p>
          <a:p>
            <a:r>
              <a:rPr lang="en-US" sz="2000" dirty="0" smtClean="0">
                <a:latin typeface="Times New Roman" pitchFamily="18" charset="0"/>
                <a:cs typeface="Times New Roman" pitchFamily="18" charset="0"/>
              </a:rPr>
              <a:t>The features of Third eye for blind people: By wearing this device they can fully avoid the use of white cane and such other devices. This devices will help the blind to navigate without holding a stick which is a bit annoying for them. They can simply wear it as a band and it can function very accurately and they only need a very little training to use it</a:t>
            </a:r>
            <a:r>
              <a:rPr lang="en-US" sz="2000" dirty="0" smtClean="0"/>
              <a:t>.</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latin typeface="Times New Roman" pitchFamily="18" charset="0"/>
                <a:cs typeface="Times New Roman" pitchFamily="18" charset="0"/>
              </a:rPr>
              <a:t>ADVANTAGES:</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Low design time.</a:t>
            </a:r>
          </a:p>
          <a:p>
            <a:r>
              <a:rPr lang="en-US" sz="2000" dirty="0" smtClean="0">
                <a:latin typeface="Times New Roman" pitchFamily="18" charset="0"/>
                <a:cs typeface="Times New Roman" pitchFamily="18" charset="0"/>
              </a:rPr>
              <a:t>Low production cost.</a:t>
            </a:r>
          </a:p>
          <a:p>
            <a:r>
              <a:rPr lang="en-US" sz="2000" dirty="0" smtClean="0">
                <a:latin typeface="Times New Roman" pitchFamily="18" charset="0"/>
                <a:cs typeface="Times New Roman" pitchFamily="18" charset="0"/>
              </a:rPr>
              <a:t>This system is applicable for both the indoor and outdoor environment.</a:t>
            </a:r>
          </a:p>
          <a:p>
            <a:r>
              <a:rPr lang="en-US" sz="2000" dirty="0" smtClean="0">
                <a:latin typeface="Times New Roman" pitchFamily="18" charset="0"/>
                <a:cs typeface="Times New Roman" pitchFamily="18" charset="0"/>
              </a:rPr>
              <a:t>It is dynamic system.</a:t>
            </a:r>
          </a:p>
          <a:p>
            <a:r>
              <a:rPr lang="en-US" sz="2000" dirty="0" smtClean="0">
                <a:latin typeface="Times New Roman" pitchFamily="18" charset="0"/>
                <a:cs typeface="Times New Roman" pitchFamily="18" charset="0"/>
              </a:rPr>
              <a:t>Less space.</a:t>
            </a:r>
          </a:p>
          <a:p>
            <a:r>
              <a:rPr lang="en-US" sz="2000" dirty="0" smtClean="0">
                <a:latin typeface="Times New Roman" pitchFamily="18" charset="0"/>
                <a:cs typeface="Times New Roman" pitchFamily="18" charset="0"/>
              </a:rPr>
              <a:t>Less power consumption.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latin typeface="Times New Roman" pitchFamily="18" charset="0"/>
                <a:cs typeface="Times New Roman" pitchFamily="18" charset="0"/>
              </a:rPr>
              <a:t>USE CASE DIAGRAM:</a:t>
            </a:r>
            <a:endParaRPr lang="en-US" sz="3900" dirty="0">
              <a:latin typeface="Times New Roman" pitchFamily="18" charset="0"/>
              <a:cs typeface="Times New Roman" pitchFamily="18" charset="0"/>
            </a:endParaRPr>
          </a:p>
        </p:txBody>
      </p:sp>
      <p:pic>
        <p:nvPicPr>
          <p:cNvPr id="1026" name="Picture 1"/>
          <p:cNvPicPr>
            <a:picLocks noChangeAspect="1" noChangeArrowheads="1"/>
          </p:cNvPicPr>
          <p:nvPr/>
        </p:nvPicPr>
        <p:blipFill>
          <a:blip r:embed="rId2"/>
          <a:srcRect/>
          <a:stretch>
            <a:fillRect/>
          </a:stretch>
        </p:blipFill>
        <p:spPr bwMode="auto">
          <a:xfrm>
            <a:off x="2667000" y="1708171"/>
            <a:ext cx="4038600" cy="48235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latin typeface="Times New Roman" pitchFamily="18" charset="0"/>
                <a:cs typeface="Times New Roman" pitchFamily="18" charset="0"/>
              </a:rPr>
              <a:t>FLOW CHART OF SYSTEM</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r>
            <a:br>
              <a:rPr lang="en-US" dirty="0" smtClean="0"/>
            </a:br>
            <a:r>
              <a:rPr lang="en-US" dirty="0" smtClean="0"/>
              <a:t/>
            </a:r>
            <a:br>
              <a:rPr lang="en-US" dirty="0" smtClean="0"/>
            </a:br>
            <a:endParaRPr lang="en-US" dirty="0"/>
          </a:p>
        </p:txBody>
      </p:sp>
      <p:pic>
        <p:nvPicPr>
          <p:cNvPr id="2050" name="Picture 2" descr="sumo"/>
          <p:cNvPicPr>
            <a:picLocks noChangeAspect="1" noChangeArrowheads="1"/>
          </p:cNvPicPr>
          <p:nvPr/>
        </p:nvPicPr>
        <p:blipFill>
          <a:blip r:embed="rId2"/>
          <a:srcRect b="2750"/>
          <a:stretch>
            <a:fillRect/>
          </a:stretch>
        </p:blipFill>
        <p:spPr bwMode="auto">
          <a:xfrm>
            <a:off x="2209800" y="1447800"/>
            <a:ext cx="5369402"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066800"/>
          </a:xfrm>
        </p:spPr>
        <p:txBody>
          <a:bodyPr>
            <a:normAutofit/>
          </a:bodyPr>
          <a:lstStyle/>
          <a:p>
            <a:r>
              <a:rPr lang="en-US" sz="3900" dirty="0" smtClean="0">
                <a:latin typeface="Times New Roman" pitchFamily="18" charset="0"/>
                <a:cs typeface="Times New Roman" pitchFamily="18" charset="0"/>
              </a:rPr>
              <a:t>HOW IT WORKS?</a:t>
            </a:r>
            <a:endParaRPr lang="en-US" sz="3900"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143000"/>
            <a:ext cx="7696200" cy="5334000"/>
          </a:xfrm>
        </p:spPr>
        <p:txBody>
          <a:bodyPr>
            <a:normAutofit fontScale="40000" lnSpcReduction="20000"/>
          </a:bodyPr>
          <a:lstStyle/>
          <a:p>
            <a:pPr algn="just">
              <a:buNone/>
            </a:pPr>
            <a:r>
              <a:rPr lang="en-US" sz="5000" dirty="0" smtClean="0">
                <a:latin typeface="Times New Roman" pitchFamily="18" charset="0"/>
                <a:cs typeface="Times New Roman" pitchFamily="18" charset="0"/>
              </a:rPr>
              <a:t>Smart Gloves is basically used to determine objects nearby for blind people. It's working procedure is very simple, and is described below-</a:t>
            </a:r>
          </a:p>
          <a:p>
            <a:pPr algn="just">
              <a:buNone/>
            </a:pPr>
            <a:endParaRPr lang="en-US" sz="5000" dirty="0" smtClean="0">
              <a:latin typeface="Times New Roman" pitchFamily="18" charset="0"/>
              <a:cs typeface="Times New Roman" pitchFamily="18" charset="0"/>
            </a:endParaRPr>
          </a:p>
          <a:p>
            <a:pPr algn="just">
              <a:buNone/>
            </a:pPr>
            <a:r>
              <a:rPr lang="en-US" sz="5000" dirty="0" smtClean="0">
                <a:latin typeface="Times New Roman" pitchFamily="18" charset="0"/>
                <a:cs typeface="Times New Roman" pitchFamily="18" charset="0"/>
              </a:rPr>
              <a:t>1.First the gloves determine the object's distance using the sensors attached.</a:t>
            </a:r>
          </a:p>
          <a:p>
            <a:pPr algn="just">
              <a:buNone/>
            </a:pPr>
            <a:r>
              <a:rPr lang="en-US" sz="5000" b="1" dirty="0" smtClean="0">
                <a:latin typeface="Times New Roman" pitchFamily="18" charset="0"/>
                <a:cs typeface="Times New Roman" pitchFamily="18" charset="0"/>
              </a:rPr>
              <a:t> </a:t>
            </a:r>
            <a:endParaRPr lang="en-US" sz="5000" dirty="0" smtClean="0">
              <a:latin typeface="Times New Roman" pitchFamily="18" charset="0"/>
              <a:cs typeface="Times New Roman" pitchFamily="18" charset="0"/>
            </a:endParaRPr>
          </a:p>
          <a:p>
            <a:pPr algn="just">
              <a:buNone/>
            </a:pPr>
            <a:r>
              <a:rPr lang="en-US" sz="5000" dirty="0" smtClean="0">
                <a:latin typeface="Times New Roman" pitchFamily="18" charset="0"/>
                <a:cs typeface="Times New Roman" pitchFamily="18" charset="0"/>
              </a:rPr>
              <a:t>2.Sensor measures the range of the object and accordingly sends the signal to the microcontroller ( here we used </a:t>
            </a:r>
            <a:r>
              <a:rPr lang="en-US" sz="5000" dirty="0" err="1" smtClean="0">
                <a:latin typeface="Times New Roman" pitchFamily="18" charset="0"/>
                <a:cs typeface="Times New Roman" pitchFamily="18" charset="0"/>
              </a:rPr>
              <a:t>Arduino</a:t>
            </a:r>
            <a:r>
              <a:rPr lang="en-US" sz="5000" dirty="0" smtClean="0">
                <a:latin typeface="Times New Roman" pitchFamily="18" charset="0"/>
                <a:cs typeface="Times New Roman" pitchFamily="18" charset="0"/>
              </a:rPr>
              <a:t>).</a:t>
            </a:r>
          </a:p>
          <a:p>
            <a:pPr algn="just">
              <a:buNone/>
            </a:pPr>
            <a:r>
              <a:rPr lang="en-US" sz="5000" dirty="0" smtClean="0">
                <a:latin typeface="Times New Roman" pitchFamily="18" charset="0"/>
                <a:cs typeface="Times New Roman" pitchFamily="18" charset="0"/>
              </a:rPr>
              <a:t> </a:t>
            </a:r>
          </a:p>
          <a:p>
            <a:pPr algn="just">
              <a:buNone/>
            </a:pPr>
            <a:r>
              <a:rPr lang="en-US" sz="5000" dirty="0" smtClean="0">
                <a:latin typeface="Times New Roman" pitchFamily="18" charset="0"/>
                <a:cs typeface="Times New Roman" pitchFamily="18" charset="0"/>
              </a:rPr>
              <a:t>3. If the distance of the obstacle is greater or equal to  95cm it will be marked as safe, and the led’s  output will be green.</a:t>
            </a:r>
          </a:p>
          <a:p>
            <a:pPr algn="just">
              <a:buFont typeface="Arial" pitchFamily="34" charset="0"/>
              <a:buChar char="•"/>
            </a:pPr>
            <a:r>
              <a:rPr lang="en-US" sz="5000" dirty="0" smtClean="0">
                <a:latin typeface="Times New Roman" pitchFamily="18" charset="0"/>
                <a:cs typeface="Times New Roman" pitchFamily="18" charset="0"/>
              </a:rPr>
              <a:t> If the distance is less than 65cm and greater or equal to  45cm ,the glove will identify it as close and start the buzzer.</a:t>
            </a:r>
          </a:p>
          <a:p>
            <a:pPr algn="just">
              <a:buFont typeface="Arial" pitchFamily="34" charset="0"/>
              <a:buChar char="•"/>
            </a:pPr>
            <a:r>
              <a:rPr lang="en-US" sz="5000" dirty="0" smtClean="0">
                <a:latin typeface="Times New Roman" pitchFamily="18" charset="0"/>
                <a:cs typeface="Times New Roman" pitchFamily="18" charset="0"/>
              </a:rPr>
              <a:t> If the distance is less than 45cm, the glove will identify it as very close(unsafe distance) and give the output led red </a:t>
            </a:r>
            <a:r>
              <a:rPr lang="en-US" sz="5000" dirty="0" err="1" smtClean="0">
                <a:latin typeface="Times New Roman" pitchFamily="18" charset="0"/>
                <a:cs typeface="Times New Roman" pitchFamily="18" charset="0"/>
              </a:rPr>
              <a:t>colour</a:t>
            </a:r>
            <a:r>
              <a:rPr lang="en-US" sz="5000" dirty="0" smtClean="0">
                <a:latin typeface="Times New Roman" pitchFamily="18" charset="0"/>
                <a:cs typeface="Times New Roman" pitchFamily="18" charset="0"/>
              </a:rPr>
              <a:t> and start both the buzzer and vibrator to alert the user.</a:t>
            </a:r>
          </a:p>
          <a:p>
            <a:pPr algn="just">
              <a:buNone/>
            </a:pPr>
            <a:r>
              <a:rPr lang="en-US" sz="5000"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381000"/>
          </a:xfrm>
        </p:spPr>
        <p:txBody>
          <a:bodyPr>
            <a:normAutofit/>
          </a:bodyPr>
          <a:lstStyle/>
          <a:p>
            <a:r>
              <a:rPr lang="en-US" sz="1800" dirty="0" smtClean="0">
                <a:latin typeface="Times New Roman" pitchFamily="18" charset="0"/>
                <a:cs typeface="Times New Roman" pitchFamily="18" charset="0"/>
              </a:rPr>
              <a:t>UNSAFE:</a:t>
            </a:r>
            <a:endParaRPr lang="en-US" sz="1800" dirty="0">
              <a:latin typeface="Times New Roman" pitchFamily="18" charset="0"/>
              <a:cs typeface="Times New Roman" pitchFamily="18" charset="0"/>
            </a:endParaRPr>
          </a:p>
        </p:txBody>
      </p:sp>
      <p:sp>
        <p:nvSpPr>
          <p:cNvPr id="3" name="Content Placeholder 2"/>
          <p:cNvSpPr>
            <a:spLocks noGrp="1"/>
          </p:cNvSpPr>
          <p:nvPr>
            <p:ph idx="1"/>
          </p:nvPr>
        </p:nvSpPr>
        <p:spPr>
          <a:xfrm>
            <a:off x="1600200" y="3581400"/>
            <a:ext cx="2667000" cy="2133600"/>
          </a:xfrm>
        </p:spPr>
        <p:txBody>
          <a:bodyPr>
            <a:normAutofit/>
          </a:bodyPr>
          <a:lstStyle/>
          <a:p>
            <a:pPr>
              <a:buNone/>
            </a:pPr>
            <a:r>
              <a:rPr lang="en-US" sz="1800" dirty="0" smtClean="0">
                <a:latin typeface="Times New Roman" pitchFamily="18" charset="0"/>
                <a:cs typeface="Times New Roman" pitchFamily="18" charset="0"/>
              </a:rPr>
              <a:t>SAFE:</a:t>
            </a:r>
            <a:endParaRPr lang="en-US" sz="1800" dirty="0">
              <a:latin typeface="Times New Roman" pitchFamily="18" charset="0"/>
              <a:cs typeface="Times New Roman" pitchFamily="18" charset="0"/>
            </a:endParaRPr>
          </a:p>
        </p:txBody>
      </p:sp>
      <p:pic>
        <p:nvPicPr>
          <p:cNvPr id="3074" name="Picture 3"/>
          <p:cNvPicPr>
            <a:picLocks noChangeAspect="1" noChangeArrowheads="1"/>
          </p:cNvPicPr>
          <p:nvPr/>
        </p:nvPicPr>
        <p:blipFill>
          <a:blip r:embed="rId2"/>
          <a:srcRect/>
          <a:stretch>
            <a:fillRect/>
          </a:stretch>
        </p:blipFill>
        <p:spPr bwMode="auto">
          <a:xfrm>
            <a:off x="1371600" y="457200"/>
            <a:ext cx="7162800" cy="2971800"/>
          </a:xfrm>
          <a:prstGeom prst="rect">
            <a:avLst/>
          </a:prstGeom>
          <a:noFill/>
          <a:ln w="9525">
            <a:noFill/>
            <a:miter lim="800000"/>
            <a:headEnd/>
            <a:tailEnd/>
          </a:ln>
          <a:effectLst/>
        </p:spPr>
      </p:pic>
      <p:pic>
        <p:nvPicPr>
          <p:cNvPr id="3075" name="Picture 6"/>
          <p:cNvPicPr>
            <a:picLocks noChangeAspect="1" noChangeArrowheads="1"/>
          </p:cNvPicPr>
          <p:nvPr/>
        </p:nvPicPr>
        <p:blipFill>
          <a:blip r:embed="rId3"/>
          <a:srcRect/>
          <a:stretch>
            <a:fillRect/>
          </a:stretch>
        </p:blipFill>
        <p:spPr bwMode="auto">
          <a:xfrm>
            <a:off x="1371600" y="3962400"/>
            <a:ext cx="713232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100</TotalTime>
  <Words>589</Words>
  <Application>Microsoft Office PowerPoint</Application>
  <PresentationFormat>On-screen Show (4:3)</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SMART GLOVES </vt:lpstr>
      <vt:lpstr>CONTENTS:</vt:lpstr>
      <vt:lpstr>INTRODUCTION: </vt:lpstr>
      <vt:lpstr>PURPOSE:</vt:lpstr>
      <vt:lpstr>ADVANTAGES:</vt:lpstr>
      <vt:lpstr>USE CASE DIAGRAM:</vt:lpstr>
      <vt:lpstr>FLOW CHART OF SYSTEM</vt:lpstr>
      <vt:lpstr>HOW IT WORKS?</vt:lpstr>
      <vt:lpstr>UNSAFE:</vt:lpstr>
      <vt:lpstr>LIMITATION:</vt:lpstr>
      <vt:lpstr>CONCLUSION:</vt:lpstr>
      <vt:lpstr>ACKNOWLEDGEMENT:</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GLOVES</dc:title>
  <dc:creator>User</dc:creator>
  <cp:lastModifiedBy>User</cp:lastModifiedBy>
  <cp:revision>11</cp:revision>
  <dcterms:created xsi:type="dcterms:W3CDTF">2021-07-24T15:21:56Z</dcterms:created>
  <dcterms:modified xsi:type="dcterms:W3CDTF">2021-07-28T03:41:19Z</dcterms:modified>
</cp:coreProperties>
</file>