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8620" y="1691005"/>
            <a:ext cx="9144000" cy="1788795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lgerian" panose="04020705040A02060702" charset="0"/>
                <a:cs typeface="Algerian" panose="04020705040A02060702" charset="0"/>
              </a:rPr>
              <a:t>GIVE ME SOME CREDITS</a:t>
            </a:r>
            <a:endParaRPr lang="en-US" sz="9600" dirty="0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365" y="391160"/>
            <a:ext cx="9264650" cy="1100455"/>
          </a:xfrm>
        </p:spPr>
        <p:txBody>
          <a:bodyPr>
            <a:normAutofit/>
          </a:bodyPr>
          <a:lstStyle/>
          <a:p>
            <a:r>
              <a:rPr lang="en-US" dirty="0">
                <a:latin typeface="Cooper Black" panose="0208090404030B020404" charset="0"/>
                <a:cs typeface="Cooper Black" panose="0208090404030B020404" charset="0"/>
              </a:rPr>
              <a:t>Handling Null Values</a:t>
            </a:r>
            <a:endParaRPr lang="en-US" dirty="0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365" y="1491615"/>
            <a:ext cx="9398635" cy="3766185"/>
          </a:xfrm>
        </p:spPr>
        <p:txBody>
          <a:bodyPr/>
          <a:lstStyle/>
          <a:p>
            <a:r>
              <a:rPr lang="en-US" b="1"/>
              <a:t>Imputaion Method are used for remove null Values : </a:t>
            </a:r>
            <a:endParaRPr 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Monthly Income imputed with normally distributed values with its mean 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Number of Dependents imputed with its mode, which is zero.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" y="3533775"/>
            <a:ext cx="10824210" cy="656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5257800"/>
            <a:ext cx="10392410" cy="9086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14375" y="2958465"/>
            <a:ext cx="96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Train </a:t>
            </a:r>
            <a:r>
              <a:rPr lang="en-US"/>
              <a:t>: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34670" y="4662805"/>
            <a:ext cx="7346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Test</a:t>
            </a:r>
            <a:r>
              <a:rPr lang="en-US"/>
              <a:t>: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4510"/>
            <a:ext cx="7498080" cy="1101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oper Black" panose="0208090404030B020404" charset="0"/>
                <a:cs typeface="Cooper Black" panose="0208090404030B020404" charset="0"/>
              </a:rPr>
              <a:t>Treat Imbalace Data </a:t>
            </a:r>
            <a:endParaRPr lang="en-US" b="1" dirty="0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8125"/>
            <a:ext cx="9144000" cy="194056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  The Target column ‘SeriousDlqin2yrs’ have imbalanced count .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Used </a:t>
            </a:r>
            <a:r>
              <a:rPr lang="en-US" sz="3200">
                <a:latin typeface="Cooper Black" panose="0208090404030B020404" charset="0"/>
                <a:cs typeface="Cooper Black" panose="0208090404030B020404" charset="0"/>
              </a:rPr>
              <a:t>SMOTE</a:t>
            </a:r>
            <a:r>
              <a:rPr lang="en-US"/>
              <a:t> for treat imbalaced data .In fig (2) balace data is shown. 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3561715"/>
            <a:ext cx="5714365" cy="3296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715" y="3602355"/>
            <a:ext cx="5601335" cy="3256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595"/>
            <a:ext cx="9144000" cy="11309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oper Black" panose="0208090404030B020404" charset="0"/>
                <a:cs typeface="Cooper Black" panose="0208090404030B020404" charset="0"/>
              </a:rPr>
              <a:t>No. of dependents does not have any impact</a:t>
            </a:r>
            <a:endParaRPr lang="en-US" dirty="0">
              <a:latin typeface="Cooper Black" panose="0208090404030B020404" charset="0"/>
              <a:cs typeface="Cooper Black" panose="0208090404030B0204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5" y="2067560"/>
            <a:ext cx="10726420" cy="43326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5440"/>
            <a:ext cx="9144000" cy="8070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oper Black" panose="0208090404030B020404" charset="0"/>
                <a:cs typeface="Cooper Black" panose="0208090404030B020404" charset="0"/>
              </a:rPr>
              <a:t>Check Correlation</a:t>
            </a:r>
            <a:endParaRPr lang="en-US" b="1" dirty="0">
              <a:latin typeface="Cooper Black" panose="0208090404030B020404" charset="0"/>
              <a:cs typeface="Cooper Black" panose="0208090404030B0204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" y="1466215"/>
            <a:ext cx="7049135" cy="54648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08115" y="1466215"/>
            <a:ext cx="53378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age, NumberOfTime30-59DaysPastDueNotWorse, NumberRealEstateLoansOrLines are correlated with SeriousDlqin2yrs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Multicollinearity exists between:</a:t>
            </a:r>
            <a:endParaRPr lang="en-US"/>
          </a:p>
          <a:p>
            <a:pPr algn="l"/>
            <a:r>
              <a:rPr lang="en-US"/>
              <a:t>     NumberOfTime30-59DaysPastDueNotWorse and              NumberOfTime60-59DaysPastDueNotWorse and    NumberOfTimes90DaysLate\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NumberOfTime30-59DaysPastDueNotWorse is highly correlated with SeriousDlqin2yrs hence NumberOfTime60-59DaysPastDueNotWorse and NumberOfTimes90DaysLate could be dropped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675" y="374650"/>
            <a:ext cx="9996170" cy="2821305"/>
          </a:xfrm>
        </p:spPr>
        <p:txBody>
          <a:bodyPr>
            <a:normAutofit fontScale="90000"/>
          </a:bodyPr>
          <a:lstStyle/>
          <a:p>
            <a:pPr marL="0" indent="0" algn="l"/>
            <a:br>
              <a:rPr lang="en-US" dirty="0"/>
            </a:br>
            <a:br>
              <a:rPr lang="en-US" dirty="0"/>
            </a:br>
            <a:r>
              <a:rPr lang="en-US" dirty="0">
                <a:latin typeface="Cooper Black" panose="0208090404030B020404" charset="0"/>
                <a:cs typeface="Cooper Black" panose="0208090404030B020404" charset="0"/>
              </a:rPr>
              <a:t>Handling Outliers</a:t>
            </a:r>
            <a:br>
              <a:rPr lang="en-US" dirty="0">
                <a:latin typeface="Cooper Black" panose="0208090404030B020404" charset="0"/>
                <a:cs typeface="Cooper Black" panose="0208090404030B020404" charset="0"/>
              </a:rPr>
            </a:br>
            <a:r>
              <a:rPr lang="en-US" sz="4890" dirty="0">
                <a:latin typeface="Cooper Black" panose="0208090404030B020404" charset="0"/>
                <a:cs typeface="Cooper Black" panose="0208090404030B020404" charset="0"/>
              </a:rPr>
              <a:t> </a:t>
            </a:r>
            <a:r>
              <a:rPr lang="en-US" sz="4890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sz="4890" dirty="0">
                <a:latin typeface="+mn-lt"/>
                <a:cs typeface="+mn-lt"/>
              </a:rPr>
              <a:t>etect outliers in following columns:</a:t>
            </a:r>
            <a:br>
              <a:rPr lang="en-US" sz="4890" dirty="0">
                <a:latin typeface="+mn-lt"/>
                <a:cs typeface="+mn-lt"/>
              </a:rPr>
            </a:br>
            <a:r>
              <a:rPr lang="en-US" sz="4890" dirty="0">
                <a:latin typeface="+mn-lt"/>
                <a:cs typeface="+mn-lt"/>
              </a:rPr>
              <a:t>  </a:t>
            </a:r>
            <a:endParaRPr lang="en-US" sz="4890" dirty="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6170" y="2571115"/>
            <a:ext cx="9561830" cy="3269615"/>
          </a:xfrm>
        </p:spPr>
        <p:txBody>
          <a:bodyPr>
            <a:normAutofit fontScale="90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cs typeface="+mn-lt"/>
                <a:sym typeface="+mn-ea"/>
              </a:rPr>
              <a:t>age</a:t>
            </a:r>
            <a:endParaRPr lang="en-US" dirty="0">
              <a:cs typeface="+mn-lt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cs typeface="+mn-lt"/>
                <a:sym typeface="+mn-ea"/>
              </a:rPr>
              <a:t>RevolvingUtilizationOfUnsecuredLines</a:t>
            </a:r>
            <a:endParaRPr lang="en-US" dirty="0">
              <a:cs typeface="+mn-lt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cs typeface="+mn-lt"/>
                <a:sym typeface="+mn-ea"/>
              </a:rPr>
              <a:t>NumberOfTime30-59DaysPastDueNotWorse</a:t>
            </a:r>
            <a:endParaRPr lang="en-US" dirty="0">
              <a:cs typeface="+mn-lt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cs typeface="+mn-lt"/>
                <a:sym typeface="+mn-ea"/>
              </a:rPr>
              <a:t>DebtRatio</a:t>
            </a:r>
            <a:endParaRPr lang="en-US" dirty="0">
              <a:cs typeface="+mn-lt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cs typeface="+mn-lt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sz="4400" b="1" dirty="0">
                <a:cs typeface="+mn-lt"/>
                <a:sym typeface="+mn-ea"/>
              </a:rPr>
              <a:t>These Outliers are treat with IQR method .</a:t>
            </a:r>
            <a:br>
              <a:rPr lang="en-US" sz="4400" b="1" dirty="0">
                <a:cs typeface="+mn-lt"/>
                <a:sym typeface="+mn-ea"/>
              </a:rPr>
            </a:br>
            <a:r>
              <a:rPr lang="en-US" sz="4400" b="1"/>
              <a:t> </a:t>
            </a:r>
            <a:endParaRPr lang="en-US" sz="4400" b="1"/>
          </a:p>
        </p:txBody>
      </p:sp>
      <p:sp>
        <p:nvSpPr>
          <p:cNvPr id="4" name="Text Box 3"/>
          <p:cNvSpPr txBox="1"/>
          <p:nvPr/>
        </p:nvSpPr>
        <p:spPr>
          <a:xfrm>
            <a:off x="8496300" y="8331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9145"/>
            <a:ext cx="9144000" cy="1206500"/>
          </a:xfrm>
        </p:spPr>
        <p:txBody>
          <a:bodyPr/>
          <a:lstStyle/>
          <a:p>
            <a:r>
              <a:rPr lang="en-US" dirty="0">
                <a:latin typeface="Cooper Black" panose="0208090404030B020404" charset="0"/>
                <a:cs typeface="Cooper Black" panose="0208090404030B020404" charset="0"/>
              </a:rPr>
              <a:t>Standardization </a:t>
            </a:r>
            <a:endParaRPr lang="en-US" dirty="0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775" y="2601595"/>
            <a:ext cx="9472930" cy="3479800"/>
          </a:xfrm>
        </p:spPr>
        <p:txBody>
          <a:bodyPr>
            <a:noAutofit/>
          </a:bodyPr>
          <a:lstStyle/>
          <a:p>
            <a:r>
              <a:rPr lang="en-US" sz="3600"/>
              <a:t>Standardized the data in order to make the available data in a standard scale, so that it will be easy for machine to evaluate the data and get the more accurate predictions.</a:t>
            </a:r>
            <a:endParaRPr lang="en-US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charset="0"/>
                <a:cs typeface="Cooper Black" panose="0208090404030B020404" charset="0"/>
              </a:rPr>
              <a:t>Split data into train, test</a:t>
            </a:r>
            <a:endParaRPr lang="en-US" dirty="0">
              <a:latin typeface="Cooper Black" panose="0208090404030B020404" charset="0"/>
              <a:cs typeface="Cooper Black" panose="0208090404030B0204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95" y="3705225"/>
            <a:ext cx="10713720" cy="19570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370330"/>
          </a:xfrm>
        </p:spPr>
        <p:txBody>
          <a:bodyPr/>
          <a:lstStyle/>
          <a:p>
            <a:r>
              <a:rPr lang="en-US" dirty="0">
                <a:latin typeface="Cooper Black" panose="0208090404030B020404" charset="0"/>
                <a:cs typeface="Cooper Black" panose="0208090404030B020404" charset="0"/>
              </a:rPr>
              <a:t>Model selection</a:t>
            </a:r>
            <a:endParaRPr lang="en-US" dirty="0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/>
              <a:t>Logistic Regression </a:t>
            </a:r>
            <a:endParaRPr lang="en-US" sz="4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/>
              <a:t>Decision Tree</a:t>
            </a:r>
            <a:endParaRPr lang="en-US" sz="4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/>
              <a:t>Random Forest </a:t>
            </a:r>
            <a:endParaRPr lang="en-US" sz="4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/>
              <a:t>KNN </a:t>
            </a:r>
            <a:endParaRPr lang="en-US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455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oper Black" panose="0208090404030B020404" charset="0"/>
                <a:cs typeface="Cooper Black" panose="0208090404030B020404" charset="0"/>
              </a:rPr>
              <a:t>Accuracy score</a:t>
            </a:r>
            <a:br>
              <a:rPr lang="en-US" dirty="0">
                <a:latin typeface="Cooper Black" panose="0208090404030B020404" charset="0"/>
                <a:cs typeface="Cooper Black" panose="0208090404030B020404" charset="0"/>
              </a:rPr>
            </a:br>
            <a:br>
              <a:rPr lang="en-US" dirty="0">
                <a:latin typeface="Cooper Black" panose="0208090404030B020404" charset="0"/>
                <a:cs typeface="Cooper Black" panose="0208090404030B020404" charset="0"/>
              </a:rPr>
            </a:br>
            <a:r>
              <a:rPr lang="en-US" sz="3555" dirty="0"/>
              <a:t>Highest accuracy score :Random forest (85.6475%) </a:t>
            </a:r>
            <a:endParaRPr lang="en-US" sz="355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10" y="3042920"/>
            <a:ext cx="10084435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9126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oper Black" panose="0208090404030B020404" charset="0"/>
                <a:cs typeface="Cooper Black" panose="0208090404030B020404" charset="0"/>
              </a:rPr>
              <a:t>ROC-AUC Scores</a:t>
            </a:r>
            <a:br>
              <a:rPr lang="en-US" dirty="0">
                <a:latin typeface="Cooper Black" panose="0208090404030B020404" charset="0"/>
                <a:cs typeface="Cooper Black" panose="0208090404030B020404" charset="0"/>
              </a:rPr>
            </a:br>
            <a:r>
              <a:rPr lang="en-US" sz="3555" dirty="0">
                <a:latin typeface="Calibri" panose="020F0502020204030204" charset="0"/>
                <a:cs typeface="Calibri" panose="020F0502020204030204" charset="0"/>
              </a:rPr>
              <a:t>Higest Score : Random forest(85.74055%)</a:t>
            </a:r>
            <a:endParaRPr lang="en-US" sz="3555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" y="2962275"/>
            <a:ext cx="11587480" cy="2458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780" y="378460"/>
            <a:ext cx="7726680" cy="1543050"/>
          </a:xfrm>
        </p:spPr>
        <p:txBody>
          <a:bodyPr/>
          <a:lstStyle/>
          <a:p>
            <a:pPr algn="ctr"/>
            <a:r>
              <a:rPr lang="en-US" dirty="0">
                <a:latin typeface="Cooper Black" panose="0208090404030B020404" charset="0"/>
                <a:cs typeface="Cooper Black" panose="0208090404030B020404" charset="0"/>
              </a:rPr>
              <a:t>Problem Statement </a:t>
            </a:r>
            <a:endParaRPr lang="en-US" dirty="0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155" y="2299335"/>
            <a:ext cx="9429750" cy="3831590"/>
          </a:xfrm>
        </p:spPr>
        <p:txBody>
          <a:bodyPr>
            <a:normAutofit fontScale="9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cs typeface="+mn-lt"/>
              </a:rPr>
              <a:t>Improve on the state of the art in credit scoring by predicting the probability that somebody will experience financial distress in the next two years.</a:t>
            </a:r>
            <a:endParaRPr lang="en-US"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cs typeface="+mn-lt"/>
              </a:rPr>
              <a:t>Banks play a crucial role in market economies. They decide who can get finance and on what terms and can make or break investment decisions.</a:t>
            </a:r>
            <a:endParaRPr lang="en-US"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cs typeface="+mn-lt"/>
              </a:rPr>
              <a:t>For markets and society to function, individuals and companies need access to credit.</a:t>
            </a:r>
            <a:endParaRPr lang="en-US"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cs typeface="+mn-lt"/>
              </a:rPr>
              <a:t>Credit scoring algorithms, which make a guess at the probability of default, are the method banks use to determine whether or not a loan should be granted.</a:t>
            </a:r>
            <a:endParaRPr lang="en-US"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cs typeface="+mn-lt"/>
              </a:rPr>
              <a:t>This competition requires participants to improve on the state of the art in credit scoring, by predicting the probability that somebody will experience financial distress in the next two years.</a:t>
            </a:r>
            <a:endParaRPr lang="en-US"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2400"/>
            <a:ext cx="9144000" cy="922655"/>
          </a:xfrm>
        </p:spPr>
        <p:txBody>
          <a:bodyPr>
            <a:normAutofit fontScale="90000"/>
          </a:bodyPr>
          <a:lstStyle/>
          <a:p>
            <a:r>
              <a:rPr lang="en-US" sz="7335" dirty="0">
                <a:latin typeface="Cooper Black" panose="0208090404030B020404" charset="0"/>
                <a:cs typeface="Cooper Black" panose="0208090404030B020404" charset="0"/>
              </a:rPr>
              <a:t>Confusion Matrix</a:t>
            </a:r>
            <a:br>
              <a:rPr lang="en-US" sz="3555" dirty="0"/>
            </a:br>
            <a:r>
              <a:rPr lang="en-US" sz="3110" dirty="0"/>
              <a:t>In this problem , Type I error is important .&amp; We can see in this fig .type I error value is less of random forest </a:t>
            </a:r>
            <a:endParaRPr lang="en-US" sz="311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880" y="2543175"/>
            <a:ext cx="6576060" cy="37750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06500"/>
          </a:xfrm>
        </p:spPr>
        <p:txBody>
          <a:bodyPr/>
          <a:lstStyle/>
          <a:p>
            <a:r>
              <a:rPr lang="en-US" dirty="0">
                <a:latin typeface="Cooper Black" panose="0208090404030B020404" charset="0"/>
                <a:cs typeface="Cooper Black" panose="0208090404030B020404" charset="0"/>
              </a:rPr>
              <a:t>Conclusion </a:t>
            </a:r>
            <a:endParaRPr lang="en-US" dirty="0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18790"/>
            <a:ext cx="9144000" cy="2239010"/>
          </a:xfrm>
        </p:spPr>
        <p:txBody>
          <a:bodyPr>
            <a:normAutofit/>
          </a:bodyPr>
          <a:lstStyle/>
          <a:p>
            <a:r>
              <a:rPr lang="en-US" sz="4000" dirty="0">
                <a:sym typeface="+mn-ea"/>
              </a:rPr>
              <a:t>Random Forest is the one of best model for this problem,so borrowers can use to make the best financial decisions.</a:t>
            </a:r>
            <a:endParaRPr lang="en-US" sz="4000" dirty="0"/>
          </a:p>
          <a:p>
            <a:endParaRPr lang="en-US"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669415"/>
          </a:xfrm>
        </p:spPr>
        <p:txBody>
          <a:bodyPr/>
          <a:lstStyle/>
          <a:p>
            <a:r>
              <a:rPr lang="en-US" sz="6600" dirty="0">
                <a:latin typeface="Cooper Black" panose="0208090404030B020404" charset="0"/>
                <a:cs typeface="Cooper Black" panose="0208090404030B020404" charset="0"/>
              </a:rPr>
              <a:t>Future Scope </a:t>
            </a:r>
            <a:endParaRPr lang="en-US" sz="6600" dirty="0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/>
              <a:t>We can explore more machine learning algorithms in future</a:t>
            </a:r>
            <a:endParaRPr lang="en-US" sz="36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/>
              <a:t>We can Use hyperparameter tuning &amp; pruning methods for better accuracy </a:t>
            </a:r>
            <a:endParaRPr lang="en-US"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latin typeface="Algerian" panose="04020705040A02060702" charset="0"/>
                <a:cs typeface="Algerian" panose="04020705040A02060702" charset="0"/>
              </a:rPr>
              <a:t>Thank You </a:t>
            </a:r>
            <a:endParaRPr lang="en-US" sz="7200" dirty="0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65" dirty="0">
                <a:latin typeface="Cooper Black" panose="0208090404030B020404" charset="0"/>
                <a:cs typeface="Cooper Black" panose="0208090404030B020404" charset="0"/>
              </a:rPr>
              <a:t>Objective:</a:t>
            </a:r>
            <a:br>
              <a:rPr lang="en-US" sz="6665" dirty="0">
                <a:latin typeface="Cooper Black" panose="0208090404030B020404" charset="0"/>
                <a:cs typeface="Cooper Black" panose="0208090404030B02040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ym typeface="+mn-ea"/>
              </a:rPr>
              <a:t>The goal of this competition is to build a model that borrowers can use to help make the best financial decisions.</a:t>
            </a:r>
            <a:endParaRPr lang="en-US" sz="4000" dirty="0"/>
          </a:p>
          <a:p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085" y="539750"/>
            <a:ext cx="8829675" cy="1400810"/>
          </a:xfrm>
        </p:spPr>
        <p:txBody>
          <a:bodyPr/>
          <a:lstStyle/>
          <a:p>
            <a:r>
              <a:rPr lang="en-US" dirty="0">
                <a:latin typeface="Cooper Black" panose="0208090404030B020404" charset="0"/>
                <a:cs typeface="Cooper Black" panose="0208090404030B020404" charset="0"/>
              </a:rPr>
              <a:t>Work FLOW </a:t>
            </a:r>
            <a:endParaRPr lang="en-US" dirty="0">
              <a:latin typeface="Cooper Black" panose="0208090404030B020404" charset="0"/>
              <a:cs typeface="Cooper Black" panose="0208090404030B020404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84200" y="2457450"/>
            <a:ext cx="11218545" cy="39916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730" y="419735"/>
            <a:ext cx="9144000" cy="1280795"/>
          </a:xfrm>
        </p:spPr>
        <p:txBody>
          <a:bodyPr/>
          <a:lstStyle/>
          <a:p>
            <a:pPr algn="l"/>
            <a:r>
              <a:rPr lang="en-US" dirty="0">
                <a:latin typeface="Cooper Black" panose="0208090404030B020404" charset="0"/>
                <a:cs typeface="Cooper Black" panose="0208090404030B020404" charset="0"/>
              </a:rPr>
              <a:t>Features</a:t>
            </a:r>
            <a:endParaRPr lang="en-US" dirty="0">
              <a:latin typeface="Cooper Black" panose="0208090404030B020404" charset="0"/>
              <a:cs typeface="Cooper Black" panose="0208090404030B020404" charset="0"/>
            </a:endParaRPr>
          </a:p>
        </p:txBody>
      </p:sp>
      <p:graphicFrame>
        <p:nvGraphicFramePr>
          <p:cNvPr id="11" name="Table 10"/>
          <p:cNvGraphicFramePr/>
          <p:nvPr/>
        </p:nvGraphicFramePr>
        <p:xfrm>
          <a:off x="591820" y="1550035"/>
          <a:ext cx="10949940" cy="508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650"/>
                <a:gridCol w="6948170"/>
                <a:gridCol w="833120"/>
              </a:tblGrid>
              <a:tr h="4025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Arial Black" panose="020B0A04020102020204" charset="0"/>
                        </a:rPr>
                        <a:t>Variable Name</a:t>
                      </a:r>
                      <a:endParaRPr lang="en-US" sz="1600" b="1">
                        <a:solidFill>
                          <a:srgbClr val="000000"/>
                        </a:solidFill>
                        <a:latin typeface="Arial Black" panose="020B0A0402010202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Arial Black" panose="020B0A04020102020204" charset="0"/>
                        </a:rPr>
                        <a:t>Description</a:t>
                      </a:r>
                      <a:endParaRPr lang="en-US" sz="1600" b="1">
                        <a:solidFill>
                          <a:srgbClr val="000000"/>
                        </a:solidFill>
                        <a:latin typeface="Arial Black" panose="020B0A0402010202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Arial Black" panose="020B0A04020102020204" charset="0"/>
                        </a:rPr>
                        <a:t>Type</a:t>
                      </a:r>
                      <a:endParaRPr lang="en-US" sz="1600" b="1">
                        <a:solidFill>
                          <a:srgbClr val="000000"/>
                        </a:solidFill>
                        <a:latin typeface="Arial Black" panose="020B0A0402010202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SeriousDlqin2yrs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Person experienced 90 days past due delinquency or worse 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Y/N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</a:tr>
              <a:tr h="607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RevolvingUtilizationOfUnsecuredLines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Total balance on credit cards and personal lines of credit except real estate and no installment debt like car loans divided by the sum of credit limits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percentage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age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Age of borrower in years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integer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</a:tr>
              <a:tr h="4883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NumberOfTime30-59DaysPastDueNotWorse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Number of times borrower has been 30-59 days past due but no worse in the last 2 years.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integer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</a:tr>
              <a:tr h="4895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DebtRatio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Monthly debt payments, alimony,living costs divided by monthy gross income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percentage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MonthlyIncome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Monthly income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real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NumberOfOpenCreditLinesAndLoans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Number of Open loans (installment like car loan or mortgage) and Lines of credit (e.g. credit cards)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integer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</a:tr>
              <a:tr h="351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NumberOfTimes90DaysLate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Number of times borrower has been 90 days or more past due.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integer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</a:tr>
              <a:tr h="351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NumberRealEstateLoansOrLines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Number of mortgage and real estate loans including home equity lines of credit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integer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</a:tr>
              <a:tr h="4895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NumberOfTime60-89DaysPastDueNotWorse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Number of times borrower has been 60-89 days past due but no worse in the last 2 years.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integer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NumberOfDependents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Number of dependents in family excluding themselves (spouse, children etc.)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integer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864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oper Black" panose="0208090404030B020404" charset="0"/>
                <a:cs typeface="Cooper Black" panose="0208090404030B020404" charset="0"/>
              </a:rPr>
              <a:t>Objective </a:t>
            </a:r>
            <a:br>
              <a:rPr lang="en-US" dirty="0">
                <a:latin typeface="Cooper Black" panose="0208090404030B020404" charset="0"/>
                <a:cs typeface="Cooper Black" panose="0208090404030B020404" charset="0"/>
              </a:rPr>
            </a:br>
            <a:r>
              <a:rPr lang="en-US" sz="3555" dirty="0">
                <a:latin typeface="Calibri" panose="020F0502020204030204" charset="0"/>
                <a:cs typeface="Calibri" panose="020F0502020204030204" charset="0"/>
              </a:rPr>
              <a:t>The goal of this project is to build a model that borrowers can use to help make the best financial decisions.</a:t>
            </a:r>
            <a:endParaRPr lang="en-US" sz="3555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lstStyle/>
          <a:p>
            <a:r>
              <a:rPr lang="en-US" sz="21600">
                <a:latin typeface="Cooper Black" panose="0208090404030B020404" charset="0"/>
                <a:cs typeface="Cooper Black" panose="0208090404030B020404" charset="0"/>
              </a:rPr>
              <a:t>Dataset Size </a:t>
            </a:r>
            <a:endParaRPr lang="en-US" sz="21600">
              <a:latin typeface="Cooper Black" panose="0208090404030B020404" charset="0"/>
              <a:cs typeface="Cooper Black" panose="0208090404030B020404" charset="0"/>
            </a:endParaRPr>
          </a:p>
          <a:p>
            <a:r>
              <a:rPr lang="en-US" sz="14400">
                <a:latin typeface="Calibri" panose="020F0502020204030204" charset="0"/>
                <a:cs typeface="Calibri" panose="020F0502020204030204" charset="0"/>
              </a:rPr>
              <a:t>Training Dataset =150,000 Observations</a:t>
            </a:r>
            <a:endParaRPr lang="en-US" sz="14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4400">
                <a:latin typeface="Calibri" panose="020F0502020204030204" charset="0"/>
                <a:cs typeface="Calibri" panose="020F0502020204030204" charset="0"/>
                <a:sym typeface="+mn-ea"/>
              </a:rPr>
              <a:t>Training Dataset =101,530 Observations</a:t>
            </a:r>
            <a:endParaRPr lang="en-US" sz="14400">
              <a:latin typeface="Calibri" panose="020F0502020204030204" charset="0"/>
              <a:cs typeface="Calibri" panose="020F0502020204030204" charset="0"/>
            </a:endParaRPr>
          </a:p>
          <a:p>
            <a:endParaRPr lang="en-US" sz="11000">
              <a:latin typeface="Calibri" panose="020F0502020204030204" charset="0"/>
              <a:cs typeface="Calibri" panose="020F0502020204030204" charset="0"/>
            </a:endParaRPr>
          </a:p>
          <a:p>
            <a:endParaRPr lang="en-US" sz="11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latin typeface="Cooper Black" panose="0208090404030B020404" charset="0"/>
                <a:cs typeface="Cooper Black" panose="0208090404030B020404" charset="0"/>
              </a:rPr>
              <a:t>Data Exploration </a:t>
            </a:r>
            <a:endParaRPr lang="en-US" sz="7200" dirty="0">
              <a:latin typeface="Cooper Black" panose="0208090404030B020404" charset="0"/>
              <a:cs typeface="Cooper Black" panose="0208090404030B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3534410" cy="8318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oper Black" panose="0208090404030B020404" charset="0"/>
                <a:cs typeface="Cooper Black" panose="0208090404030B020404" charset="0"/>
              </a:rPr>
              <a:t>Info </a:t>
            </a:r>
            <a:endParaRPr lang="en-US" dirty="0">
              <a:latin typeface="Cooper Black" panose="0208090404030B020404" charset="0"/>
              <a:cs typeface="Cooper Black" panose="0208090404030B0204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2997200"/>
            <a:ext cx="5379720" cy="3148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25" y="2997200"/>
            <a:ext cx="5333365" cy="31432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422525" y="2352040"/>
            <a:ext cx="135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Train</a:t>
            </a:r>
            <a:endParaRPr lang="en-US" sz="3600" b="1"/>
          </a:p>
        </p:txBody>
      </p:sp>
      <p:sp>
        <p:nvSpPr>
          <p:cNvPr id="7" name="Text Box 6"/>
          <p:cNvSpPr txBox="1"/>
          <p:nvPr/>
        </p:nvSpPr>
        <p:spPr>
          <a:xfrm>
            <a:off x="8720455" y="2352040"/>
            <a:ext cx="9188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/>
              <a:t>Test</a:t>
            </a:r>
            <a:endParaRPr 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0650"/>
            <a:ext cx="8127365" cy="1640205"/>
          </a:xfrm>
        </p:spPr>
        <p:txBody>
          <a:bodyPr>
            <a:normAutofit/>
          </a:bodyPr>
          <a:lstStyle/>
          <a:p>
            <a:r>
              <a:rPr lang="en-US" dirty="0">
                <a:latin typeface="Cooper Black" panose="0208090404030B020404" charset="0"/>
                <a:cs typeface="Cooper Black" panose="0208090404030B020404" charset="0"/>
              </a:rPr>
              <a:t>Null values</a:t>
            </a:r>
            <a:endParaRPr lang="en-US" dirty="0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7085"/>
            <a:ext cx="9144000" cy="2101850"/>
          </a:xfrm>
        </p:spPr>
        <p:txBody>
          <a:bodyPr/>
          <a:lstStyle/>
          <a:p>
            <a:r>
              <a:rPr lang="en-US"/>
              <a:t>In Train data MonthlyIncome and NumberOfDependents have 29731 (19.82%) and 3924 (2.61%) null values respectively .</a:t>
            </a:r>
            <a:endParaRPr lang="en-US"/>
          </a:p>
          <a:p>
            <a:r>
              <a:rPr lang="en-US">
                <a:sym typeface="+mn-ea"/>
              </a:rPr>
              <a:t>In Test data MonthlyIncome and NumberOfDependents have 20103(19.82%) and 2626(2.61%) null values respectively .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40" y="4273550"/>
            <a:ext cx="4591050" cy="2454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20" y="4179570"/>
            <a:ext cx="4782185" cy="2548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4401</Words>
  <Application>WPS Presentation</Application>
  <PresentationFormat>Widescreen</PresentationFormat>
  <Paragraphs>182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6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Algerian</vt:lpstr>
      <vt:lpstr>Agency FB</vt:lpstr>
      <vt:lpstr>Arial Black</vt:lpstr>
      <vt:lpstr>Arial Narrow</vt:lpstr>
      <vt:lpstr>Arial Rounded MT Bold</vt:lpstr>
      <vt:lpstr>Bahnschrift</vt:lpstr>
      <vt:lpstr>Bahnschrift Light</vt:lpstr>
      <vt:lpstr>Baskerville Old Face</vt:lpstr>
      <vt:lpstr>Bernard MT Condensed</vt:lpstr>
      <vt:lpstr>Blackadder ITC</vt:lpstr>
      <vt:lpstr>Book Antiqua</vt:lpstr>
      <vt:lpstr>Bodoni MT Poster Compressed</vt:lpstr>
      <vt:lpstr>Broadway</vt:lpstr>
      <vt:lpstr>Brush Script MT</vt:lpstr>
      <vt:lpstr>Candara Light</vt:lpstr>
      <vt:lpstr>Copperplate Gothic Bold</vt:lpstr>
      <vt:lpstr>Forte</vt:lpstr>
      <vt:lpstr>Colonna MT</vt:lpstr>
      <vt:lpstr>Comic Sans MS</vt:lpstr>
      <vt:lpstr>Consolas</vt:lpstr>
      <vt:lpstr>Constantia</vt:lpstr>
      <vt:lpstr>Cooper Black</vt:lpstr>
      <vt:lpstr>Corbel</vt:lpstr>
      <vt:lpstr>Copperplate Gothic Light</vt:lpstr>
      <vt:lpstr>Corbel Light</vt:lpstr>
      <vt:lpstr>Courier New</vt:lpstr>
      <vt:lpstr>Chiller</vt:lpstr>
      <vt:lpstr>Century Schoolbook</vt:lpstr>
      <vt:lpstr>Century</vt:lpstr>
      <vt:lpstr>Centaur</vt:lpstr>
      <vt:lpstr>Curlz MT</vt:lpstr>
      <vt:lpstr>Ebrima</vt:lpstr>
      <vt:lpstr>Edwardian Script ITC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 ME SOME CREDITS</dc:title>
  <dc:creator/>
  <cp:lastModifiedBy>kajal khilari</cp:lastModifiedBy>
  <cp:revision>1</cp:revision>
  <dcterms:created xsi:type="dcterms:W3CDTF">2022-09-19T13:00:55Z</dcterms:created>
  <dcterms:modified xsi:type="dcterms:W3CDTF">2022-09-19T13:00:55Z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7465E0E32DA84857A39C83E7106F7383</vt:lpwstr>
  </property>
  <property fmtid="{D5CDD505-2E9C-101B-9397-08002B2CF9AE}" pid="3" name="KSOProductBuildVer">
    <vt:lpwstr>1033-11.2.0.11306</vt:lpwstr>
  </property>
</Properties>
</file>