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9" r:id="rId6"/>
    <p:sldId id="270" r:id="rId7"/>
    <p:sldId id="271" r:id="rId8"/>
    <p:sldId id="272" r:id="rId9"/>
    <p:sldId id="273" r:id="rId10"/>
    <p:sldId id="265" r:id="rId11"/>
    <p:sldId id="274" r:id="rId12"/>
    <p:sldId id="275" r:id="rId13"/>
    <p:sldId id="276" r:id="rId14"/>
    <p:sldId id="280" r:id="rId15"/>
    <p:sldId id="278" r:id="rId16"/>
    <p:sldId id="279"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rsf\AppData\Local\Temp\50151f59-3022-427d-9fd5-0d7d6a3bfe95_archive.zip.e95\WA_Fn-UseC_-HR-Employee-Attrition.csv"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adrsf\AppData\Local\Temp\50151f59-3022-427d-9fd5-0d7d6a3bfe95_archive.zip.e95\WA_Fn-UseC_-HR-Employee-Attrition.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[WA_Fn-UseC_-HR-Employee-Attrition.csv]Sheet1!PivotTable1</c:name>
    <c:fmtId val="4"/>
  </c:pivotSource>
  <c:chart>
    <c:title>
      <c:tx>
        <c:rich>
          <a:bodyPr/>
          <a:lstStyle/>
          <a:p>
            <a:pPr>
              <a:defRPr sz="2000"/>
            </a:pPr>
            <a:r>
              <a:rPr lang="en-US" sz="2000"/>
              <a:t>EMPLOYEE</a:t>
            </a:r>
            <a:r>
              <a:rPr lang="en-US" sz="2000" baseline="0"/>
              <a:t> ATTRITION LEVEL</a:t>
            </a:r>
            <a:endParaRPr lang="en-US" sz="2000"/>
          </a:p>
        </c:rich>
      </c:tx>
      <c:layout>
        <c:manualLayout>
          <c:xMode val="edge"/>
          <c:yMode val="edge"/>
          <c:x val="0.29630840392738517"/>
          <c:y val="4.8397129549557751E-2"/>
        </c:manualLayout>
      </c:layout>
      <c:overlay val="1"/>
    </c:title>
    <c:autoTitleDeleted val="0"/>
    <c:pivotFmts>
      <c:pivotFmt>
        <c:idx val="0"/>
        <c:spPr>
          <a:solidFill>
            <a:srgbClr val="92D050"/>
          </a:solidFill>
        </c:spPr>
      </c:pivotFmt>
      <c:pivotFmt>
        <c:idx val="1"/>
        <c:spPr>
          <a:solidFill>
            <a:srgbClr val="FF0000"/>
          </a:solidFill>
        </c:spPr>
      </c:pivotFmt>
      <c:pivotFmt>
        <c:idx val="2"/>
        <c:spPr>
          <a:solidFill>
            <a:srgbClr val="92D050"/>
          </a:solidFill>
        </c:spPr>
        <c:marker>
          <c:symbol val="none"/>
        </c:marker>
      </c:pivotFmt>
      <c:pivotFmt>
        <c:idx val="3"/>
        <c:spPr>
          <a:solidFill>
            <a:srgbClr val="FF0000"/>
          </a:solidFill>
        </c:spPr>
        <c:marker>
          <c:symbol val="none"/>
        </c:marker>
      </c:pivotFmt>
      <c:pivotFmt>
        <c:idx val="4"/>
        <c:spPr>
          <a:solidFill>
            <a:srgbClr val="92D050"/>
          </a:solidFill>
        </c:spPr>
        <c:marker>
          <c:symbol val="none"/>
        </c:marker>
      </c:pivotFmt>
      <c:pivotFmt>
        <c:idx val="5"/>
        <c:spPr>
          <a:solidFill>
            <a:srgbClr val="FF0000"/>
          </a:solidFill>
        </c:spPr>
        <c:marker>
          <c:symbol val="none"/>
        </c:marker>
      </c:pivotFmt>
    </c:pivotFmts>
    <c:plotArea>
      <c:layout>
        <c:manualLayout>
          <c:layoutTarget val="inner"/>
          <c:xMode val="edge"/>
          <c:yMode val="edge"/>
          <c:x val="0.11638624974209215"/>
          <c:y val="3.8715210505065829E-2"/>
          <c:w val="0.80230123240274887"/>
          <c:h val="0.68124408941011971"/>
        </c:manualLayout>
      </c:layout>
      <c:barChart>
        <c:barDir val="col"/>
        <c:grouping val="clustered"/>
        <c:varyColors val="0"/>
        <c:ser>
          <c:idx val="0"/>
          <c:order val="0"/>
          <c:tx>
            <c:strRef>
              <c:f>Sheet1!$B$3:$B$4</c:f>
              <c:strCache>
                <c:ptCount val="1"/>
                <c:pt idx="0">
                  <c:v>Yes</c:v>
                </c:pt>
              </c:strCache>
            </c:strRef>
          </c:tx>
          <c:spPr>
            <a:solidFill>
              <a:srgbClr val="92D050"/>
            </a:solidFill>
          </c:spPr>
          <c:invertIfNegative val="0"/>
          <c:cat>
            <c:strRef>
              <c:f>Sheet1!$A$5:$A$14</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Sheet1!$B$5:$B$14</c:f>
              <c:numCache>
                <c:formatCode>General</c:formatCode>
                <c:ptCount val="9"/>
                <c:pt idx="0">
                  <c:v>9</c:v>
                </c:pt>
                <c:pt idx="1">
                  <c:v>12</c:v>
                </c:pt>
                <c:pt idx="2">
                  <c:v>62</c:v>
                </c:pt>
                <c:pt idx="3">
                  <c:v>5</c:v>
                </c:pt>
                <c:pt idx="4">
                  <c:v>10</c:v>
                </c:pt>
                <c:pt idx="5">
                  <c:v>2</c:v>
                </c:pt>
                <c:pt idx="6">
                  <c:v>47</c:v>
                </c:pt>
                <c:pt idx="7">
                  <c:v>57</c:v>
                </c:pt>
                <c:pt idx="8">
                  <c:v>33</c:v>
                </c:pt>
              </c:numCache>
            </c:numRef>
          </c:val>
          <c:extLst>
            <c:ext xmlns:c16="http://schemas.microsoft.com/office/drawing/2014/chart" uri="{C3380CC4-5D6E-409C-BE32-E72D297353CC}">
              <c16:uniqueId val="{00000000-2CF1-B844-BCE9-9DA09A972977}"/>
            </c:ext>
          </c:extLst>
        </c:ser>
        <c:dLbls>
          <c:showLegendKey val="0"/>
          <c:showVal val="0"/>
          <c:showCatName val="0"/>
          <c:showSerName val="0"/>
          <c:showPercent val="0"/>
          <c:showBubbleSize val="0"/>
        </c:dLbls>
        <c:gapWidth val="150"/>
        <c:axId val="370083712"/>
        <c:axId val="370094080"/>
      </c:barChart>
      <c:catAx>
        <c:axId val="370083712"/>
        <c:scaling>
          <c:orientation val="minMax"/>
        </c:scaling>
        <c:delete val="0"/>
        <c:axPos val="b"/>
        <c:title>
          <c:tx>
            <c:rich>
              <a:bodyPr/>
              <a:lstStyle/>
              <a:p>
                <a:pPr>
                  <a:defRPr sz="1200"/>
                </a:pPr>
                <a:r>
                  <a:rPr lang="en-IN" sz="1200"/>
                  <a:t>DEPARTMENT</a:t>
                </a:r>
              </a:p>
            </c:rich>
          </c:tx>
          <c:overlay val="0"/>
        </c:title>
        <c:numFmt formatCode="General" sourceLinked="0"/>
        <c:majorTickMark val="out"/>
        <c:minorTickMark val="none"/>
        <c:tickLblPos val="nextTo"/>
        <c:txPr>
          <a:bodyPr/>
          <a:lstStyle/>
          <a:p>
            <a:pPr>
              <a:defRPr sz="1050" b="1"/>
            </a:pPr>
            <a:endParaRPr lang="en-US"/>
          </a:p>
        </c:txPr>
        <c:crossAx val="370094080"/>
        <c:crosses val="autoZero"/>
        <c:auto val="1"/>
        <c:lblAlgn val="ctr"/>
        <c:lblOffset val="100"/>
        <c:noMultiLvlLbl val="0"/>
      </c:catAx>
      <c:valAx>
        <c:axId val="370094080"/>
        <c:scaling>
          <c:orientation val="minMax"/>
        </c:scaling>
        <c:delete val="0"/>
        <c:axPos val="l"/>
        <c:majorGridlines/>
        <c:title>
          <c:tx>
            <c:rich>
              <a:bodyPr rot="-5400000" vert="horz"/>
              <a:lstStyle/>
              <a:p>
                <a:pPr>
                  <a:defRPr/>
                </a:pPr>
                <a:r>
                  <a:rPr lang="en-IN"/>
                  <a:t>NO.OF</a:t>
                </a:r>
                <a:r>
                  <a:rPr lang="en-IN" baseline="0"/>
                  <a:t> EMPLOYEES</a:t>
                </a:r>
                <a:endParaRPr lang="en-IN"/>
              </a:p>
            </c:rich>
          </c:tx>
          <c:overlay val="0"/>
        </c:title>
        <c:numFmt formatCode="General" sourceLinked="1"/>
        <c:majorTickMark val="out"/>
        <c:minorTickMark val="none"/>
        <c:tickLblPos val="nextTo"/>
        <c:crossAx val="370083712"/>
        <c:crosses val="autoZero"/>
        <c:crossBetween val="between"/>
      </c:valAx>
    </c:plotArea>
    <c:legend>
      <c:legendPos val="r"/>
      <c:overlay val="0"/>
      <c:txPr>
        <a:bodyPr/>
        <a:lstStyle/>
        <a:p>
          <a:pPr>
            <a:defRPr sz="1100" b="1"/>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[WA_Fn-UseC_-HR-Employee-Attrition.csv]Sheet1!PivotTable1</c:name>
    <c:fmtId val="7"/>
  </c:pivotSource>
  <c:chart>
    <c:title>
      <c:tx>
        <c:rich>
          <a:bodyPr/>
          <a:lstStyle/>
          <a:p>
            <a:pPr>
              <a:defRPr/>
            </a:pPr>
            <a:r>
              <a:rPr lang="en-IN"/>
              <a:t>ATTRITION</a:t>
            </a:r>
            <a:r>
              <a:rPr lang="en-IN" baseline="0"/>
              <a:t> LEVEL</a:t>
            </a:r>
            <a:endParaRPr lang="en-IN"/>
          </a:p>
        </c:rich>
      </c:tx>
      <c:layout>
        <c:manualLayout>
          <c:xMode val="edge"/>
          <c:yMode val="edge"/>
          <c:x val="0.30040266841644797"/>
          <c:y val="3.4995625546806658E-2"/>
        </c:manualLayout>
      </c:layout>
      <c:overlay val="0"/>
    </c:title>
    <c:autoTitleDeleted val="0"/>
    <c:pivotFmts>
      <c:pivotFmt>
        <c:idx val="0"/>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marker>
          <c:symbol val="none"/>
        </c:marker>
      </c:pivotFmt>
      <c:pivotFmt>
        <c:idx val="2"/>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rAngAx val="0"/>
    </c:view3D>
    <c:floor>
      <c:thickness val="0"/>
    </c:floor>
    <c:sideWall>
      <c:thickness val="0"/>
    </c:sideWall>
    <c:backWall>
      <c:thickness val="0"/>
    </c:backWall>
    <c:plotArea>
      <c:layout/>
      <c:pie3DChart>
        <c:varyColors val="1"/>
        <c:ser>
          <c:idx val="0"/>
          <c:order val="0"/>
          <c:tx>
            <c:strRef>
              <c:f>Sheet1!$B$3:$B$4</c:f>
              <c:strCache>
                <c:ptCount val="1"/>
                <c:pt idx="0">
                  <c:v>Yes</c:v>
                </c:pt>
              </c:strCache>
            </c:strRef>
          </c:tx>
          <c:dPt>
            <c:idx val="2"/>
            <c:bubble3D val="0"/>
            <c:explosion val="22"/>
          </c:dPt>
          <c:dPt>
            <c:idx val="6"/>
            <c:bubble3D val="0"/>
            <c:explosion val="21"/>
          </c:dPt>
          <c:dPt>
            <c:idx val="7"/>
            <c:bubble3D val="0"/>
            <c:explosion val="20"/>
          </c:dPt>
          <c:dLbls>
            <c:spPr>
              <a:noFill/>
              <a:ln>
                <a:noFill/>
              </a:ln>
              <a:effectLst/>
            </c:spPr>
            <c:txPr>
              <a:bodyPr/>
              <a:lstStyle/>
              <a:p>
                <a:pPr>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Sheet1!$A$5:$A$14</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Sheet1!$B$5:$B$14</c:f>
              <c:numCache>
                <c:formatCode>General</c:formatCode>
                <c:ptCount val="9"/>
                <c:pt idx="0">
                  <c:v>9</c:v>
                </c:pt>
                <c:pt idx="1">
                  <c:v>12</c:v>
                </c:pt>
                <c:pt idx="2">
                  <c:v>62</c:v>
                </c:pt>
                <c:pt idx="3">
                  <c:v>5</c:v>
                </c:pt>
                <c:pt idx="4">
                  <c:v>10</c:v>
                </c:pt>
                <c:pt idx="5">
                  <c:v>2</c:v>
                </c:pt>
                <c:pt idx="6">
                  <c:v>47</c:v>
                </c:pt>
                <c:pt idx="7">
                  <c:v>57</c:v>
                </c:pt>
                <c:pt idx="8">
                  <c:v>33</c:v>
                </c:pt>
              </c:numCache>
            </c:numRef>
          </c:val>
          <c:extLst>
            <c:ext xmlns:c16="http://schemas.microsoft.com/office/drawing/2014/chart" uri="{C3380CC4-5D6E-409C-BE32-E72D297353CC}">
              <c16:uniqueId val="{00000000-FA46-F94E-9F33-FAFA0E7CFF27}"/>
            </c:ext>
          </c:extLst>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A84DB-1550-469D-A3C1-48FE96269D7F}"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IN"/>
        </a:p>
      </dgm:t>
    </dgm:pt>
    <dgm:pt modelId="{0EA9A15A-2CA8-43F2-AD25-31282DE5C5FA}">
      <dgm:prSet phldrT="[Text]"/>
      <dgm:spPr/>
      <dgm:t>
        <a:bodyPr/>
        <a:lstStyle/>
        <a:p>
          <a:r>
            <a:rPr lang="en-US" dirty="0"/>
            <a:t>Team leaders</a:t>
          </a:r>
          <a:endParaRPr lang="en-IN" dirty="0"/>
        </a:p>
      </dgm:t>
    </dgm:pt>
    <dgm:pt modelId="{D972006E-ABE1-4BBE-9D9E-84364B5BCF1D}" type="parTrans" cxnId="{49C0A193-EDA9-447E-81D7-D13CA727FF50}">
      <dgm:prSet/>
      <dgm:spPr/>
      <dgm:t>
        <a:bodyPr/>
        <a:lstStyle/>
        <a:p>
          <a:endParaRPr lang="en-IN"/>
        </a:p>
      </dgm:t>
    </dgm:pt>
    <dgm:pt modelId="{28D1DA54-3384-445E-B7DE-D6B3CD1184C4}" type="sibTrans" cxnId="{49C0A193-EDA9-447E-81D7-D13CA727FF50}">
      <dgm:prSet/>
      <dgm:spPr/>
      <dgm:t>
        <a:bodyPr/>
        <a:lstStyle/>
        <a:p>
          <a:endParaRPr lang="en-IN"/>
        </a:p>
      </dgm:t>
    </dgm:pt>
    <dgm:pt modelId="{B4EA186F-BCED-44A2-946E-8A0BDD1309B7}">
      <dgm:prSet phldrT="[Text]"/>
      <dgm:spPr/>
      <dgm:t>
        <a:bodyPr/>
        <a:lstStyle/>
        <a:p>
          <a:r>
            <a:rPr lang="en-US" dirty="0"/>
            <a:t>Training &amp; development department </a:t>
          </a:r>
          <a:endParaRPr lang="en-IN" dirty="0"/>
        </a:p>
      </dgm:t>
    </dgm:pt>
    <dgm:pt modelId="{B25B52A1-78DB-4E36-BCFD-3CEB8BC6B19D}" type="parTrans" cxnId="{4B423960-1D5D-4D77-80E4-8497087B9BF1}">
      <dgm:prSet/>
      <dgm:spPr/>
      <dgm:t>
        <a:bodyPr/>
        <a:lstStyle/>
        <a:p>
          <a:endParaRPr lang="en-IN"/>
        </a:p>
      </dgm:t>
    </dgm:pt>
    <dgm:pt modelId="{014725A1-30A8-4DA6-9787-DEDD972D5939}" type="sibTrans" cxnId="{4B423960-1D5D-4D77-80E4-8497087B9BF1}">
      <dgm:prSet/>
      <dgm:spPr/>
      <dgm:t>
        <a:bodyPr/>
        <a:lstStyle/>
        <a:p>
          <a:endParaRPr lang="en-IN"/>
        </a:p>
      </dgm:t>
    </dgm:pt>
    <dgm:pt modelId="{77CCBD99-A9BA-448D-B5AA-DF227F3ACE61}">
      <dgm:prSet/>
      <dgm:spPr/>
      <dgm:t>
        <a:bodyPr/>
        <a:lstStyle/>
        <a:p>
          <a:r>
            <a:rPr lang="en-US" dirty="0"/>
            <a:t>Shareholders</a:t>
          </a:r>
          <a:endParaRPr lang="en-IN" dirty="0"/>
        </a:p>
      </dgm:t>
    </dgm:pt>
    <dgm:pt modelId="{4CDE5004-4C52-4A0A-A1F3-4BEAEA8BBCA1}" type="parTrans" cxnId="{6D60A8F3-48B9-4D22-BDD5-B8A39E7A7572}">
      <dgm:prSet/>
      <dgm:spPr/>
      <dgm:t>
        <a:bodyPr/>
        <a:lstStyle/>
        <a:p>
          <a:endParaRPr lang="en-IN"/>
        </a:p>
      </dgm:t>
    </dgm:pt>
    <dgm:pt modelId="{A2D0737C-6A8B-4D3A-A4D0-EFDDEB4FFCD5}" type="sibTrans" cxnId="{6D60A8F3-48B9-4D22-BDD5-B8A39E7A7572}">
      <dgm:prSet/>
      <dgm:spPr/>
      <dgm:t>
        <a:bodyPr/>
        <a:lstStyle/>
        <a:p>
          <a:endParaRPr lang="en-IN"/>
        </a:p>
      </dgm:t>
    </dgm:pt>
    <dgm:pt modelId="{E27647B6-73E7-485C-9AAC-D5A1A21F42EC}">
      <dgm:prSet/>
      <dgm:spPr/>
      <dgm:t>
        <a:bodyPr/>
        <a:lstStyle/>
        <a:p>
          <a:r>
            <a:rPr lang="en-US" dirty="0"/>
            <a:t>Human resource Managers </a:t>
          </a:r>
          <a:endParaRPr lang="en-IN" dirty="0"/>
        </a:p>
      </dgm:t>
    </dgm:pt>
    <dgm:pt modelId="{8A3884C6-2D8D-4B44-9C93-C8A1466536FE}" type="parTrans" cxnId="{4F2CCA57-B700-4D94-B4B4-56D8C1007489}">
      <dgm:prSet/>
      <dgm:spPr/>
      <dgm:t>
        <a:bodyPr/>
        <a:lstStyle/>
        <a:p>
          <a:endParaRPr lang="en-IN"/>
        </a:p>
      </dgm:t>
    </dgm:pt>
    <dgm:pt modelId="{9F9DC57D-A727-4AA2-B08D-085535F14A46}" type="sibTrans" cxnId="{4F2CCA57-B700-4D94-B4B4-56D8C1007489}">
      <dgm:prSet/>
      <dgm:spPr/>
      <dgm:t>
        <a:bodyPr/>
        <a:lstStyle/>
        <a:p>
          <a:endParaRPr lang="en-IN"/>
        </a:p>
      </dgm:t>
    </dgm:pt>
    <dgm:pt modelId="{18427750-D9BC-4439-B150-F045551AADD5}">
      <dgm:prSet/>
      <dgm:spPr/>
      <dgm:t>
        <a:bodyPr/>
        <a:lstStyle/>
        <a:p>
          <a:r>
            <a:rPr lang="en-US" dirty="0"/>
            <a:t>Employees </a:t>
          </a:r>
          <a:endParaRPr lang="en-IN" dirty="0"/>
        </a:p>
      </dgm:t>
    </dgm:pt>
    <dgm:pt modelId="{D5F748EA-FD37-4CE0-AB51-CDC1B18F598E}" type="parTrans" cxnId="{B94E23C1-578F-4A32-B4A7-3E7A0FAAECD8}">
      <dgm:prSet/>
      <dgm:spPr/>
      <dgm:t>
        <a:bodyPr/>
        <a:lstStyle/>
        <a:p>
          <a:endParaRPr lang="en-IN"/>
        </a:p>
      </dgm:t>
    </dgm:pt>
    <dgm:pt modelId="{6B210C93-6283-40CF-8AEE-02F5B633A53A}" type="sibTrans" cxnId="{B94E23C1-578F-4A32-B4A7-3E7A0FAAECD8}">
      <dgm:prSet/>
      <dgm:spPr/>
      <dgm:t>
        <a:bodyPr/>
        <a:lstStyle/>
        <a:p>
          <a:endParaRPr lang="en-IN"/>
        </a:p>
      </dgm:t>
    </dgm:pt>
    <dgm:pt modelId="{9B70EB8D-4D0D-4EF2-BB1F-28DB3CE0949B}">
      <dgm:prSet/>
      <dgm:spPr/>
      <dgm:t>
        <a:bodyPr/>
        <a:lstStyle/>
        <a:p>
          <a:r>
            <a:rPr lang="en-US" dirty="0"/>
            <a:t>Board of Directors</a:t>
          </a:r>
          <a:endParaRPr lang="en-IN" dirty="0"/>
        </a:p>
      </dgm:t>
    </dgm:pt>
    <dgm:pt modelId="{34EB0DE4-DDD3-419D-96D6-015FAF1D57FE}" type="parTrans" cxnId="{8BFDE86E-4DD3-405D-8A48-425E58BB61C4}">
      <dgm:prSet/>
      <dgm:spPr/>
      <dgm:t>
        <a:bodyPr/>
        <a:lstStyle/>
        <a:p>
          <a:endParaRPr lang="en-IN"/>
        </a:p>
      </dgm:t>
    </dgm:pt>
    <dgm:pt modelId="{1229EDBF-976D-4C95-821E-81F2578AC952}" type="sibTrans" cxnId="{8BFDE86E-4DD3-405D-8A48-425E58BB61C4}">
      <dgm:prSet/>
      <dgm:spPr/>
      <dgm:t>
        <a:bodyPr/>
        <a:lstStyle/>
        <a:p>
          <a:endParaRPr lang="en-IN"/>
        </a:p>
      </dgm:t>
    </dgm:pt>
    <dgm:pt modelId="{5E7ECBCB-F616-4BE8-A2EC-AA1EB76331B9}">
      <dgm:prSet/>
      <dgm:spPr/>
      <dgm:t>
        <a:bodyPr/>
        <a:lstStyle/>
        <a:p>
          <a:r>
            <a:rPr lang="en-US" dirty="0"/>
            <a:t>HR Analyst</a:t>
          </a:r>
          <a:endParaRPr lang="en-IN" dirty="0"/>
        </a:p>
      </dgm:t>
    </dgm:pt>
    <dgm:pt modelId="{39B4DE0D-838F-4E9D-8574-83B63B90985B}" type="parTrans" cxnId="{E969A7E8-1956-48F1-AC8B-98C8C7C04F7D}">
      <dgm:prSet/>
      <dgm:spPr/>
      <dgm:t>
        <a:bodyPr/>
        <a:lstStyle/>
        <a:p>
          <a:endParaRPr lang="en-IN"/>
        </a:p>
      </dgm:t>
    </dgm:pt>
    <dgm:pt modelId="{F2D53A90-F674-484D-BE3A-82F420CB4803}" type="sibTrans" cxnId="{E969A7E8-1956-48F1-AC8B-98C8C7C04F7D}">
      <dgm:prSet/>
      <dgm:spPr/>
      <dgm:t>
        <a:bodyPr/>
        <a:lstStyle/>
        <a:p>
          <a:endParaRPr lang="en-IN"/>
        </a:p>
      </dgm:t>
    </dgm:pt>
    <dgm:pt modelId="{8B86FB0D-D5AF-4DDD-89C1-594ED2376C12}" type="pres">
      <dgm:prSet presAssocID="{95EA84DB-1550-469D-A3C1-48FE96269D7F}" presName="Name0" presStyleCnt="0">
        <dgm:presLayoutVars>
          <dgm:chMax val="7"/>
          <dgm:chPref val="7"/>
          <dgm:dir/>
        </dgm:presLayoutVars>
      </dgm:prSet>
      <dgm:spPr/>
    </dgm:pt>
    <dgm:pt modelId="{7690038E-3078-4574-AF97-D4F7178249C2}" type="pres">
      <dgm:prSet presAssocID="{95EA84DB-1550-469D-A3C1-48FE96269D7F}" presName="Name1" presStyleCnt="0"/>
      <dgm:spPr/>
    </dgm:pt>
    <dgm:pt modelId="{21F18664-19C8-4B9F-ACE0-DED541954CAB}" type="pres">
      <dgm:prSet presAssocID="{95EA84DB-1550-469D-A3C1-48FE96269D7F}" presName="cycle" presStyleCnt="0"/>
      <dgm:spPr/>
    </dgm:pt>
    <dgm:pt modelId="{ED6C6B77-D058-4C7A-B774-16FDF726DDDA}" type="pres">
      <dgm:prSet presAssocID="{95EA84DB-1550-469D-A3C1-48FE96269D7F}" presName="srcNode" presStyleLbl="node1" presStyleIdx="0" presStyleCnt="7"/>
      <dgm:spPr/>
    </dgm:pt>
    <dgm:pt modelId="{22B5ACB5-71C9-40C2-A8D4-669FC05F8A4B}" type="pres">
      <dgm:prSet presAssocID="{95EA84DB-1550-469D-A3C1-48FE96269D7F}" presName="conn" presStyleLbl="parChTrans1D2" presStyleIdx="0" presStyleCnt="1"/>
      <dgm:spPr/>
    </dgm:pt>
    <dgm:pt modelId="{51FDE6A7-2872-46E6-A199-6A1DCDD4B761}" type="pres">
      <dgm:prSet presAssocID="{95EA84DB-1550-469D-A3C1-48FE96269D7F}" presName="extraNode" presStyleLbl="node1" presStyleIdx="0" presStyleCnt="7"/>
      <dgm:spPr/>
    </dgm:pt>
    <dgm:pt modelId="{4403428F-5133-43D8-A663-C1AC913604CB}" type="pres">
      <dgm:prSet presAssocID="{95EA84DB-1550-469D-A3C1-48FE96269D7F}" presName="dstNode" presStyleLbl="node1" presStyleIdx="0" presStyleCnt="7"/>
      <dgm:spPr/>
    </dgm:pt>
    <dgm:pt modelId="{68DE41B3-E9CD-43E3-A879-84500F998F68}" type="pres">
      <dgm:prSet presAssocID="{9B70EB8D-4D0D-4EF2-BB1F-28DB3CE0949B}" presName="text_1" presStyleLbl="node1" presStyleIdx="0" presStyleCnt="7">
        <dgm:presLayoutVars>
          <dgm:bulletEnabled val="1"/>
        </dgm:presLayoutVars>
      </dgm:prSet>
      <dgm:spPr/>
    </dgm:pt>
    <dgm:pt modelId="{D9F096CB-AEEA-4AAB-A30C-993C6BDE3AEA}" type="pres">
      <dgm:prSet presAssocID="{9B70EB8D-4D0D-4EF2-BB1F-28DB3CE0949B}" presName="accent_1" presStyleCnt="0"/>
      <dgm:spPr/>
    </dgm:pt>
    <dgm:pt modelId="{43BDD8E8-CC9A-4D23-9B51-D4672F5AADDC}" type="pres">
      <dgm:prSet presAssocID="{9B70EB8D-4D0D-4EF2-BB1F-28DB3CE0949B}" presName="accentRepeatNode" presStyleLbl="solidFgAcc1" presStyleIdx="0" presStyleCnt="7"/>
      <dgm:spPr/>
    </dgm:pt>
    <dgm:pt modelId="{330FF812-EC37-4F1E-906F-707A517CC17A}" type="pres">
      <dgm:prSet presAssocID="{18427750-D9BC-4439-B150-F045551AADD5}" presName="text_2" presStyleLbl="node1" presStyleIdx="1" presStyleCnt="7">
        <dgm:presLayoutVars>
          <dgm:bulletEnabled val="1"/>
        </dgm:presLayoutVars>
      </dgm:prSet>
      <dgm:spPr/>
    </dgm:pt>
    <dgm:pt modelId="{635F57AF-FF92-474F-A608-24075673EE89}" type="pres">
      <dgm:prSet presAssocID="{18427750-D9BC-4439-B150-F045551AADD5}" presName="accent_2" presStyleCnt="0"/>
      <dgm:spPr/>
    </dgm:pt>
    <dgm:pt modelId="{04156A3D-0CC4-4686-ADE8-C7575C035F29}" type="pres">
      <dgm:prSet presAssocID="{18427750-D9BC-4439-B150-F045551AADD5}" presName="accentRepeatNode" presStyleLbl="solidFgAcc1" presStyleIdx="1" presStyleCnt="7"/>
      <dgm:spPr/>
    </dgm:pt>
    <dgm:pt modelId="{BD6E5D7D-9AE0-4DA0-A797-B67693DAA3E1}" type="pres">
      <dgm:prSet presAssocID="{E27647B6-73E7-485C-9AAC-D5A1A21F42EC}" presName="text_3" presStyleLbl="node1" presStyleIdx="2" presStyleCnt="7">
        <dgm:presLayoutVars>
          <dgm:bulletEnabled val="1"/>
        </dgm:presLayoutVars>
      </dgm:prSet>
      <dgm:spPr/>
    </dgm:pt>
    <dgm:pt modelId="{A459403C-338F-402C-A96D-09B1FE58C836}" type="pres">
      <dgm:prSet presAssocID="{E27647B6-73E7-485C-9AAC-D5A1A21F42EC}" presName="accent_3" presStyleCnt="0"/>
      <dgm:spPr/>
    </dgm:pt>
    <dgm:pt modelId="{68C2ED7A-94EC-499D-9FEA-31F3A6A238EA}" type="pres">
      <dgm:prSet presAssocID="{E27647B6-73E7-485C-9AAC-D5A1A21F42EC}" presName="accentRepeatNode" presStyleLbl="solidFgAcc1" presStyleIdx="2" presStyleCnt="7"/>
      <dgm:spPr/>
    </dgm:pt>
    <dgm:pt modelId="{20049E53-8B6D-44FC-A6C2-029FF729A793}" type="pres">
      <dgm:prSet presAssocID="{77CCBD99-A9BA-448D-B5AA-DF227F3ACE61}" presName="text_4" presStyleLbl="node1" presStyleIdx="3" presStyleCnt="7">
        <dgm:presLayoutVars>
          <dgm:bulletEnabled val="1"/>
        </dgm:presLayoutVars>
      </dgm:prSet>
      <dgm:spPr/>
    </dgm:pt>
    <dgm:pt modelId="{B075ADBC-FBE4-472F-AD17-331A93EDAB44}" type="pres">
      <dgm:prSet presAssocID="{77CCBD99-A9BA-448D-B5AA-DF227F3ACE61}" presName="accent_4" presStyleCnt="0"/>
      <dgm:spPr/>
    </dgm:pt>
    <dgm:pt modelId="{E2ABCF98-A78A-486D-9F5D-5746030AC99A}" type="pres">
      <dgm:prSet presAssocID="{77CCBD99-A9BA-448D-B5AA-DF227F3ACE61}" presName="accentRepeatNode" presStyleLbl="solidFgAcc1" presStyleIdx="3" presStyleCnt="7"/>
      <dgm:spPr/>
    </dgm:pt>
    <dgm:pt modelId="{AC375AEF-DCA3-43CD-8E45-7D61FB43D9B9}" type="pres">
      <dgm:prSet presAssocID="{0EA9A15A-2CA8-43F2-AD25-31282DE5C5FA}" presName="text_5" presStyleLbl="node1" presStyleIdx="4" presStyleCnt="7">
        <dgm:presLayoutVars>
          <dgm:bulletEnabled val="1"/>
        </dgm:presLayoutVars>
      </dgm:prSet>
      <dgm:spPr/>
    </dgm:pt>
    <dgm:pt modelId="{1CB9A8F3-9D42-4AEB-BB9B-BB7615B52FBC}" type="pres">
      <dgm:prSet presAssocID="{0EA9A15A-2CA8-43F2-AD25-31282DE5C5FA}" presName="accent_5" presStyleCnt="0"/>
      <dgm:spPr/>
    </dgm:pt>
    <dgm:pt modelId="{AC675266-2825-4FED-9CE0-97F234E87340}" type="pres">
      <dgm:prSet presAssocID="{0EA9A15A-2CA8-43F2-AD25-31282DE5C5FA}" presName="accentRepeatNode" presStyleLbl="solidFgAcc1" presStyleIdx="4" presStyleCnt="7"/>
      <dgm:spPr/>
    </dgm:pt>
    <dgm:pt modelId="{DF4C38E6-6421-4624-92E9-CFC140E6B646}" type="pres">
      <dgm:prSet presAssocID="{5E7ECBCB-F616-4BE8-A2EC-AA1EB76331B9}" presName="text_6" presStyleLbl="node1" presStyleIdx="5" presStyleCnt="7">
        <dgm:presLayoutVars>
          <dgm:bulletEnabled val="1"/>
        </dgm:presLayoutVars>
      </dgm:prSet>
      <dgm:spPr/>
    </dgm:pt>
    <dgm:pt modelId="{8F63E8F7-212B-4F5A-B5EB-B0F60A8C53CD}" type="pres">
      <dgm:prSet presAssocID="{5E7ECBCB-F616-4BE8-A2EC-AA1EB76331B9}" presName="accent_6" presStyleCnt="0"/>
      <dgm:spPr/>
    </dgm:pt>
    <dgm:pt modelId="{C7FE6D8F-60E9-46F8-8813-AF10A9E29DAC}" type="pres">
      <dgm:prSet presAssocID="{5E7ECBCB-F616-4BE8-A2EC-AA1EB76331B9}" presName="accentRepeatNode" presStyleLbl="solidFgAcc1" presStyleIdx="5" presStyleCnt="7"/>
      <dgm:spPr/>
    </dgm:pt>
    <dgm:pt modelId="{C0B931BD-B491-42C6-A0EF-14A3DC0D4399}" type="pres">
      <dgm:prSet presAssocID="{B4EA186F-BCED-44A2-946E-8A0BDD1309B7}" presName="text_7" presStyleLbl="node1" presStyleIdx="6" presStyleCnt="7">
        <dgm:presLayoutVars>
          <dgm:bulletEnabled val="1"/>
        </dgm:presLayoutVars>
      </dgm:prSet>
      <dgm:spPr/>
    </dgm:pt>
    <dgm:pt modelId="{6B0B4F6D-A43E-4AB8-BF3D-336CF00F74BF}" type="pres">
      <dgm:prSet presAssocID="{B4EA186F-BCED-44A2-946E-8A0BDD1309B7}" presName="accent_7" presStyleCnt="0"/>
      <dgm:spPr/>
    </dgm:pt>
    <dgm:pt modelId="{D0DFAFD1-A71C-4C2A-8285-2E65F9D8685D}" type="pres">
      <dgm:prSet presAssocID="{B4EA186F-BCED-44A2-946E-8A0BDD1309B7}" presName="accentRepeatNode" presStyleLbl="solidFgAcc1" presStyleIdx="6" presStyleCnt="7"/>
      <dgm:spPr/>
    </dgm:pt>
  </dgm:ptLst>
  <dgm:cxnLst>
    <dgm:cxn modelId="{774EAA1C-85A4-476E-8876-B64CF7C85DF1}" type="presOf" srcId="{77CCBD99-A9BA-448D-B5AA-DF227F3ACE61}" destId="{20049E53-8B6D-44FC-A6C2-029FF729A793}" srcOrd="0" destOrd="0" presId="urn:microsoft.com/office/officeart/2008/layout/VerticalCurvedList"/>
    <dgm:cxn modelId="{9DBF8423-1C52-4F9D-A743-0F89DBAC269F}" type="presOf" srcId="{18427750-D9BC-4439-B150-F045551AADD5}" destId="{330FF812-EC37-4F1E-906F-707A517CC17A}" srcOrd="0" destOrd="0" presId="urn:microsoft.com/office/officeart/2008/layout/VerticalCurvedList"/>
    <dgm:cxn modelId="{646FA630-B706-4B3E-B029-4980C8ECDB42}" type="presOf" srcId="{1229EDBF-976D-4C95-821E-81F2578AC952}" destId="{22B5ACB5-71C9-40C2-A8D4-669FC05F8A4B}" srcOrd="0" destOrd="0" presId="urn:microsoft.com/office/officeart/2008/layout/VerticalCurvedList"/>
    <dgm:cxn modelId="{4B423960-1D5D-4D77-80E4-8497087B9BF1}" srcId="{95EA84DB-1550-469D-A3C1-48FE96269D7F}" destId="{B4EA186F-BCED-44A2-946E-8A0BDD1309B7}" srcOrd="6" destOrd="0" parTransId="{B25B52A1-78DB-4E36-BCFD-3CEB8BC6B19D}" sibTransId="{014725A1-30A8-4DA6-9787-DEDD972D5939}"/>
    <dgm:cxn modelId="{8BFDE86E-4DD3-405D-8A48-425E58BB61C4}" srcId="{95EA84DB-1550-469D-A3C1-48FE96269D7F}" destId="{9B70EB8D-4D0D-4EF2-BB1F-28DB3CE0949B}" srcOrd="0" destOrd="0" parTransId="{34EB0DE4-DDD3-419D-96D6-015FAF1D57FE}" sibTransId="{1229EDBF-976D-4C95-821E-81F2578AC952}"/>
    <dgm:cxn modelId="{4F2CCA57-B700-4D94-B4B4-56D8C1007489}" srcId="{95EA84DB-1550-469D-A3C1-48FE96269D7F}" destId="{E27647B6-73E7-485C-9AAC-D5A1A21F42EC}" srcOrd="2" destOrd="0" parTransId="{8A3884C6-2D8D-4B44-9C93-C8A1466536FE}" sibTransId="{9F9DC57D-A727-4AA2-B08D-085535F14A46}"/>
    <dgm:cxn modelId="{F10B3989-DAEF-458A-97F2-CA610F74F591}" type="presOf" srcId="{E27647B6-73E7-485C-9AAC-D5A1A21F42EC}" destId="{BD6E5D7D-9AE0-4DA0-A797-B67693DAA3E1}" srcOrd="0" destOrd="0" presId="urn:microsoft.com/office/officeart/2008/layout/VerticalCurvedList"/>
    <dgm:cxn modelId="{50EC078E-A0F2-460C-89E3-5D8C42FF23B1}" type="presOf" srcId="{9B70EB8D-4D0D-4EF2-BB1F-28DB3CE0949B}" destId="{68DE41B3-E9CD-43E3-A879-84500F998F68}" srcOrd="0" destOrd="0" presId="urn:microsoft.com/office/officeart/2008/layout/VerticalCurvedList"/>
    <dgm:cxn modelId="{49C0A193-EDA9-447E-81D7-D13CA727FF50}" srcId="{95EA84DB-1550-469D-A3C1-48FE96269D7F}" destId="{0EA9A15A-2CA8-43F2-AD25-31282DE5C5FA}" srcOrd="4" destOrd="0" parTransId="{D972006E-ABE1-4BBE-9D9E-84364B5BCF1D}" sibTransId="{28D1DA54-3384-445E-B7DE-D6B3CD1184C4}"/>
    <dgm:cxn modelId="{A83FD5A5-CE4E-4FC7-9C10-75368C97A4E3}" type="presOf" srcId="{95EA84DB-1550-469D-A3C1-48FE96269D7F}" destId="{8B86FB0D-D5AF-4DDD-89C1-594ED2376C12}" srcOrd="0" destOrd="0" presId="urn:microsoft.com/office/officeart/2008/layout/VerticalCurvedList"/>
    <dgm:cxn modelId="{B94E23C1-578F-4A32-B4A7-3E7A0FAAECD8}" srcId="{95EA84DB-1550-469D-A3C1-48FE96269D7F}" destId="{18427750-D9BC-4439-B150-F045551AADD5}" srcOrd="1" destOrd="0" parTransId="{D5F748EA-FD37-4CE0-AB51-CDC1B18F598E}" sibTransId="{6B210C93-6283-40CF-8AEE-02F5B633A53A}"/>
    <dgm:cxn modelId="{AA4887C1-FE75-4C0B-9432-26BFB12895E4}" type="presOf" srcId="{5E7ECBCB-F616-4BE8-A2EC-AA1EB76331B9}" destId="{DF4C38E6-6421-4624-92E9-CFC140E6B646}" srcOrd="0" destOrd="0" presId="urn:microsoft.com/office/officeart/2008/layout/VerticalCurvedList"/>
    <dgm:cxn modelId="{D1DE18D0-04B8-420B-B063-ECBB82E1D8BD}" type="presOf" srcId="{B4EA186F-BCED-44A2-946E-8A0BDD1309B7}" destId="{C0B931BD-B491-42C6-A0EF-14A3DC0D4399}" srcOrd="0" destOrd="0" presId="urn:microsoft.com/office/officeart/2008/layout/VerticalCurvedList"/>
    <dgm:cxn modelId="{E969A7E8-1956-48F1-AC8B-98C8C7C04F7D}" srcId="{95EA84DB-1550-469D-A3C1-48FE96269D7F}" destId="{5E7ECBCB-F616-4BE8-A2EC-AA1EB76331B9}" srcOrd="5" destOrd="0" parTransId="{39B4DE0D-838F-4E9D-8574-83B63B90985B}" sibTransId="{F2D53A90-F674-484D-BE3A-82F420CB4803}"/>
    <dgm:cxn modelId="{6D60A8F3-48B9-4D22-BDD5-B8A39E7A7572}" srcId="{95EA84DB-1550-469D-A3C1-48FE96269D7F}" destId="{77CCBD99-A9BA-448D-B5AA-DF227F3ACE61}" srcOrd="3" destOrd="0" parTransId="{4CDE5004-4C52-4A0A-A1F3-4BEAEA8BBCA1}" sibTransId="{A2D0737C-6A8B-4D3A-A4D0-EFDDEB4FFCD5}"/>
    <dgm:cxn modelId="{5E6498F6-A3D6-4A8C-9FDB-8BD38A6ECACD}" type="presOf" srcId="{0EA9A15A-2CA8-43F2-AD25-31282DE5C5FA}" destId="{AC375AEF-DCA3-43CD-8E45-7D61FB43D9B9}" srcOrd="0" destOrd="0" presId="urn:microsoft.com/office/officeart/2008/layout/VerticalCurvedList"/>
    <dgm:cxn modelId="{CBD5E077-FBED-42E4-96DB-D0A2F7458B55}" type="presParOf" srcId="{8B86FB0D-D5AF-4DDD-89C1-594ED2376C12}" destId="{7690038E-3078-4574-AF97-D4F7178249C2}" srcOrd="0" destOrd="0" presId="urn:microsoft.com/office/officeart/2008/layout/VerticalCurvedList"/>
    <dgm:cxn modelId="{6315F4F4-6AE2-4473-834A-E7E0C0066BED}" type="presParOf" srcId="{7690038E-3078-4574-AF97-D4F7178249C2}" destId="{21F18664-19C8-4B9F-ACE0-DED541954CAB}" srcOrd="0" destOrd="0" presId="urn:microsoft.com/office/officeart/2008/layout/VerticalCurvedList"/>
    <dgm:cxn modelId="{41B60504-1059-45C3-8801-1BA375150998}" type="presParOf" srcId="{21F18664-19C8-4B9F-ACE0-DED541954CAB}" destId="{ED6C6B77-D058-4C7A-B774-16FDF726DDDA}" srcOrd="0" destOrd="0" presId="urn:microsoft.com/office/officeart/2008/layout/VerticalCurvedList"/>
    <dgm:cxn modelId="{D0FC9C32-A12E-4A58-A49B-1CDCF98E7919}" type="presParOf" srcId="{21F18664-19C8-4B9F-ACE0-DED541954CAB}" destId="{22B5ACB5-71C9-40C2-A8D4-669FC05F8A4B}" srcOrd="1" destOrd="0" presId="urn:microsoft.com/office/officeart/2008/layout/VerticalCurvedList"/>
    <dgm:cxn modelId="{00F4F132-736D-4AB1-8591-46E679CE2560}" type="presParOf" srcId="{21F18664-19C8-4B9F-ACE0-DED541954CAB}" destId="{51FDE6A7-2872-46E6-A199-6A1DCDD4B761}" srcOrd="2" destOrd="0" presId="urn:microsoft.com/office/officeart/2008/layout/VerticalCurvedList"/>
    <dgm:cxn modelId="{82F1252A-875E-4649-A0AE-D6A8B83AC45D}" type="presParOf" srcId="{21F18664-19C8-4B9F-ACE0-DED541954CAB}" destId="{4403428F-5133-43D8-A663-C1AC913604CB}" srcOrd="3" destOrd="0" presId="urn:microsoft.com/office/officeart/2008/layout/VerticalCurvedList"/>
    <dgm:cxn modelId="{AA2E8F64-8A53-4DD1-B40D-2DD7C3D595D0}" type="presParOf" srcId="{7690038E-3078-4574-AF97-D4F7178249C2}" destId="{68DE41B3-E9CD-43E3-A879-84500F998F68}" srcOrd="1" destOrd="0" presId="urn:microsoft.com/office/officeart/2008/layout/VerticalCurvedList"/>
    <dgm:cxn modelId="{7B4E726E-2AB0-43E0-8117-0D1EC00739B6}" type="presParOf" srcId="{7690038E-3078-4574-AF97-D4F7178249C2}" destId="{D9F096CB-AEEA-4AAB-A30C-993C6BDE3AEA}" srcOrd="2" destOrd="0" presId="urn:microsoft.com/office/officeart/2008/layout/VerticalCurvedList"/>
    <dgm:cxn modelId="{6161D696-1ABF-4299-8A17-249DEE52CBC0}" type="presParOf" srcId="{D9F096CB-AEEA-4AAB-A30C-993C6BDE3AEA}" destId="{43BDD8E8-CC9A-4D23-9B51-D4672F5AADDC}" srcOrd="0" destOrd="0" presId="urn:microsoft.com/office/officeart/2008/layout/VerticalCurvedList"/>
    <dgm:cxn modelId="{A36D5854-7B76-48AF-85D9-A1F91B8944FB}" type="presParOf" srcId="{7690038E-3078-4574-AF97-D4F7178249C2}" destId="{330FF812-EC37-4F1E-906F-707A517CC17A}" srcOrd="3" destOrd="0" presId="urn:microsoft.com/office/officeart/2008/layout/VerticalCurvedList"/>
    <dgm:cxn modelId="{598EE73A-BDA3-4DD6-B45D-6FC146B0812C}" type="presParOf" srcId="{7690038E-3078-4574-AF97-D4F7178249C2}" destId="{635F57AF-FF92-474F-A608-24075673EE89}" srcOrd="4" destOrd="0" presId="urn:microsoft.com/office/officeart/2008/layout/VerticalCurvedList"/>
    <dgm:cxn modelId="{EE679154-EDA3-42DD-9D14-193EC4238FF1}" type="presParOf" srcId="{635F57AF-FF92-474F-A608-24075673EE89}" destId="{04156A3D-0CC4-4686-ADE8-C7575C035F29}" srcOrd="0" destOrd="0" presId="urn:microsoft.com/office/officeart/2008/layout/VerticalCurvedList"/>
    <dgm:cxn modelId="{755BE01C-14C1-4B5A-BADB-7E366E7DB03F}" type="presParOf" srcId="{7690038E-3078-4574-AF97-D4F7178249C2}" destId="{BD6E5D7D-9AE0-4DA0-A797-B67693DAA3E1}" srcOrd="5" destOrd="0" presId="urn:microsoft.com/office/officeart/2008/layout/VerticalCurvedList"/>
    <dgm:cxn modelId="{E61DE156-E623-4B40-AD7C-114E8E804FE6}" type="presParOf" srcId="{7690038E-3078-4574-AF97-D4F7178249C2}" destId="{A459403C-338F-402C-A96D-09B1FE58C836}" srcOrd="6" destOrd="0" presId="urn:microsoft.com/office/officeart/2008/layout/VerticalCurvedList"/>
    <dgm:cxn modelId="{45BDF451-C96D-4F63-9FDF-C5A5A015D9E0}" type="presParOf" srcId="{A459403C-338F-402C-A96D-09B1FE58C836}" destId="{68C2ED7A-94EC-499D-9FEA-31F3A6A238EA}" srcOrd="0" destOrd="0" presId="urn:microsoft.com/office/officeart/2008/layout/VerticalCurvedList"/>
    <dgm:cxn modelId="{FB7354E0-EF87-4A9A-867C-03FC93D07BE5}" type="presParOf" srcId="{7690038E-3078-4574-AF97-D4F7178249C2}" destId="{20049E53-8B6D-44FC-A6C2-029FF729A793}" srcOrd="7" destOrd="0" presId="urn:microsoft.com/office/officeart/2008/layout/VerticalCurvedList"/>
    <dgm:cxn modelId="{2DAB5A9C-52E0-46EC-A850-8A38837A3F84}" type="presParOf" srcId="{7690038E-3078-4574-AF97-D4F7178249C2}" destId="{B075ADBC-FBE4-472F-AD17-331A93EDAB44}" srcOrd="8" destOrd="0" presId="urn:microsoft.com/office/officeart/2008/layout/VerticalCurvedList"/>
    <dgm:cxn modelId="{FC58F2F0-D102-43D8-931C-A2413A8D9647}" type="presParOf" srcId="{B075ADBC-FBE4-472F-AD17-331A93EDAB44}" destId="{E2ABCF98-A78A-486D-9F5D-5746030AC99A}" srcOrd="0" destOrd="0" presId="urn:microsoft.com/office/officeart/2008/layout/VerticalCurvedList"/>
    <dgm:cxn modelId="{8BBAA06A-69EA-453E-B33A-1C76A7071BF8}" type="presParOf" srcId="{7690038E-3078-4574-AF97-D4F7178249C2}" destId="{AC375AEF-DCA3-43CD-8E45-7D61FB43D9B9}" srcOrd="9" destOrd="0" presId="urn:microsoft.com/office/officeart/2008/layout/VerticalCurvedList"/>
    <dgm:cxn modelId="{54D18081-4366-431C-A134-B572AE14CAD9}" type="presParOf" srcId="{7690038E-3078-4574-AF97-D4F7178249C2}" destId="{1CB9A8F3-9D42-4AEB-BB9B-BB7615B52FBC}" srcOrd="10" destOrd="0" presId="urn:microsoft.com/office/officeart/2008/layout/VerticalCurvedList"/>
    <dgm:cxn modelId="{ADE6B787-0DD3-43BC-B38F-B7BDC9E486DA}" type="presParOf" srcId="{1CB9A8F3-9D42-4AEB-BB9B-BB7615B52FBC}" destId="{AC675266-2825-4FED-9CE0-97F234E87340}" srcOrd="0" destOrd="0" presId="urn:microsoft.com/office/officeart/2008/layout/VerticalCurvedList"/>
    <dgm:cxn modelId="{F0D69F4F-CEBB-4BB0-A098-46DB7619C903}" type="presParOf" srcId="{7690038E-3078-4574-AF97-D4F7178249C2}" destId="{DF4C38E6-6421-4624-92E9-CFC140E6B646}" srcOrd="11" destOrd="0" presId="urn:microsoft.com/office/officeart/2008/layout/VerticalCurvedList"/>
    <dgm:cxn modelId="{CC6B5950-D455-4D17-88E5-4DECD1021A8F}" type="presParOf" srcId="{7690038E-3078-4574-AF97-D4F7178249C2}" destId="{8F63E8F7-212B-4F5A-B5EB-B0F60A8C53CD}" srcOrd="12" destOrd="0" presId="urn:microsoft.com/office/officeart/2008/layout/VerticalCurvedList"/>
    <dgm:cxn modelId="{7662BF43-8606-4717-A940-9857E53A80AB}" type="presParOf" srcId="{8F63E8F7-212B-4F5A-B5EB-B0F60A8C53CD}" destId="{C7FE6D8F-60E9-46F8-8813-AF10A9E29DAC}" srcOrd="0" destOrd="0" presId="urn:microsoft.com/office/officeart/2008/layout/VerticalCurvedList"/>
    <dgm:cxn modelId="{49F10681-BE51-42F9-8EBA-1786F6D64003}" type="presParOf" srcId="{7690038E-3078-4574-AF97-D4F7178249C2}" destId="{C0B931BD-B491-42C6-A0EF-14A3DC0D4399}" srcOrd="13" destOrd="0" presId="urn:microsoft.com/office/officeart/2008/layout/VerticalCurvedList"/>
    <dgm:cxn modelId="{A9C202A6-DBD2-4C0E-A5EB-A8E24B814036}" type="presParOf" srcId="{7690038E-3078-4574-AF97-D4F7178249C2}" destId="{6B0B4F6D-A43E-4AB8-BF3D-336CF00F74BF}" srcOrd="14" destOrd="0" presId="urn:microsoft.com/office/officeart/2008/layout/VerticalCurvedList"/>
    <dgm:cxn modelId="{5BE370BE-E4A8-43D1-90BA-F576F1C5CE67}" type="presParOf" srcId="{6B0B4F6D-A43E-4AB8-BF3D-336CF00F74BF}" destId="{D0DFAFD1-A71C-4C2A-8285-2E65F9D868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5ACB5-71C9-40C2-A8D4-669FC05F8A4B}">
      <dsp:nvSpPr>
        <dsp:cNvPr id="0" name=""/>
        <dsp:cNvSpPr/>
      </dsp:nvSpPr>
      <dsp:spPr>
        <a:xfrm>
          <a:off x="-6122738" y="-937410"/>
          <a:ext cx="7293488" cy="7293488"/>
        </a:xfrm>
        <a:prstGeom prst="blockArc">
          <a:avLst>
            <a:gd name="adj1" fmla="val 18900000"/>
            <a:gd name="adj2" fmla="val 2700000"/>
            <a:gd name="adj3" fmla="val 296"/>
          </a:avLst>
        </a:prstGeom>
        <a:noFill/>
        <a:ln w="1905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DE41B3-E9CD-43E3-A879-84500F998F68}">
      <dsp:nvSpPr>
        <dsp:cNvPr id="0" name=""/>
        <dsp:cNvSpPr/>
      </dsp:nvSpPr>
      <dsp:spPr>
        <a:xfrm>
          <a:off x="380119" y="246332"/>
          <a:ext cx="5643541" cy="492448"/>
        </a:xfrm>
        <a:prstGeom prst="rect">
          <a:avLst/>
        </a:prstGeom>
        <a:gradFill rotWithShape="0">
          <a:gsLst>
            <a:gs pos="0">
              <a:schemeClr val="accent3">
                <a:hueOff val="0"/>
                <a:satOff val="0"/>
                <a:lumOff val="0"/>
                <a:alphaOff val="0"/>
                <a:tint val="73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shade val="57000"/>
                <a:satMod val="120000"/>
              </a:schemeClr>
            </a:gs>
            <a:gs pos="80000">
              <a:schemeClr val="accent3">
                <a:hueOff val="0"/>
                <a:satOff val="0"/>
                <a:lumOff val="0"/>
                <a:alphaOff val="0"/>
                <a:shade val="56000"/>
                <a:satMod val="145000"/>
              </a:schemeClr>
            </a:gs>
            <a:gs pos="88000">
              <a:schemeClr val="accent3">
                <a:hueOff val="0"/>
                <a:satOff val="0"/>
                <a:lumOff val="0"/>
                <a:alphaOff val="0"/>
                <a:shade val="63000"/>
                <a:satMod val="160000"/>
              </a:schemeClr>
            </a:gs>
            <a:gs pos="100000">
              <a:schemeClr val="accent3">
                <a:hueOff val="0"/>
                <a:satOff val="0"/>
                <a:lumOff val="0"/>
                <a:alphaOff val="0"/>
                <a:tint val="99555"/>
                <a:satMod val="155000"/>
              </a:schemeClr>
            </a:gs>
          </a:gsLst>
          <a:lin ang="5400000" scaled="1"/>
        </a:gradFill>
        <a:ln>
          <a:noFill/>
        </a:ln>
        <a:effectLst>
          <a:glow rad="70000">
            <a:schemeClr val="accent3">
              <a:hueOff val="0"/>
              <a:satOff val="0"/>
              <a:lumOff val="0"/>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Board of Directors</a:t>
          </a:r>
          <a:endParaRPr lang="en-IN" sz="2500" kern="1200" dirty="0"/>
        </a:p>
      </dsp:txBody>
      <dsp:txXfrm>
        <a:off x="380119" y="246332"/>
        <a:ext cx="5643541" cy="492448"/>
      </dsp:txXfrm>
    </dsp:sp>
    <dsp:sp modelId="{43BDD8E8-CC9A-4D23-9B51-D4672F5AADDC}">
      <dsp:nvSpPr>
        <dsp:cNvPr id="0" name=""/>
        <dsp:cNvSpPr/>
      </dsp:nvSpPr>
      <dsp:spPr>
        <a:xfrm>
          <a:off x="72339" y="184776"/>
          <a:ext cx="615560" cy="615560"/>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0FF812-EC37-4F1E-906F-707A517CC17A}">
      <dsp:nvSpPr>
        <dsp:cNvPr id="0" name=""/>
        <dsp:cNvSpPr/>
      </dsp:nvSpPr>
      <dsp:spPr>
        <a:xfrm>
          <a:off x="826075" y="985438"/>
          <a:ext cx="5197585" cy="492448"/>
        </a:xfrm>
        <a:prstGeom prst="rect">
          <a:avLst/>
        </a:prstGeom>
        <a:gradFill rotWithShape="0">
          <a:gsLst>
            <a:gs pos="0">
              <a:schemeClr val="accent3">
                <a:hueOff val="-1613244"/>
                <a:satOff val="540"/>
                <a:lumOff val="-2353"/>
                <a:alphaOff val="0"/>
                <a:tint val="73000"/>
                <a:satMod val="150000"/>
              </a:schemeClr>
            </a:gs>
            <a:gs pos="25000">
              <a:schemeClr val="accent3">
                <a:hueOff val="-1613244"/>
                <a:satOff val="540"/>
                <a:lumOff val="-2353"/>
                <a:alphaOff val="0"/>
                <a:tint val="96000"/>
                <a:shade val="80000"/>
                <a:satMod val="105000"/>
              </a:schemeClr>
            </a:gs>
            <a:gs pos="38000">
              <a:schemeClr val="accent3">
                <a:hueOff val="-1613244"/>
                <a:satOff val="540"/>
                <a:lumOff val="-2353"/>
                <a:alphaOff val="0"/>
                <a:tint val="96000"/>
                <a:shade val="59000"/>
                <a:satMod val="120000"/>
              </a:schemeClr>
            </a:gs>
            <a:gs pos="55000">
              <a:schemeClr val="accent3">
                <a:hueOff val="-1613244"/>
                <a:satOff val="540"/>
                <a:lumOff val="-2353"/>
                <a:alphaOff val="0"/>
                <a:shade val="57000"/>
                <a:satMod val="120000"/>
              </a:schemeClr>
            </a:gs>
            <a:gs pos="80000">
              <a:schemeClr val="accent3">
                <a:hueOff val="-1613244"/>
                <a:satOff val="540"/>
                <a:lumOff val="-2353"/>
                <a:alphaOff val="0"/>
                <a:shade val="56000"/>
                <a:satMod val="145000"/>
              </a:schemeClr>
            </a:gs>
            <a:gs pos="88000">
              <a:schemeClr val="accent3">
                <a:hueOff val="-1613244"/>
                <a:satOff val="540"/>
                <a:lumOff val="-2353"/>
                <a:alphaOff val="0"/>
                <a:shade val="63000"/>
                <a:satMod val="160000"/>
              </a:schemeClr>
            </a:gs>
            <a:gs pos="100000">
              <a:schemeClr val="accent3">
                <a:hueOff val="-1613244"/>
                <a:satOff val="540"/>
                <a:lumOff val="-2353"/>
                <a:alphaOff val="0"/>
                <a:tint val="99555"/>
                <a:satMod val="155000"/>
              </a:schemeClr>
            </a:gs>
          </a:gsLst>
          <a:lin ang="5400000" scaled="1"/>
        </a:gradFill>
        <a:ln>
          <a:noFill/>
        </a:ln>
        <a:effectLst>
          <a:glow rad="70000">
            <a:schemeClr val="accent3">
              <a:hueOff val="-1613244"/>
              <a:satOff val="540"/>
              <a:lumOff val="-2353"/>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Employees </a:t>
          </a:r>
          <a:endParaRPr lang="en-IN" sz="2500" kern="1200" dirty="0"/>
        </a:p>
      </dsp:txBody>
      <dsp:txXfrm>
        <a:off x="826075" y="985438"/>
        <a:ext cx="5197585" cy="492448"/>
      </dsp:txXfrm>
    </dsp:sp>
    <dsp:sp modelId="{04156A3D-0CC4-4686-ADE8-C7575C035F29}">
      <dsp:nvSpPr>
        <dsp:cNvPr id="0" name=""/>
        <dsp:cNvSpPr/>
      </dsp:nvSpPr>
      <dsp:spPr>
        <a:xfrm>
          <a:off x="518295" y="923882"/>
          <a:ext cx="615560" cy="615560"/>
        </a:xfrm>
        <a:prstGeom prst="ellipse">
          <a:avLst/>
        </a:prstGeom>
        <a:solidFill>
          <a:schemeClr val="lt1">
            <a:hueOff val="0"/>
            <a:satOff val="0"/>
            <a:lumOff val="0"/>
            <a:alphaOff val="0"/>
          </a:schemeClr>
        </a:solidFill>
        <a:ln w="9525" cap="flat" cmpd="sng" algn="ctr">
          <a:solidFill>
            <a:schemeClr val="accent3">
              <a:hueOff val="-1613244"/>
              <a:satOff val="540"/>
              <a:lumOff val="-2353"/>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D6E5D7D-9AE0-4DA0-A797-B67693DAA3E1}">
      <dsp:nvSpPr>
        <dsp:cNvPr id="0" name=""/>
        <dsp:cNvSpPr/>
      </dsp:nvSpPr>
      <dsp:spPr>
        <a:xfrm>
          <a:off x="1070457" y="1724003"/>
          <a:ext cx="4953203" cy="492448"/>
        </a:xfrm>
        <a:prstGeom prst="rect">
          <a:avLst/>
        </a:prstGeom>
        <a:gradFill rotWithShape="0">
          <a:gsLst>
            <a:gs pos="0">
              <a:schemeClr val="accent3">
                <a:hueOff val="-3226488"/>
                <a:satOff val="1079"/>
                <a:lumOff val="-4706"/>
                <a:alphaOff val="0"/>
                <a:tint val="73000"/>
                <a:satMod val="150000"/>
              </a:schemeClr>
            </a:gs>
            <a:gs pos="25000">
              <a:schemeClr val="accent3">
                <a:hueOff val="-3226488"/>
                <a:satOff val="1079"/>
                <a:lumOff val="-4706"/>
                <a:alphaOff val="0"/>
                <a:tint val="96000"/>
                <a:shade val="80000"/>
                <a:satMod val="105000"/>
              </a:schemeClr>
            </a:gs>
            <a:gs pos="38000">
              <a:schemeClr val="accent3">
                <a:hueOff val="-3226488"/>
                <a:satOff val="1079"/>
                <a:lumOff val="-4706"/>
                <a:alphaOff val="0"/>
                <a:tint val="96000"/>
                <a:shade val="59000"/>
                <a:satMod val="120000"/>
              </a:schemeClr>
            </a:gs>
            <a:gs pos="55000">
              <a:schemeClr val="accent3">
                <a:hueOff val="-3226488"/>
                <a:satOff val="1079"/>
                <a:lumOff val="-4706"/>
                <a:alphaOff val="0"/>
                <a:shade val="57000"/>
                <a:satMod val="120000"/>
              </a:schemeClr>
            </a:gs>
            <a:gs pos="80000">
              <a:schemeClr val="accent3">
                <a:hueOff val="-3226488"/>
                <a:satOff val="1079"/>
                <a:lumOff val="-4706"/>
                <a:alphaOff val="0"/>
                <a:shade val="56000"/>
                <a:satMod val="145000"/>
              </a:schemeClr>
            </a:gs>
            <a:gs pos="88000">
              <a:schemeClr val="accent3">
                <a:hueOff val="-3226488"/>
                <a:satOff val="1079"/>
                <a:lumOff val="-4706"/>
                <a:alphaOff val="0"/>
                <a:shade val="63000"/>
                <a:satMod val="160000"/>
              </a:schemeClr>
            </a:gs>
            <a:gs pos="100000">
              <a:schemeClr val="accent3">
                <a:hueOff val="-3226488"/>
                <a:satOff val="1079"/>
                <a:lumOff val="-4706"/>
                <a:alphaOff val="0"/>
                <a:tint val="99555"/>
                <a:satMod val="155000"/>
              </a:schemeClr>
            </a:gs>
          </a:gsLst>
          <a:lin ang="5400000" scaled="1"/>
        </a:gradFill>
        <a:ln>
          <a:noFill/>
        </a:ln>
        <a:effectLst>
          <a:glow rad="70000">
            <a:schemeClr val="accent3">
              <a:hueOff val="-3226488"/>
              <a:satOff val="1079"/>
              <a:lumOff val="-4706"/>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Human resource Managers </a:t>
          </a:r>
          <a:endParaRPr lang="en-IN" sz="2500" kern="1200" dirty="0"/>
        </a:p>
      </dsp:txBody>
      <dsp:txXfrm>
        <a:off x="1070457" y="1724003"/>
        <a:ext cx="4953203" cy="492448"/>
      </dsp:txXfrm>
    </dsp:sp>
    <dsp:sp modelId="{68C2ED7A-94EC-499D-9FEA-31F3A6A238EA}">
      <dsp:nvSpPr>
        <dsp:cNvPr id="0" name=""/>
        <dsp:cNvSpPr/>
      </dsp:nvSpPr>
      <dsp:spPr>
        <a:xfrm>
          <a:off x="762677" y="1662447"/>
          <a:ext cx="615560" cy="615560"/>
        </a:xfrm>
        <a:prstGeom prst="ellipse">
          <a:avLst/>
        </a:prstGeom>
        <a:solidFill>
          <a:schemeClr val="lt1">
            <a:hueOff val="0"/>
            <a:satOff val="0"/>
            <a:lumOff val="0"/>
            <a:alphaOff val="0"/>
          </a:schemeClr>
        </a:solidFill>
        <a:ln w="9525" cap="flat" cmpd="sng" algn="ctr">
          <a:solidFill>
            <a:schemeClr val="accent3">
              <a:hueOff val="-3226488"/>
              <a:satOff val="1079"/>
              <a:lumOff val="-4706"/>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0049E53-8B6D-44FC-A6C2-029FF729A793}">
      <dsp:nvSpPr>
        <dsp:cNvPr id="0" name=""/>
        <dsp:cNvSpPr/>
      </dsp:nvSpPr>
      <dsp:spPr>
        <a:xfrm>
          <a:off x="1148486" y="2463109"/>
          <a:ext cx="4875174" cy="492448"/>
        </a:xfrm>
        <a:prstGeom prst="rect">
          <a:avLst/>
        </a:prstGeom>
        <a:gradFill rotWithShape="0">
          <a:gsLst>
            <a:gs pos="0">
              <a:schemeClr val="accent3">
                <a:hueOff val="-4839731"/>
                <a:satOff val="1619"/>
                <a:lumOff val="-7059"/>
                <a:alphaOff val="0"/>
                <a:tint val="73000"/>
                <a:satMod val="150000"/>
              </a:schemeClr>
            </a:gs>
            <a:gs pos="25000">
              <a:schemeClr val="accent3">
                <a:hueOff val="-4839731"/>
                <a:satOff val="1619"/>
                <a:lumOff val="-7059"/>
                <a:alphaOff val="0"/>
                <a:tint val="96000"/>
                <a:shade val="80000"/>
                <a:satMod val="105000"/>
              </a:schemeClr>
            </a:gs>
            <a:gs pos="38000">
              <a:schemeClr val="accent3">
                <a:hueOff val="-4839731"/>
                <a:satOff val="1619"/>
                <a:lumOff val="-7059"/>
                <a:alphaOff val="0"/>
                <a:tint val="96000"/>
                <a:shade val="59000"/>
                <a:satMod val="120000"/>
              </a:schemeClr>
            </a:gs>
            <a:gs pos="55000">
              <a:schemeClr val="accent3">
                <a:hueOff val="-4839731"/>
                <a:satOff val="1619"/>
                <a:lumOff val="-7059"/>
                <a:alphaOff val="0"/>
                <a:shade val="57000"/>
                <a:satMod val="120000"/>
              </a:schemeClr>
            </a:gs>
            <a:gs pos="80000">
              <a:schemeClr val="accent3">
                <a:hueOff val="-4839731"/>
                <a:satOff val="1619"/>
                <a:lumOff val="-7059"/>
                <a:alphaOff val="0"/>
                <a:shade val="56000"/>
                <a:satMod val="145000"/>
              </a:schemeClr>
            </a:gs>
            <a:gs pos="88000">
              <a:schemeClr val="accent3">
                <a:hueOff val="-4839731"/>
                <a:satOff val="1619"/>
                <a:lumOff val="-7059"/>
                <a:alphaOff val="0"/>
                <a:shade val="63000"/>
                <a:satMod val="160000"/>
              </a:schemeClr>
            </a:gs>
            <a:gs pos="100000">
              <a:schemeClr val="accent3">
                <a:hueOff val="-4839731"/>
                <a:satOff val="1619"/>
                <a:lumOff val="-7059"/>
                <a:alphaOff val="0"/>
                <a:tint val="99555"/>
                <a:satMod val="155000"/>
              </a:schemeClr>
            </a:gs>
          </a:gsLst>
          <a:lin ang="5400000" scaled="1"/>
        </a:gradFill>
        <a:ln>
          <a:noFill/>
        </a:ln>
        <a:effectLst>
          <a:glow rad="70000">
            <a:schemeClr val="accent3">
              <a:hueOff val="-4839731"/>
              <a:satOff val="1619"/>
              <a:lumOff val="-7059"/>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Shareholders</a:t>
          </a:r>
          <a:endParaRPr lang="en-IN" sz="2500" kern="1200" dirty="0"/>
        </a:p>
      </dsp:txBody>
      <dsp:txXfrm>
        <a:off x="1148486" y="2463109"/>
        <a:ext cx="4875174" cy="492448"/>
      </dsp:txXfrm>
    </dsp:sp>
    <dsp:sp modelId="{E2ABCF98-A78A-486D-9F5D-5746030AC99A}">
      <dsp:nvSpPr>
        <dsp:cNvPr id="0" name=""/>
        <dsp:cNvSpPr/>
      </dsp:nvSpPr>
      <dsp:spPr>
        <a:xfrm>
          <a:off x="840706" y="2401553"/>
          <a:ext cx="615560" cy="615560"/>
        </a:xfrm>
        <a:prstGeom prst="ellipse">
          <a:avLst/>
        </a:prstGeom>
        <a:solidFill>
          <a:schemeClr val="lt1">
            <a:hueOff val="0"/>
            <a:satOff val="0"/>
            <a:lumOff val="0"/>
            <a:alphaOff val="0"/>
          </a:schemeClr>
        </a:solidFill>
        <a:ln w="9525" cap="flat" cmpd="sng" algn="ctr">
          <a:solidFill>
            <a:schemeClr val="accent3">
              <a:hueOff val="-4839731"/>
              <a:satOff val="1619"/>
              <a:lumOff val="-7059"/>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C375AEF-DCA3-43CD-8E45-7D61FB43D9B9}">
      <dsp:nvSpPr>
        <dsp:cNvPr id="0" name=""/>
        <dsp:cNvSpPr/>
      </dsp:nvSpPr>
      <dsp:spPr>
        <a:xfrm>
          <a:off x="1070457" y="3202215"/>
          <a:ext cx="4953203" cy="492448"/>
        </a:xfrm>
        <a:prstGeom prst="rect">
          <a:avLst/>
        </a:prstGeom>
        <a:gradFill rotWithShape="0">
          <a:gsLst>
            <a:gs pos="0">
              <a:schemeClr val="accent3">
                <a:hueOff val="-6452975"/>
                <a:satOff val="2159"/>
                <a:lumOff val="-9412"/>
                <a:alphaOff val="0"/>
                <a:tint val="73000"/>
                <a:satMod val="150000"/>
              </a:schemeClr>
            </a:gs>
            <a:gs pos="25000">
              <a:schemeClr val="accent3">
                <a:hueOff val="-6452975"/>
                <a:satOff val="2159"/>
                <a:lumOff val="-9412"/>
                <a:alphaOff val="0"/>
                <a:tint val="96000"/>
                <a:shade val="80000"/>
                <a:satMod val="105000"/>
              </a:schemeClr>
            </a:gs>
            <a:gs pos="38000">
              <a:schemeClr val="accent3">
                <a:hueOff val="-6452975"/>
                <a:satOff val="2159"/>
                <a:lumOff val="-9412"/>
                <a:alphaOff val="0"/>
                <a:tint val="96000"/>
                <a:shade val="59000"/>
                <a:satMod val="120000"/>
              </a:schemeClr>
            </a:gs>
            <a:gs pos="55000">
              <a:schemeClr val="accent3">
                <a:hueOff val="-6452975"/>
                <a:satOff val="2159"/>
                <a:lumOff val="-9412"/>
                <a:alphaOff val="0"/>
                <a:shade val="57000"/>
                <a:satMod val="120000"/>
              </a:schemeClr>
            </a:gs>
            <a:gs pos="80000">
              <a:schemeClr val="accent3">
                <a:hueOff val="-6452975"/>
                <a:satOff val="2159"/>
                <a:lumOff val="-9412"/>
                <a:alphaOff val="0"/>
                <a:shade val="56000"/>
                <a:satMod val="145000"/>
              </a:schemeClr>
            </a:gs>
            <a:gs pos="88000">
              <a:schemeClr val="accent3">
                <a:hueOff val="-6452975"/>
                <a:satOff val="2159"/>
                <a:lumOff val="-9412"/>
                <a:alphaOff val="0"/>
                <a:shade val="63000"/>
                <a:satMod val="160000"/>
              </a:schemeClr>
            </a:gs>
            <a:gs pos="100000">
              <a:schemeClr val="accent3">
                <a:hueOff val="-6452975"/>
                <a:satOff val="2159"/>
                <a:lumOff val="-9412"/>
                <a:alphaOff val="0"/>
                <a:tint val="99555"/>
                <a:satMod val="155000"/>
              </a:schemeClr>
            </a:gs>
          </a:gsLst>
          <a:lin ang="5400000" scaled="1"/>
        </a:gradFill>
        <a:ln>
          <a:noFill/>
        </a:ln>
        <a:effectLst>
          <a:glow rad="70000">
            <a:schemeClr val="accent3">
              <a:hueOff val="-6452975"/>
              <a:satOff val="2159"/>
              <a:lumOff val="-9412"/>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Team leaders</a:t>
          </a:r>
          <a:endParaRPr lang="en-IN" sz="2500" kern="1200" dirty="0"/>
        </a:p>
      </dsp:txBody>
      <dsp:txXfrm>
        <a:off x="1070457" y="3202215"/>
        <a:ext cx="4953203" cy="492448"/>
      </dsp:txXfrm>
    </dsp:sp>
    <dsp:sp modelId="{AC675266-2825-4FED-9CE0-97F234E87340}">
      <dsp:nvSpPr>
        <dsp:cNvPr id="0" name=""/>
        <dsp:cNvSpPr/>
      </dsp:nvSpPr>
      <dsp:spPr>
        <a:xfrm>
          <a:off x="762677" y="3140659"/>
          <a:ext cx="615560" cy="615560"/>
        </a:xfrm>
        <a:prstGeom prst="ellipse">
          <a:avLst/>
        </a:prstGeom>
        <a:solidFill>
          <a:schemeClr val="lt1">
            <a:hueOff val="0"/>
            <a:satOff val="0"/>
            <a:lumOff val="0"/>
            <a:alphaOff val="0"/>
          </a:schemeClr>
        </a:solidFill>
        <a:ln w="9525" cap="flat" cmpd="sng" algn="ctr">
          <a:solidFill>
            <a:schemeClr val="accent3">
              <a:hueOff val="-6452975"/>
              <a:satOff val="2159"/>
              <a:lumOff val="-9412"/>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F4C38E6-6421-4624-92E9-CFC140E6B646}">
      <dsp:nvSpPr>
        <dsp:cNvPr id="0" name=""/>
        <dsp:cNvSpPr/>
      </dsp:nvSpPr>
      <dsp:spPr>
        <a:xfrm>
          <a:off x="826075" y="3940779"/>
          <a:ext cx="5197585" cy="492448"/>
        </a:xfrm>
        <a:prstGeom prst="rect">
          <a:avLst/>
        </a:prstGeom>
        <a:gradFill rotWithShape="0">
          <a:gsLst>
            <a:gs pos="0">
              <a:schemeClr val="accent3">
                <a:hueOff val="-8066218"/>
                <a:satOff val="2698"/>
                <a:lumOff val="-11765"/>
                <a:alphaOff val="0"/>
                <a:tint val="73000"/>
                <a:satMod val="150000"/>
              </a:schemeClr>
            </a:gs>
            <a:gs pos="25000">
              <a:schemeClr val="accent3">
                <a:hueOff val="-8066218"/>
                <a:satOff val="2698"/>
                <a:lumOff val="-11765"/>
                <a:alphaOff val="0"/>
                <a:tint val="96000"/>
                <a:shade val="80000"/>
                <a:satMod val="105000"/>
              </a:schemeClr>
            </a:gs>
            <a:gs pos="38000">
              <a:schemeClr val="accent3">
                <a:hueOff val="-8066218"/>
                <a:satOff val="2698"/>
                <a:lumOff val="-11765"/>
                <a:alphaOff val="0"/>
                <a:tint val="96000"/>
                <a:shade val="59000"/>
                <a:satMod val="120000"/>
              </a:schemeClr>
            </a:gs>
            <a:gs pos="55000">
              <a:schemeClr val="accent3">
                <a:hueOff val="-8066218"/>
                <a:satOff val="2698"/>
                <a:lumOff val="-11765"/>
                <a:alphaOff val="0"/>
                <a:shade val="57000"/>
                <a:satMod val="120000"/>
              </a:schemeClr>
            </a:gs>
            <a:gs pos="80000">
              <a:schemeClr val="accent3">
                <a:hueOff val="-8066218"/>
                <a:satOff val="2698"/>
                <a:lumOff val="-11765"/>
                <a:alphaOff val="0"/>
                <a:shade val="56000"/>
                <a:satMod val="145000"/>
              </a:schemeClr>
            </a:gs>
            <a:gs pos="88000">
              <a:schemeClr val="accent3">
                <a:hueOff val="-8066218"/>
                <a:satOff val="2698"/>
                <a:lumOff val="-11765"/>
                <a:alphaOff val="0"/>
                <a:shade val="63000"/>
                <a:satMod val="160000"/>
              </a:schemeClr>
            </a:gs>
            <a:gs pos="100000">
              <a:schemeClr val="accent3">
                <a:hueOff val="-8066218"/>
                <a:satOff val="2698"/>
                <a:lumOff val="-11765"/>
                <a:alphaOff val="0"/>
                <a:tint val="99555"/>
                <a:satMod val="155000"/>
              </a:schemeClr>
            </a:gs>
          </a:gsLst>
          <a:lin ang="5400000" scaled="1"/>
        </a:gradFill>
        <a:ln>
          <a:noFill/>
        </a:ln>
        <a:effectLst>
          <a:glow rad="70000">
            <a:schemeClr val="accent3">
              <a:hueOff val="-8066218"/>
              <a:satOff val="2698"/>
              <a:lumOff val="-11765"/>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HR Analyst</a:t>
          </a:r>
          <a:endParaRPr lang="en-IN" sz="2500" kern="1200" dirty="0"/>
        </a:p>
      </dsp:txBody>
      <dsp:txXfrm>
        <a:off x="826075" y="3940779"/>
        <a:ext cx="5197585" cy="492448"/>
      </dsp:txXfrm>
    </dsp:sp>
    <dsp:sp modelId="{C7FE6D8F-60E9-46F8-8813-AF10A9E29DAC}">
      <dsp:nvSpPr>
        <dsp:cNvPr id="0" name=""/>
        <dsp:cNvSpPr/>
      </dsp:nvSpPr>
      <dsp:spPr>
        <a:xfrm>
          <a:off x="518295" y="3879223"/>
          <a:ext cx="615560" cy="615560"/>
        </a:xfrm>
        <a:prstGeom prst="ellipse">
          <a:avLst/>
        </a:prstGeom>
        <a:solidFill>
          <a:schemeClr val="lt1">
            <a:hueOff val="0"/>
            <a:satOff val="0"/>
            <a:lumOff val="0"/>
            <a:alphaOff val="0"/>
          </a:schemeClr>
        </a:solidFill>
        <a:ln w="9525" cap="flat" cmpd="sng" algn="ctr">
          <a:solidFill>
            <a:schemeClr val="accent3">
              <a:hueOff val="-8066218"/>
              <a:satOff val="2698"/>
              <a:lumOff val="-11765"/>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0B931BD-B491-42C6-A0EF-14A3DC0D4399}">
      <dsp:nvSpPr>
        <dsp:cNvPr id="0" name=""/>
        <dsp:cNvSpPr/>
      </dsp:nvSpPr>
      <dsp:spPr>
        <a:xfrm>
          <a:off x="380119" y="4679885"/>
          <a:ext cx="5643541" cy="492448"/>
        </a:xfrm>
        <a:prstGeom prst="rect">
          <a:avLst/>
        </a:prstGeom>
        <a:gradFill rotWithShape="0">
          <a:gsLst>
            <a:gs pos="0">
              <a:schemeClr val="accent3">
                <a:hueOff val="-9679462"/>
                <a:satOff val="3238"/>
                <a:lumOff val="-14118"/>
                <a:alphaOff val="0"/>
                <a:tint val="73000"/>
                <a:satMod val="150000"/>
              </a:schemeClr>
            </a:gs>
            <a:gs pos="25000">
              <a:schemeClr val="accent3">
                <a:hueOff val="-9679462"/>
                <a:satOff val="3238"/>
                <a:lumOff val="-14118"/>
                <a:alphaOff val="0"/>
                <a:tint val="96000"/>
                <a:shade val="80000"/>
                <a:satMod val="105000"/>
              </a:schemeClr>
            </a:gs>
            <a:gs pos="38000">
              <a:schemeClr val="accent3">
                <a:hueOff val="-9679462"/>
                <a:satOff val="3238"/>
                <a:lumOff val="-14118"/>
                <a:alphaOff val="0"/>
                <a:tint val="96000"/>
                <a:shade val="59000"/>
                <a:satMod val="120000"/>
              </a:schemeClr>
            </a:gs>
            <a:gs pos="55000">
              <a:schemeClr val="accent3">
                <a:hueOff val="-9679462"/>
                <a:satOff val="3238"/>
                <a:lumOff val="-14118"/>
                <a:alphaOff val="0"/>
                <a:shade val="57000"/>
                <a:satMod val="120000"/>
              </a:schemeClr>
            </a:gs>
            <a:gs pos="80000">
              <a:schemeClr val="accent3">
                <a:hueOff val="-9679462"/>
                <a:satOff val="3238"/>
                <a:lumOff val="-14118"/>
                <a:alphaOff val="0"/>
                <a:shade val="56000"/>
                <a:satMod val="145000"/>
              </a:schemeClr>
            </a:gs>
            <a:gs pos="88000">
              <a:schemeClr val="accent3">
                <a:hueOff val="-9679462"/>
                <a:satOff val="3238"/>
                <a:lumOff val="-14118"/>
                <a:alphaOff val="0"/>
                <a:shade val="63000"/>
                <a:satMod val="160000"/>
              </a:schemeClr>
            </a:gs>
            <a:gs pos="100000">
              <a:schemeClr val="accent3">
                <a:hueOff val="-9679462"/>
                <a:satOff val="3238"/>
                <a:lumOff val="-14118"/>
                <a:alphaOff val="0"/>
                <a:tint val="99555"/>
                <a:satMod val="155000"/>
              </a:schemeClr>
            </a:gs>
          </a:gsLst>
          <a:lin ang="5400000" scaled="1"/>
        </a:gradFill>
        <a:ln>
          <a:noFill/>
        </a:ln>
        <a:effectLst>
          <a:glow rad="70000">
            <a:schemeClr val="accent3">
              <a:hueOff val="-9679462"/>
              <a:satOff val="3238"/>
              <a:lumOff val="-14118"/>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Training &amp; development department </a:t>
          </a:r>
          <a:endParaRPr lang="en-IN" sz="2500" kern="1200" dirty="0"/>
        </a:p>
      </dsp:txBody>
      <dsp:txXfrm>
        <a:off x="380119" y="4679885"/>
        <a:ext cx="5643541" cy="492448"/>
      </dsp:txXfrm>
    </dsp:sp>
    <dsp:sp modelId="{D0DFAFD1-A71C-4C2A-8285-2E65F9D8685D}">
      <dsp:nvSpPr>
        <dsp:cNvPr id="0" name=""/>
        <dsp:cNvSpPr/>
      </dsp:nvSpPr>
      <dsp:spPr>
        <a:xfrm>
          <a:off x="72339" y="4618329"/>
          <a:ext cx="615560" cy="615560"/>
        </a:xfrm>
        <a:prstGeom prst="ellipse">
          <a:avLst/>
        </a:prstGeom>
        <a:solidFill>
          <a:schemeClr val="lt1">
            <a:hueOff val="0"/>
            <a:satOff val="0"/>
            <a:lumOff val="0"/>
            <a:alphaOff val="0"/>
          </a:schemeClr>
        </a:solidFill>
        <a:ln w="9525" cap="flat" cmpd="sng" algn="ctr">
          <a:solidFill>
            <a:schemeClr val="accent3">
              <a:hueOff val="-9679462"/>
              <a:satOff val="3238"/>
              <a:lumOff val="-14118"/>
              <a:alphaOff val="0"/>
            </a:schemeClr>
          </a:solidFill>
          <a:prstDash val="solid"/>
        </a:ln>
        <a:effectLst>
          <a:glow rad="70000">
            <a:schemeClr val="lt1">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183A9D9-3826-4850-AFD4-5AE3D9737DA5}" type="datetimeFigureOut">
              <a:rPr lang="en-IN" smtClean="0"/>
              <a:t>29-08-2024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C4C2ED9-3172-4034-BCF7-66388127810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83A9D9-3826-4850-AFD4-5AE3D9737DA5}"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C2ED9-3172-4034-BCF7-66388127810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83A9D9-3826-4850-AFD4-5AE3D9737DA5}"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183A9D9-3826-4850-AFD4-5AE3D9737DA5}"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2183A9D9-3826-4850-AFD4-5AE3D9737DA5}" type="datetimeFigureOut">
              <a:rPr lang="en-IN" smtClean="0"/>
              <a:t>29-08-2024</a:t>
            </a:fld>
            <a:endParaRPr lang="en-IN"/>
          </a:p>
        </p:txBody>
      </p:sp>
      <p:sp>
        <p:nvSpPr>
          <p:cNvPr id="8" name="Slide Number Placeholder 7"/>
          <p:cNvSpPr>
            <a:spLocks noGrp="1"/>
          </p:cNvSpPr>
          <p:nvPr>
            <p:ph type="sldNum" sz="quarter" idx="11"/>
          </p:nvPr>
        </p:nvSpPr>
        <p:spPr/>
        <p:txBody>
          <a:bodyPr/>
          <a:lstStyle/>
          <a:p>
            <a:fld id="{9C4C2ED9-3172-4034-BCF7-663881278101}"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3A9D9-3826-4850-AFD4-5AE3D9737DA5}"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83A9D9-3826-4850-AFD4-5AE3D9737DA5}"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9C4C2ED9-3172-4034-BCF7-66388127810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183A9D9-3826-4850-AFD4-5AE3D9737DA5}"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C2ED9-3172-4034-BCF7-66388127810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183A9D9-3826-4850-AFD4-5AE3D9737DA5}" type="datetimeFigureOut">
              <a:rPr lang="en-IN" smtClean="0"/>
              <a:t>29-08-2024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C4C2ED9-3172-4034-BCF7-66388127810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6.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3284984"/>
            <a:ext cx="7200800" cy="2301240"/>
          </a:xfrm>
          <a:ln>
            <a:noFill/>
          </a:ln>
        </p:spPr>
        <p:txBody>
          <a:bodyPr>
            <a:noAutofit/>
          </a:bodyPr>
          <a:lstStyle/>
          <a:p>
            <a:pPr algn="l"/>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STUDENT NAME: KAJAL.B.TRIPATHI</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REGISTER NO: 322200060</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DEPARTMENT: B.COM(HONOURS)</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COLLEGE: SRI KANYAKA PARAMESWARI ARTS &amp;       SCIENCE COLLEGE FOR WOMEN</a:t>
            </a:r>
            <a:br>
              <a:rPr lang="en-US"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br>
            <a:endParaRPr lang="en-IN" sz="2400" b="0" cap="none"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1259632" y="1412776"/>
            <a:ext cx="6480048" cy="1752600"/>
          </a:xfrm>
        </p:spPr>
        <p:txBody>
          <a:bodyPr>
            <a:noAutofit/>
          </a:bodyPr>
          <a:lstStyle/>
          <a:p>
            <a:pPr algn="ctr"/>
            <a:r>
              <a:rPr lang="en-US" sz="3600" b="1" u="sng"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a:t>
            </a:r>
            <a:br>
              <a:rPr lang="en-US" sz="3600" b="1" u="sng"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u="sng" dirty="0">
                <a:solidFill>
                  <a:schemeClr val="tx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EXCEL </a:t>
            </a:r>
            <a:br>
              <a:rPr lang="en-US" sz="2400" b="1" u="sng" dirty="0">
                <a:solidFill>
                  <a:srgbClr val="0F0F0F"/>
                </a:solidFill>
                <a:effectLst>
                  <a:outerShdw blurRad="38100" dist="38100" dir="2700000" algn="tl">
                    <a:srgbClr val="000000">
                      <a:alpha val="43137"/>
                    </a:srgbClr>
                  </a:outerShdw>
                </a:effectLst>
                <a:latin typeface="Roboto" panose="020F0502020204030204" pitchFamily="2" charset="0"/>
              </a:rPr>
            </a:br>
            <a:endParaRPr lang="en-IN" sz="2400" dirty="0"/>
          </a:p>
        </p:txBody>
      </p:sp>
    </p:spTree>
    <p:extLst>
      <p:ext uri="{BB962C8B-B14F-4D97-AF65-F5344CB8AC3E}">
        <p14:creationId xmlns:p14="http://schemas.microsoft.com/office/powerpoint/2010/main" val="338731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20688"/>
            <a:ext cx="7467600" cy="4525963"/>
          </a:xfrm>
        </p:spPr>
        <p:txBody>
          <a:bodyPr/>
          <a:lstStyle/>
          <a:p>
            <a:pPr marL="36576" indent="0" algn="just">
              <a:buNone/>
            </a:pPr>
            <a:r>
              <a:rPr lang="en-US" sz="2000" u="sng" dirty="0">
                <a:latin typeface="Times New Roman" pitchFamily="18" charset="0"/>
                <a:cs typeface="Times New Roman" pitchFamily="18" charset="0"/>
              </a:rPr>
              <a:t>OTHER AVAILABLE DATA: </a:t>
            </a:r>
          </a:p>
          <a:p>
            <a:pPr marL="914400" lvl="1" indent="-457200" algn="just">
              <a:buFont typeface="+mj-lt"/>
              <a:buAutoNum type="arabicPeriod" startAt="5"/>
            </a:pPr>
            <a:r>
              <a:rPr lang="en-US" sz="2000" dirty="0">
                <a:latin typeface="Times New Roman" pitchFamily="18" charset="0"/>
                <a:cs typeface="Times New Roman" pitchFamily="18" charset="0"/>
              </a:rPr>
              <a:t>Age</a:t>
            </a:r>
          </a:p>
          <a:p>
            <a:pPr marL="914400" lvl="1" indent="-457200" algn="just">
              <a:buFont typeface="+mj-lt"/>
              <a:buAutoNum type="arabicPeriod" startAt="5"/>
            </a:pPr>
            <a:r>
              <a:rPr lang="en-US" sz="2000" dirty="0">
                <a:latin typeface="Times New Roman" pitchFamily="18" charset="0"/>
                <a:cs typeface="Times New Roman" pitchFamily="18" charset="0"/>
              </a:rPr>
              <a:t>Business travel</a:t>
            </a:r>
          </a:p>
          <a:p>
            <a:pPr marL="914400" lvl="1" indent="-457200" algn="just">
              <a:buFont typeface="+mj-lt"/>
              <a:buAutoNum type="arabicPeriod" startAt="5"/>
            </a:pPr>
            <a:r>
              <a:rPr lang="en-US" sz="2000" dirty="0">
                <a:latin typeface="Times New Roman" pitchFamily="18" charset="0"/>
                <a:cs typeface="Times New Roman" pitchFamily="18" charset="0"/>
              </a:rPr>
              <a:t>Daily rate</a:t>
            </a:r>
          </a:p>
          <a:p>
            <a:pPr marL="914400" lvl="1" indent="-457200" algn="just">
              <a:buFont typeface="+mj-lt"/>
              <a:buAutoNum type="arabicPeriod" startAt="5"/>
            </a:pPr>
            <a:r>
              <a:rPr lang="en-US" sz="2000" dirty="0">
                <a:latin typeface="Times New Roman" pitchFamily="18" charset="0"/>
                <a:cs typeface="Times New Roman" pitchFamily="18" charset="0"/>
              </a:rPr>
              <a:t>Distance from home</a:t>
            </a:r>
          </a:p>
          <a:p>
            <a:pPr marL="914400" lvl="1" indent="-457200" algn="just">
              <a:buFont typeface="+mj-lt"/>
              <a:buAutoNum type="arabicPeriod" startAt="5"/>
            </a:pPr>
            <a:r>
              <a:rPr lang="en-US" sz="2000" dirty="0">
                <a:latin typeface="Times New Roman" pitchFamily="18" charset="0"/>
                <a:cs typeface="Times New Roman" pitchFamily="18" charset="0"/>
              </a:rPr>
              <a:t>Education</a:t>
            </a:r>
          </a:p>
          <a:p>
            <a:pPr marL="914400" lvl="1" indent="-457200" algn="just">
              <a:buFont typeface="+mj-lt"/>
              <a:buAutoNum type="arabicPeriod" startAt="5"/>
            </a:pPr>
            <a:r>
              <a:rPr lang="en-US" sz="2000" dirty="0">
                <a:latin typeface="Times New Roman" pitchFamily="18" charset="0"/>
                <a:cs typeface="Times New Roman" pitchFamily="18" charset="0"/>
              </a:rPr>
              <a:t>Education field</a:t>
            </a:r>
          </a:p>
          <a:p>
            <a:pPr marL="914400" lvl="1" indent="-457200" algn="just">
              <a:buFont typeface="+mj-lt"/>
              <a:buAutoNum type="arabicPeriod" startAt="5"/>
            </a:pPr>
            <a:r>
              <a:rPr lang="en-US" sz="2000" dirty="0">
                <a:latin typeface="Times New Roman" pitchFamily="18" charset="0"/>
                <a:cs typeface="Times New Roman" pitchFamily="18" charset="0"/>
              </a:rPr>
              <a:t>Employee count</a:t>
            </a:r>
          </a:p>
          <a:p>
            <a:pPr marL="914400" lvl="1" indent="-457200" algn="just">
              <a:buFont typeface="+mj-lt"/>
              <a:buAutoNum type="arabicPeriod" startAt="5"/>
            </a:pPr>
            <a:r>
              <a:rPr lang="en-US" sz="2000" dirty="0">
                <a:latin typeface="Times New Roman" pitchFamily="18" charset="0"/>
                <a:cs typeface="Times New Roman" pitchFamily="18" charset="0"/>
              </a:rPr>
              <a:t>Employee number</a:t>
            </a:r>
          </a:p>
          <a:p>
            <a:pPr marL="914400" lvl="1" indent="-457200" algn="just">
              <a:buFont typeface="+mj-lt"/>
              <a:buAutoNum type="arabicPeriod" startAt="5"/>
            </a:pPr>
            <a:r>
              <a:rPr lang="en-US" sz="2000" dirty="0">
                <a:latin typeface="Times New Roman" pitchFamily="18" charset="0"/>
                <a:cs typeface="Times New Roman" pitchFamily="18" charset="0"/>
              </a:rPr>
              <a:t>Environment satisfaction</a:t>
            </a:r>
          </a:p>
          <a:p>
            <a:pPr marL="914400" lvl="1" indent="-457200" algn="just">
              <a:buFont typeface="+mj-lt"/>
              <a:buAutoNum type="arabicPeriod" startAt="5"/>
            </a:pPr>
            <a:r>
              <a:rPr lang="en-US" sz="2000" dirty="0">
                <a:latin typeface="Times New Roman" pitchFamily="18" charset="0"/>
                <a:cs typeface="Times New Roman" pitchFamily="18" charset="0"/>
              </a:rPr>
              <a:t>Hourly rate</a:t>
            </a:r>
          </a:p>
          <a:p>
            <a:endParaRPr lang="en-IN" dirty="0"/>
          </a:p>
        </p:txBody>
      </p:sp>
    </p:spTree>
    <p:extLst>
      <p:ext uri="{BB962C8B-B14F-4D97-AF65-F5344CB8AC3E}">
        <p14:creationId xmlns:p14="http://schemas.microsoft.com/office/powerpoint/2010/main" val="258637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838200"/>
            <a:ext cx="3429000" cy="3785652"/>
          </a:xfrm>
          <a:prstGeom prst="rect">
            <a:avLst/>
          </a:prstGeom>
          <a:noFill/>
        </p:spPr>
        <p:txBody>
          <a:bodyPr wrap="square" rtlCol="0">
            <a:spAutoFit/>
          </a:bodyPr>
          <a:lstStyle/>
          <a:p>
            <a:pPr marL="457200" indent="-457200">
              <a:buFont typeface="+mj-lt"/>
              <a:buAutoNum type="arabicPeriod" startAt="15"/>
            </a:pPr>
            <a:r>
              <a:rPr lang="en-US" sz="2000" dirty="0">
                <a:latin typeface="Times New Roman" pitchFamily="18" charset="0"/>
                <a:cs typeface="Times New Roman" pitchFamily="18" charset="0"/>
              </a:rPr>
              <a:t>Hourly rate</a:t>
            </a:r>
          </a:p>
          <a:p>
            <a:pPr marL="457200" indent="-457200">
              <a:buFont typeface="+mj-lt"/>
              <a:buAutoNum type="arabicPeriod" startAt="15"/>
            </a:pPr>
            <a:r>
              <a:rPr lang="en-US" sz="2000" dirty="0">
                <a:latin typeface="Times New Roman" pitchFamily="18" charset="0"/>
                <a:cs typeface="Times New Roman" pitchFamily="18" charset="0"/>
              </a:rPr>
              <a:t>Job involvement</a:t>
            </a:r>
          </a:p>
          <a:p>
            <a:pPr marL="457200" indent="-457200">
              <a:buFont typeface="+mj-lt"/>
              <a:buAutoNum type="arabicPeriod" startAt="15"/>
            </a:pPr>
            <a:r>
              <a:rPr lang="en-US" sz="2000" dirty="0">
                <a:latin typeface="Times New Roman" pitchFamily="18" charset="0"/>
                <a:cs typeface="Times New Roman" pitchFamily="18" charset="0"/>
              </a:rPr>
              <a:t>Job level</a:t>
            </a:r>
          </a:p>
          <a:p>
            <a:pPr marL="457200" indent="-457200">
              <a:buFont typeface="+mj-lt"/>
              <a:buAutoNum type="arabicPeriod" startAt="15"/>
            </a:pPr>
            <a:r>
              <a:rPr lang="en-US" sz="2000" dirty="0">
                <a:latin typeface="Times New Roman" pitchFamily="18" charset="0"/>
                <a:cs typeface="Times New Roman" pitchFamily="18" charset="0"/>
              </a:rPr>
              <a:t>Job role</a:t>
            </a:r>
          </a:p>
          <a:p>
            <a:pPr marL="457200" indent="-457200">
              <a:buFont typeface="+mj-lt"/>
              <a:buAutoNum type="arabicPeriod" startAt="15"/>
            </a:pPr>
            <a:r>
              <a:rPr lang="en-US" sz="2000" dirty="0">
                <a:latin typeface="Times New Roman" pitchFamily="18" charset="0"/>
                <a:cs typeface="Times New Roman" pitchFamily="18" charset="0"/>
              </a:rPr>
              <a:t>Job satisfaction</a:t>
            </a:r>
          </a:p>
          <a:p>
            <a:pPr marL="457200" indent="-457200">
              <a:buFont typeface="+mj-lt"/>
              <a:buAutoNum type="arabicPeriod" startAt="15"/>
            </a:pPr>
            <a:r>
              <a:rPr lang="en-US" sz="2000" dirty="0">
                <a:latin typeface="Times New Roman" pitchFamily="18" charset="0"/>
                <a:cs typeface="Times New Roman" pitchFamily="18" charset="0"/>
              </a:rPr>
              <a:t>Marital status</a:t>
            </a:r>
          </a:p>
          <a:p>
            <a:pPr marL="457200" indent="-457200">
              <a:buFont typeface="+mj-lt"/>
              <a:buAutoNum type="arabicPeriod" startAt="15"/>
            </a:pPr>
            <a:r>
              <a:rPr lang="en-US" sz="2000" dirty="0">
                <a:latin typeface="Times New Roman" pitchFamily="18" charset="0"/>
                <a:cs typeface="Times New Roman" pitchFamily="18" charset="0"/>
              </a:rPr>
              <a:t>Monthly income</a:t>
            </a:r>
          </a:p>
          <a:p>
            <a:pPr marL="457200" indent="-457200">
              <a:buFont typeface="+mj-lt"/>
              <a:buAutoNum type="arabicPeriod" startAt="15"/>
            </a:pPr>
            <a:r>
              <a:rPr lang="en-US" sz="2000" dirty="0">
                <a:latin typeface="Times New Roman" pitchFamily="18" charset="0"/>
                <a:cs typeface="Times New Roman" pitchFamily="18" charset="0"/>
              </a:rPr>
              <a:t>Monthly rate</a:t>
            </a:r>
          </a:p>
          <a:p>
            <a:pPr marL="457200" indent="-457200">
              <a:buFont typeface="+mj-lt"/>
              <a:buAutoNum type="arabicPeriod" startAt="15"/>
            </a:pPr>
            <a:r>
              <a:rPr lang="en-US" sz="2000" dirty="0">
                <a:latin typeface="Times New Roman" pitchFamily="18" charset="0"/>
                <a:cs typeface="Times New Roman" pitchFamily="18" charset="0"/>
              </a:rPr>
              <a:t>Number of companies worked</a:t>
            </a:r>
          </a:p>
          <a:p>
            <a:pPr marL="457200" indent="-457200">
              <a:buFont typeface="+mj-lt"/>
              <a:buAutoNum type="arabicPeriod" startAt="15"/>
            </a:pPr>
            <a:r>
              <a:rPr lang="en-US" sz="2000" dirty="0">
                <a:latin typeface="Times New Roman" pitchFamily="18" charset="0"/>
                <a:cs typeface="Times New Roman" pitchFamily="18" charset="0"/>
              </a:rPr>
              <a:t>Over 18</a:t>
            </a:r>
          </a:p>
          <a:p>
            <a:pPr marL="457200" indent="-457200">
              <a:buFont typeface="+mj-lt"/>
              <a:buAutoNum type="arabicPeriod" startAt="15"/>
            </a:pPr>
            <a:r>
              <a:rPr lang="en-US" sz="2000" dirty="0">
                <a:latin typeface="Times New Roman" pitchFamily="18" charset="0"/>
                <a:cs typeface="Times New Roman" pitchFamily="18" charset="0"/>
              </a:rPr>
              <a:t>Overtime</a:t>
            </a:r>
          </a:p>
        </p:txBody>
      </p:sp>
      <p:sp>
        <p:nvSpPr>
          <p:cNvPr id="6" name="TextBox 5"/>
          <p:cNvSpPr txBox="1"/>
          <p:nvPr/>
        </p:nvSpPr>
        <p:spPr>
          <a:xfrm>
            <a:off x="4792877" y="922638"/>
            <a:ext cx="3322423" cy="3447098"/>
          </a:xfrm>
          <a:prstGeom prst="rect">
            <a:avLst/>
          </a:prstGeom>
          <a:noFill/>
        </p:spPr>
        <p:txBody>
          <a:bodyPr wrap="square" rtlCol="0">
            <a:spAutoFit/>
          </a:bodyPr>
          <a:lstStyle/>
          <a:p>
            <a:pPr marL="457200" indent="-457200">
              <a:buFont typeface="+mj-lt"/>
              <a:buAutoNum type="arabicPeriod" startAt="26"/>
            </a:pPr>
            <a:r>
              <a:rPr lang="en-US" dirty="0">
                <a:latin typeface="Times New Roman" pitchFamily="18" charset="0"/>
                <a:cs typeface="Times New Roman" pitchFamily="18" charset="0"/>
              </a:rPr>
              <a:t>Percent salary hike</a:t>
            </a:r>
          </a:p>
          <a:p>
            <a:pPr marL="457200" indent="-457200">
              <a:buFont typeface="+mj-lt"/>
              <a:buAutoNum type="arabicPeriod" startAt="26"/>
            </a:pPr>
            <a:r>
              <a:rPr lang="en-US" dirty="0">
                <a:latin typeface="Times New Roman" pitchFamily="18" charset="0"/>
                <a:cs typeface="Times New Roman" pitchFamily="18" charset="0"/>
              </a:rPr>
              <a:t>Performance rating</a:t>
            </a:r>
          </a:p>
          <a:p>
            <a:pPr marL="457200" indent="-457200">
              <a:buFont typeface="+mj-lt"/>
              <a:buAutoNum type="arabicPeriod" startAt="26"/>
            </a:pPr>
            <a:r>
              <a:rPr lang="en-US" dirty="0">
                <a:latin typeface="Times New Roman" pitchFamily="18" charset="0"/>
                <a:cs typeface="Times New Roman" pitchFamily="18" charset="0"/>
              </a:rPr>
              <a:t>Relationship satisfaction</a:t>
            </a:r>
          </a:p>
          <a:p>
            <a:pPr marL="457200" indent="-457200">
              <a:buFont typeface="+mj-lt"/>
              <a:buAutoNum type="arabicPeriod" startAt="26"/>
            </a:pPr>
            <a:r>
              <a:rPr lang="en-US" dirty="0">
                <a:latin typeface="Times New Roman" pitchFamily="18" charset="0"/>
                <a:cs typeface="Times New Roman" pitchFamily="18" charset="0"/>
              </a:rPr>
              <a:t>Standard hours</a:t>
            </a:r>
          </a:p>
          <a:p>
            <a:pPr marL="457200" indent="-457200">
              <a:buFont typeface="+mj-lt"/>
              <a:buAutoNum type="arabicPeriod" startAt="26"/>
            </a:pPr>
            <a:r>
              <a:rPr lang="en-US" dirty="0">
                <a:latin typeface="Times New Roman" pitchFamily="18" charset="0"/>
                <a:cs typeface="Times New Roman" pitchFamily="18" charset="0"/>
              </a:rPr>
              <a:t>Stock option level</a:t>
            </a:r>
          </a:p>
          <a:p>
            <a:pPr marL="457200" indent="-457200">
              <a:buFont typeface="+mj-lt"/>
              <a:buAutoNum type="arabicPeriod" startAt="26"/>
            </a:pPr>
            <a:r>
              <a:rPr lang="en-US" dirty="0">
                <a:latin typeface="Times New Roman" pitchFamily="18" charset="0"/>
                <a:cs typeface="Times New Roman" pitchFamily="18" charset="0"/>
              </a:rPr>
              <a:t>Total working hours</a:t>
            </a:r>
          </a:p>
          <a:p>
            <a:pPr marL="457200" indent="-457200">
              <a:buFont typeface="+mj-lt"/>
              <a:buAutoNum type="arabicPeriod" startAt="26"/>
            </a:pPr>
            <a:r>
              <a:rPr lang="en-US" dirty="0">
                <a:latin typeface="Times New Roman" pitchFamily="18" charset="0"/>
                <a:cs typeface="Times New Roman" pitchFamily="18" charset="0"/>
              </a:rPr>
              <a:t>Training time last year</a:t>
            </a:r>
          </a:p>
          <a:p>
            <a:pPr marL="457200" indent="-457200">
              <a:buFont typeface="+mj-lt"/>
              <a:buAutoNum type="arabicPeriod" startAt="26"/>
            </a:pPr>
            <a:r>
              <a:rPr lang="en-US" dirty="0">
                <a:latin typeface="Times New Roman" pitchFamily="18" charset="0"/>
                <a:cs typeface="Times New Roman" pitchFamily="18" charset="0"/>
              </a:rPr>
              <a:t>Work life balance</a:t>
            </a:r>
          </a:p>
          <a:p>
            <a:pPr marL="457200" indent="-457200">
              <a:buFont typeface="+mj-lt"/>
              <a:buAutoNum type="arabicPeriod" startAt="26"/>
            </a:pPr>
            <a:r>
              <a:rPr lang="en-US" dirty="0">
                <a:latin typeface="Times New Roman" pitchFamily="18" charset="0"/>
                <a:cs typeface="Times New Roman" pitchFamily="18" charset="0"/>
              </a:rPr>
              <a:t>Years at company</a:t>
            </a:r>
          </a:p>
          <a:p>
            <a:pPr marL="457200" indent="-457200">
              <a:buFont typeface="+mj-lt"/>
              <a:buAutoNum type="arabicPeriod" startAt="26"/>
            </a:pPr>
            <a:r>
              <a:rPr lang="en-US" dirty="0">
                <a:latin typeface="Times New Roman" pitchFamily="18" charset="0"/>
                <a:cs typeface="Times New Roman" pitchFamily="18" charset="0"/>
              </a:rPr>
              <a:t>Years since last promotion</a:t>
            </a:r>
          </a:p>
          <a:p>
            <a:pPr marL="457200" indent="-457200">
              <a:buFont typeface="+mj-lt"/>
              <a:buAutoNum type="arabicPeriod" startAt="26"/>
            </a:pPr>
            <a:endParaRPr lang="en-IN" sz="2000" dirty="0">
              <a:latin typeface="Times New Roman" pitchFamily="18" charset="0"/>
              <a:cs typeface="Times New Roman" pitchFamily="18" charset="0"/>
            </a:endParaRPr>
          </a:p>
          <a:p>
            <a:pPr marL="342900" indent="-342900">
              <a:buFont typeface="+mj-lt"/>
              <a:buAutoNum type="arabicPeriod" startAt="26"/>
            </a:pPr>
            <a:endParaRPr lang="en-IN" dirty="0"/>
          </a:p>
        </p:txBody>
      </p:sp>
    </p:spTree>
    <p:extLst>
      <p:ext uri="{BB962C8B-B14F-4D97-AF65-F5344CB8AC3E}">
        <p14:creationId xmlns:p14="http://schemas.microsoft.com/office/powerpoint/2010/main" val="286530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251520" y="4010101"/>
            <a:ext cx="1378736" cy="2651783"/>
          </a:xfrm>
          <a:prstGeom prst="rect">
            <a:avLst/>
          </a:prstGeom>
        </p:spPr>
      </p:pic>
      <p:sp>
        <p:nvSpPr>
          <p:cNvPr id="7" name="object 7"/>
          <p:cNvSpPr txBox="1">
            <a:spLocks noGrp="1"/>
          </p:cNvSpPr>
          <p:nvPr>
            <p:ph type="title"/>
          </p:nvPr>
        </p:nvSpPr>
        <p:spPr>
          <a:xfrm>
            <a:off x="342900" y="431013"/>
            <a:ext cx="8801100" cy="570669"/>
          </a:xfrm>
          <a:prstGeom prst="rect">
            <a:avLst/>
          </a:prstGeom>
        </p:spPr>
        <p:txBody>
          <a:bodyPr vert="horz" wrap="square" lIns="0" tIns="16510" rIns="0" bIns="0" rtlCol="0">
            <a:spAutoFit/>
          </a:bodyPr>
          <a:lstStyle/>
          <a:p>
            <a:pPr marL="12700">
              <a:lnSpc>
                <a:spcPct val="100000"/>
              </a:lnSpc>
              <a:spcBef>
                <a:spcPts val="130"/>
              </a:spcBef>
            </a:pPr>
            <a:r>
              <a:rPr sz="3600" b="1" u="sng" spc="15" dirty="0">
                <a:latin typeface="Times New Roman" pitchFamily="18" charset="0"/>
                <a:cs typeface="Times New Roman" pitchFamily="18" charset="0"/>
              </a:rPr>
              <a:t>THE</a:t>
            </a:r>
            <a:r>
              <a:rPr sz="3600" b="1" u="sng" spc="20" dirty="0">
                <a:latin typeface="Times New Roman" pitchFamily="18" charset="0"/>
                <a:cs typeface="Times New Roman" pitchFamily="18" charset="0"/>
              </a:rPr>
              <a:t> </a:t>
            </a:r>
            <a:r>
              <a:rPr lang="en-US" sz="3600" b="1" u="sng" spc="20" dirty="0">
                <a:latin typeface="Times New Roman" pitchFamily="18" charset="0"/>
                <a:cs typeface="Times New Roman" pitchFamily="18" charset="0"/>
              </a:rPr>
              <a:t>"</a:t>
            </a:r>
            <a:r>
              <a:rPr sz="3600" b="1" u="sng" spc="10" dirty="0">
                <a:latin typeface="Times New Roman" pitchFamily="18" charset="0"/>
                <a:cs typeface="Times New Roman" pitchFamily="18" charset="0"/>
              </a:rPr>
              <a:t>WOW</a:t>
            </a:r>
            <a:r>
              <a:rPr lang="en-US" sz="3600" b="1" u="sng" spc="10" dirty="0">
                <a:latin typeface="Times New Roman" pitchFamily="18" charset="0"/>
                <a:cs typeface="Times New Roman" pitchFamily="18" charset="0"/>
              </a:rPr>
              <a:t>"</a:t>
            </a:r>
            <a:r>
              <a:rPr sz="3600" b="1" u="sng" spc="85" dirty="0">
                <a:latin typeface="Times New Roman" pitchFamily="18" charset="0"/>
                <a:cs typeface="Times New Roman" pitchFamily="18" charset="0"/>
              </a:rPr>
              <a:t> </a:t>
            </a:r>
            <a:r>
              <a:rPr sz="3600" b="1" u="sng" spc="10" dirty="0">
                <a:latin typeface="Times New Roman" pitchFamily="18" charset="0"/>
                <a:cs typeface="Times New Roman" pitchFamily="18" charset="0"/>
              </a:rPr>
              <a:t>IN</a:t>
            </a:r>
            <a:r>
              <a:rPr sz="3600" b="1" u="sng" spc="-5" dirty="0">
                <a:latin typeface="Times New Roman" pitchFamily="18" charset="0"/>
                <a:cs typeface="Times New Roman" pitchFamily="18" charset="0"/>
              </a:rPr>
              <a:t> </a:t>
            </a:r>
            <a:r>
              <a:rPr sz="3600" b="1" u="sng" spc="15" dirty="0">
                <a:latin typeface="Times New Roman" pitchFamily="18" charset="0"/>
                <a:cs typeface="Times New Roman" pitchFamily="18" charset="0"/>
              </a:rPr>
              <a:t>OUR</a:t>
            </a:r>
            <a:r>
              <a:rPr sz="3600" b="1" u="sng" spc="-10" dirty="0">
                <a:latin typeface="Times New Roman" pitchFamily="18" charset="0"/>
                <a:cs typeface="Times New Roman" pitchFamily="18" charset="0"/>
              </a:rPr>
              <a:t> </a:t>
            </a:r>
            <a:r>
              <a:rPr sz="3600" b="1" u="sng" spc="20" dirty="0">
                <a:latin typeface="Times New Roman" pitchFamily="18" charset="0"/>
                <a:cs typeface="Times New Roman" pitchFamily="18" charset="0"/>
              </a:rPr>
              <a:t>SOLUTION</a:t>
            </a:r>
            <a:endParaRPr sz="3600" b="1" u="sng" dirty="0">
              <a:latin typeface="Times New Roman" pitchFamily="18" charset="0"/>
              <a:cs typeface="Times New Roman" pitchFamily="18" charset="0"/>
            </a:endParaRPr>
          </a:p>
        </p:txBody>
      </p:sp>
      <p:sp>
        <p:nvSpPr>
          <p:cNvPr id="8" name="object 8"/>
          <p:cNvSpPr txBox="1"/>
          <p:nvPr/>
        </p:nvSpPr>
        <p:spPr>
          <a:xfrm>
            <a:off x="8457914" y="6473337"/>
            <a:ext cx="171450" cy="34560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p:cNvSpPr txBox="1"/>
          <p:nvPr/>
        </p:nvSpPr>
        <p:spPr>
          <a:xfrm>
            <a:off x="1428749" y="1371600"/>
            <a:ext cx="7114889" cy="3046988"/>
          </a:xfrm>
          <a:prstGeom prst="rect">
            <a:avLst/>
          </a:prstGeom>
          <a:noFill/>
        </p:spPr>
        <p:txBody>
          <a:bodyPr wrap="square" rtlCol="0">
            <a:spAutoFit/>
          </a:bodyPr>
          <a:lstStyle/>
          <a:p>
            <a:pPr marL="342900" indent="-342900">
              <a:buFont typeface="Arial" pitchFamily="34" charset="0"/>
              <a:buChar char="•"/>
            </a:pPr>
            <a:r>
              <a:rPr lang="en-US" sz="2400" dirty="0">
                <a:latin typeface="Times New Roman" pitchFamily="18" charset="0"/>
                <a:cs typeface="Times New Roman" pitchFamily="18" charset="0"/>
              </a:rPr>
              <a:t>The analysis of attrition data itself is wow factor in the project, as every employee in every department is an asset for the organization</a:t>
            </a:r>
          </a:p>
          <a:p>
            <a:pPr marL="342900" indent="-342900">
              <a:buFont typeface="Arial" pitchFamily="34" charset="0"/>
              <a:buChar char="•"/>
            </a:pPr>
            <a:r>
              <a:rPr lang="en-US" sz="2400" dirty="0">
                <a:latin typeface="Times New Roman" pitchFamily="18" charset="0"/>
                <a:cs typeface="Times New Roman" pitchFamily="18" charset="0"/>
              </a:rPr>
              <a:t>Usage of formula, pivot table, formulae, paste special, the format options for chart and cell</a:t>
            </a:r>
          </a:p>
          <a:p>
            <a:pPr marL="342900" indent="-342900">
              <a:buFont typeface="Arial" pitchFamily="34" charset="0"/>
              <a:buChar char="•"/>
            </a:pPr>
            <a:r>
              <a:rPr lang="en-US" sz="2400" dirty="0">
                <a:latin typeface="Times New Roman" pitchFamily="18" charset="0"/>
                <a:cs typeface="Times New Roman" pitchFamily="18" charset="0"/>
              </a:rPr>
              <a:t>The collection of the dataset from the </a:t>
            </a: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webpage which makes easy for beginner researchers to gain knowledge and experience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4238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015170" y="5895990"/>
            <a:ext cx="135731"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250156" y="6467475"/>
            <a:ext cx="57150" cy="177800"/>
          </a:xfrm>
          <a:prstGeom prst="rect">
            <a:avLst/>
          </a:prstGeom>
        </p:spPr>
      </p:pic>
      <p:sp>
        <p:nvSpPr>
          <p:cNvPr id="8" name="object 8"/>
          <p:cNvSpPr txBox="1"/>
          <p:nvPr/>
        </p:nvSpPr>
        <p:spPr>
          <a:xfrm>
            <a:off x="551741" y="230213"/>
            <a:ext cx="4668331" cy="567463"/>
          </a:xfrm>
          <a:prstGeom prst="rect">
            <a:avLst/>
          </a:prstGeom>
        </p:spPr>
        <p:txBody>
          <a:bodyPr vert="horz" wrap="square" lIns="0" tIns="13335" rIns="0" bIns="0" rtlCol="0">
            <a:spAutoFit/>
          </a:bodyPr>
          <a:lstStyle/>
          <a:p>
            <a:pPr marL="12700">
              <a:lnSpc>
                <a:spcPct val="100000"/>
              </a:lnSpc>
              <a:spcBef>
                <a:spcPts val="105"/>
              </a:spcBef>
            </a:pPr>
            <a:r>
              <a:rPr sz="3600" b="1" u="sng" spc="15" dirty="0">
                <a:latin typeface="Times New Roman" pitchFamily="18" charset="0"/>
                <a:cs typeface="Times New Roman" pitchFamily="18" charset="0"/>
              </a:rPr>
              <a:t>M</a:t>
            </a:r>
            <a:r>
              <a:rPr sz="3600" b="1" u="sng" dirty="0">
                <a:latin typeface="Times New Roman" pitchFamily="18" charset="0"/>
                <a:cs typeface="Times New Roman" pitchFamily="18" charset="0"/>
              </a:rPr>
              <a:t>O</a:t>
            </a:r>
            <a:r>
              <a:rPr sz="3600" b="1" u="sng" spc="-15" dirty="0">
                <a:latin typeface="Times New Roman" pitchFamily="18" charset="0"/>
                <a:cs typeface="Times New Roman" pitchFamily="18" charset="0"/>
              </a:rPr>
              <a:t>D</a:t>
            </a:r>
            <a:r>
              <a:rPr sz="3600" b="1" u="sng" spc="-35" dirty="0">
                <a:latin typeface="Times New Roman" pitchFamily="18" charset="0"/>
                <a:cs typeface="Times New Roman" pitchFamily="18" charset="0"/>
              </a:rPr>
              <a:t>E</a:t>
            </a:r>
            <a:r>
              <a:rPr sz="3600" b="1" u="sng" spc="-30" dirty="0">
                <a:latin typeface="Times New Roman" pitchFamily="18" charset="0"/>
                <a:cs typeface="Times New Roman" pitchFamily="18" charset="0"/>
              </a:rPr>
              <a:t>LL</a:t>
            </a:r>
            <a:r>
              <a:rPr sz="3600" b="1" u="sng" spc="-5" dirty="0">
                <a:latin typeface="Times New Roman" pitchFamily="18" charset="0"/>
                <a:cs typeface="Times New Roman" pitchFamily="18" charset="0"/>
              </a:rPr>
              <a:t>I</a:t>
            </a:r>
            <a:r>
              <a:rPr sz="3600" b="1" u="sng" spc="30" dirty="0">
                <a:latin typeface="Times New Roman" pitchFamily="18" charset="0"/>
                <a:cs typeface="Times New Roman" pitchFamily="18" charset="0"/>
              </a:rPr>
              <a:t>N</a:t>
            </a:r>
            <a:r>
              <a:rPr sz="3600" b="1" u="sng" spc="5" dirty="0">
                <a:latin typeface="Times New Roman" pitchFamily="18" charset="0"/>
                <a:cs typeface="Times New Roman" pitchFamily="18" charset="0"/>
              </a:rPr>
              <a:t>G</a:t>
            </a:r>
            <a:endParaRPr sz="3600" u="sng" dirty="0">
              <a:latin typeface="Times New Roman" pitchFamily="18" charset="0"/>
              <a:cs typeface="Times New Roman" pitchFamily="18" charset="0"/>
            </a:endParaRPr>
          </a:p>
        </p:txBody>
      </p:sp>
      <p:sp>
        <p:nvSpPr>
          <p:cNvPr id="2" name="TextBox 1"/>
          <p:cNvSpPr txBox="1"/>
          <p:nvPr/>
        </p:nvSpPr>
        <p:spPr>
          <a:xfrm>
            <a:off x="777860" y="825385"/>
            <a:ext cx="8618676" cy="5632311"/>
          </a:xfrm>
          <a:prstGeom prst="rect">
            <a:avLst/>
          </a:prstGeom>
          <a:noFill/>
        </p:spPr>
        <p:txBody>
          <a:bodyPr wrap="square" rtlCol="0">
            <a:spAutoFit/>
          </a:bodyPr>
          <a:lstStyle/>
          <a:p>
            <a:pPr marL="457200" indent="-457200">
              <a:buFont typeface="+mj-lt"/>
              <a:buAutoNum type="arabicPeriod"/>
            </a:pPr>
            <a:r>
              <a:rPr lang="en-US" sz="2400" u="sng" dirty="0">
                <a:latin typeface="Times New Roman" pitchFamily="18" charset="0"/>
                <a:cs typeface="Times New Roman" pitchFamily="18" charset="0"/>
              </a:rPr>
              <a:t>DATA COLLECTION</a:t>
            </a:r>
          </a:p>
          <a:p>
            <a:pPr marL="914400" lvl="1" indent="-457200">
              <a:buFont typeface="Arial" pitchFamily="34" charset="0"/>
              <a:buChar char="•"/>
            </a:pPr>
            <a:r>
              <a:rPr lang="en-US" sz="2400" dirty="0">
                <a:latin typeface="Times New Roman" pitchFamily="18" charset="0"/>
                <a:cs typeface="Times New Roman" pitchFamily="18" charset="0"/>
              </a:rPr>
              <a:t>KAGGLE website which provides secondary data for the researchers to gain experience with already collected data</a:t>
            </a:r>
          </a:p>
          <a:p>
            <a:pPr marL="914400" lvl="1" indent="-457200">
              <a:buFont typeface="Arial" pitchFamily="34" charset="0"/>
              <a:buChar char="•"/>
            </a:pPr>
            <a:r>
              <a:rPr lang="en-US" sz="2400" dirty="0">
                <a:latin typeface="Times New Roman" pitchFamily="18" charset="0"/>
                <a:cs typeface="Times New Roman" pitchFamily="18" charset="0"/>
              </a:rPr>
              <a:t>Understood the topic of research and segregated data  depending on the need of the project results</a:t>
            </a:r>
          </a:p>
          <a:p>
            <a:pPr marL="914400" lvl="1" indent="-457200">
              <a:buFont typeface="Arial" pitchFamily="34" charset="0"/>
              <a:buChar char="•"/>
            </a:pPr>
            <a:r>
              <a:rPr lang="en-US" sz="2400" dirty="0">
                <a:latin typeface="Times New Roman" pitchFamily="18" charset="0"/>
                <a:cs typeface="Times New Roman" pitchFamily="18" charset="0"/>
              </a:rPr>
              <a:t>Formed objectives for the research to have a goal on extraction of result</a:t>
            </a:r>
            <a:endParaRPr lang="en-IN" sz="2400" dirty="0">
              <a:latin typeface="Times New Roman" pitchFamily="18" charset="0"/>
              <a:cs typeface="Times New Roman" pitchFamily="18" charset="0"/>
            </a:endParaRPr>
          </a:p>
          <a:p>
            <a:pPr marL="457200" indent="-457200">
              <a:buFont typeface="+mj-lt"/>
              <a:buAutoNum type="arabicPeriod" startAt="2"/>
            </a:pPr>
            <a:r>
              <a:rPr lang="en-US" sz="2400" u="sng" dirty="0">
                <a:latin typeface="Times New Roman" pitchFamily="18" charset="0"/>
                <a:cs typeface="Times New Roman" pitchFamily="18" charset="0"/>
              </a:rPr>
              <a:t>FEATURES SELECTION</a:t>
            </a: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a:latin typeface="Times New Roman" pitchFamily="18" charset="0"/>
                <a:cs typeface="Times New Roman" pitchFamily="18" charset="0"/>
              </a:rPr>
              <a:t>The title of research was employee attrition level analysis</a:t>
            </a:r>
          </a:p>
          <a:p>
            <a:pPr marL="914400" lvl="1" indent="-457200">
              <a:buFont typeface="Arial" pitchFamily="34" charset="0"/>
              <a:buChar char="•"/>
            </a:pPr>
            <a:r>
              <a:rPr lang="en-US" sz="2400" dirty="0">
                <a:latin typeface="Times New Roman" pitchFamily="18" charset="0"/>
                <a:cs typeface="Times New Roman" pitchFamily="18" charset="0"/>
              </a:rPr>
              <a:t>So the major factors for employee attritions are salary, hike percentage, incentives, job satisfaction, gender, department, job role, working hours and so on.</a:t>
            </a:r>
          </a:p>
          <a:p>
            <a:pPr marL="914400" lvl="1" indent="-457200">
              <a:buFont typeface="Arial" pitchFamily="34" charset="0"/>
              <a:buChar char="•"/>
            </a:pPr>
            <a:r>
              <a:rPr lang="en-US" sz="2400" dirty="0">
                <a:latin typeface="Times New Roman" pitchFamily="18" charset="0"/>
                <a:cs typeface="Times New Roman" pitchFamily="18" charset="0"/>
              </a:rPr>
              <a:t>The data was already provided with the attrition factor</a:t>
            </a:r>
          </a:p>
          <a:p>
            <a:pPr marL="914400" lvl="1" indent="-457200">
              <a:buFont typeface="Arial" pitchFamily="34" charset="0"/>
              <a:buChar char="•"/>
            </a:pPr>
            <a:r>
              <a:rPr lang="en-US" sz="2400" dirty="0">
                <a:latin typeface="Times New Roman" pitchFamily="18" charset="0"/>
                <a:cs typeface="Times New Roman" pitchFamily="18" charset="0"/>
              </a:rPr>
              <a:t>The project result is based on the four factors – gender, job role, department and attrition.</a:t>
            </a:r>
          </a:p>
        </p:txBody>
      </p:sp>
    </p:spTree>
    <p:extLst>
      <p:ext uri="{BB962C8B-B14F-4D97-AF65-F5344CB8AC3E}">
        <p14:creationId xmlns:p14="http://schemas.microsoft.com/office/powerpoint/2010/main" val="105703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015170" y="5895990"/>
            <a:ext cx="135731"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250156" y="6467475"/>
            <a:ext cx="57150" cy="177800"/>
          </a:xfrm>
          <a:prstGeom prst="rect">
            <a:avLst/>
          </a:prstGeom>
        </p:spPr>
      </p:pic>
      <p:sp>
        <p:nvSpPr>
          <p:cNvPr id="9" name="object 9"/>
          <p:cNvSpPr txBox="1"/>
          <p:nvPr/>
        </p:nvSpPr>
        <p:spPr>
          <a:xfrm>
            <a:off x="8457914" y="6473344"/>
            <a:ext cx="171450" cy="34560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611560" y="260648"/>
            <a:ext cx="8208912" cy="6001643"/>
          </a:xfrm>
          <a:prstGeom prst="rect">
            <a:avLst/>
          </a:prstGeom>
          <a:noFill/>
        </p:spPr>
        <p:txBody>
          <a:bodyPr wrap="square" rtlCol="0">
            <a:spAutoFit/>
          </a:bodyPr>
          <a:lstStyle/>
          <a:p>
            <a:pPr marL="457200" indent="-457200">
              <a:buFont typeface="+mj-lt"/>
              <a:buAutoNum type="arabicPeriod" startAt="3"/>
            </a:pPr>
            <a:r>
              <a:rPr lang="en-US" sz="2400" u="sng" dirty="0">
                <a:latin typeface="Times New Roman" pitchFamily="18" charset="0"/>
                <a:cs typeface="Times New Roman" pitchFamily="18" charset="0"/>
              </a:rPr>
              <a:t>DATA SORTING</a:t>
            </a:r>
          </a:p>
          <a:p>
            <a:pPr marL="914400" lvl="1" indent="-457200">
              <a:buFont typeface="Arial" pitchFamily="34" charset="0"/>
              <a:buChar char="•"/>
            </a:pPr>
            <a:r>
              <a:rPr lang="en-US" sz="2400" dirty="0">
                <a:latin typeface="Times New Roman" pitchFamily="18" charset="0"/>
                <a:cs typeface="Times New Roman" pitchFamily="18" charset="0"/>
              </a:rPr>
              <a:t>The required data was selected and inserted as pivot table in a new worksheet</a:t>
            </a:r>
          </a:p>
          <a:p>
            <a:pPr marL="914400" lvl="1" indent="-457200">
              <a:buFont typeface="Arial" pitchFamily="34" charset="0"/>
              <a:buChar char="•"/>
            </a:pPr>
            <a:r>
              <a:rPr lang="en-US" sz="2400" dirty="0">
                <a:latin typeface="Times New Roman" pitchFamily="18" charset="0"/>
                <a:cs typeface="Times New Roman" pitchFamily="18" charset="0"/>
              </a:rPr>
              <a:t>The values - department, row labels – job role, column labels -  attrition and filter – gender was selected for pivot table </a:t>
            </a:r>
          </a:p>
          <a:p>
            <a:pPr marL="457200" indent="-457200">
              <a:buFont typeface="+mj-lt"/>
              <a:buAutoNum type="arabicPeriod" startAt="4"/>
            </a:pPr>
            <a:r>
              <a:rPr lang="en-US" sz="2400" u="sng" dirty="0">
                <a:latin typeface="Times New Roman" pitchFamily="18" charset="0"/>
                <a:cs typeface="Times New Roman" pitchFamily="18" charset="0"/>
              </a:rPr>
              <a:t>GRAPH SELECTION</a:t>
            </a:r>
          </a:p>
          <a:p>
            <a:pPr marL="800100" lvl="1" indent="-342900">
              <a:buFont typeface="Arial" pitchFamily="34" charset="0"/>
              <a:buChar char="•"/>
            </a:pPr>
            <a:r>
              <a:rPr lang="en-US" sz="2400" dirty="0">
                <a:latin typeface="Times New Roman" pitchFamily="18" charset="0"/>
                <a:cs typeface="Times New Roman" pitchFamily="18" charset="0"/>
              </a:rPr>
              <a:t>After the insertion of all the data in the pivot table the graph as required was chosen to insert and to know the result</a:t>
            </a:r>
          </a:p>
          <a:p>
            <a:pPr marL="800100" lvl="1" indent="-342900">
              <a:buFont typeface="Arial" pitchFamily="34" charset="0"/>
              <a:buChar char="•"/>
            </a:pPr>
            <a:r>
              <a:rPr lang="en-US" sz="2400" dirty="0">
                <a:latin typeface="Times New Roman" pitchFamily="18" charset="0"/>
                <a:cs typeface="Times New Roman" pitchFamily="18" charset="0"/>
              </a:rPr>
              <a:t>Bar chart is inserted</a:t>
            </a:r>
          </a:p>
          <a:p>
            <a:pPr marL="800100" lvl="1" indent="-342900">
              <a:buFont typeface="Arial" pitchFamily="34" charset="0"/>
              <a:buChar char="•"/>
            </a:pPr>
            <a:r>
              <a:rPr lang="en-US" sz="2400" dirty="0">
                <a:latin typeface="Times New Roman" pitchFamily="18" charset="0"/>
                <a:cs typeface="Times New Roman" pitchFamily="18" charset="0"/>
              </a:rPr>
              <a:t>The format and design of the chart was adjusted according to the requirement</a:t>
            </a:r>
          </a:p>
          <a:p>
            <a:pPr marL="457200" indent="-457200">
              <a:buFont typeface="+mj-lt"/>
              <a:buAutoNum type="arabicPeriod" startAt="4"/>
            </a:pPr>
            <a:r>
              <a:rPr lang="en-US" sz="2400" u="sng" dirty="0">
                <a:latin typeface="Times New Roman" pitchFamily="18" charset="0"/>
                <a:cs typeface="Times New Roman" pitchFamily="18" charset="0"/>
              </a:rPr>
              <a:t>RESULTS</a:t>
            </a:r>
          </a:p>
          <a:p>
            <a:pPr marL="800100" lvl="1" indent="-342900">
              <a:buFont typeface="Arial" pitchFamily="34" charset="0"/>
              <a:buChar char="•"/>
            </a:pPr>
            <a:r>
              <a:rPr lang="en-US" sz="2400" dirty="0">
                <a:latin typeface="Times New Roman" pitchFamily="18" charset="0"/>
                <a:cs typeface="Times New Roman" pitchFamily="18" charset="0"/>
              </a:rPr>
              <a:t>The inference from the data was that the laboratory technician department had more attributions</a:t>
            </a:r>
          </a:p>
        </p:txBody>
      </p:sp>
    </p:spTree>
    <p:extLst>
      <p:ext uri="{BB962C8B-B14F-4D97-AF65-F5344CB8AC3E}">
        <p14:creationId xmlns:p14="http://schemas.microsoft.com/office/powerpoint/2010/main" val="348690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8925254"/>
              </p:ext>
            </p:extLst>
          </p:nvPr>
        </p:nvGraphicFramePr>
        <p:xfrm>
          <a:off x="467544" y="188640"/>
          <a:ext cx="8352928" cy="59046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259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969573480"/>
              </p:ext>
            </p:extLst>
          </p:nvPr>
        </p:nvGraphicFramePr>
        <p:xfrm>
          <a:off x="755576" y="332656"/>
          <a:ext cx="7848872" cy="6120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27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5850" y="1219200"/>
            <a:ext cx="7486650" cy="5262979"/>
          </a:xfrm>
          <a:prstGeom prst="rect">
            <a:avLst/>
          </a:prstGeom>
          <a:noFill/>
        </p:spPr>
        <p:txBody>
          <a:bodyPr wrap="square" rtlCol="0">
            <a:spAutoFit/>
          </a:bodyPr>
          <a:lstStyle/>
          <a:p>
            <a:pPr marL="285750" indent="-285750">
              <a:buFont typeface="Arial" pitchFamily="34" charset="0"/>
              <a:buChar char="•"/>
            </a:pPr>
            <a:r>
              <a:rPr lang="en-US" sz="2400" dirty="0">
                <a:latin typeface="Times New Roman" pitchFamily="18" charset="0"/>
                <a:cs typeface="Times New Roman" pitchFamily="18" charset="0"/>
              </a:rPr>
              <a:t>The bar chart and pie chart </a:t>
            </a:r>
            <a:r>
              <a:rPr lang="en-US" sz="2400" dirty="0" err="1">
                <a:latin typeface="Times New Roman" pitchFamily="18" charset="0"/>
                <a:cs typeface="Times New Roman" pitchFamily="18" charset="0"/>
              </a:rPr>
              <a:t>chart</a:t>
            </a:r>
            <a:r>
              <a:rPr lang="en-US" sz="2400" dirty="0">
                <a:latin typeface="Times New Roman" pitchFamily="18" charset="0"/>
                <a:cs typeface="Times New Roman" pitchFamily="18" charset="0"/>
              </a:rPr>
              <a:t> shows that the laboratory technician and the sales executive team has more attrition</a:t>
            </a:r>
          </a:p>
          <a:p>
            <a:pPr marL="285750" indent="-285750">
              <a:buFont typeface="Arial" pitchFamily="34" charset="0"/>
              <a:buChar char="•"/>
            </a:pPr>
            <a:r>
              <a:rPr lang="en-US" sz="2400" dirty="0">
                <a:latin typeface="Times New Roman" pitchFamily="18" charset="0"/>
                <a:cs typeface="Times New Roman" pitchFamily="18" charset="0"/>
              </a:rPr>
              <a:t>The company should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the reason or their attrition and appoint separate team to reduce the attrition in the organization </a:t>
            </a:r>
          </a:p>
          <a:p>
            <a:pPr marL="285750" indent="-285750">
              <a:buFont typeface="Arial" pitchFamily="34" charset="0"/>
              <a:buChar char="•"/>
            </a:pPr>
            <a:r>
              <a:rPr lang="en-US" sz="2400" dirty="0">
                <a:latin typeface="Times New Roman" pitchFamily="18" charset="0"/>
                <a:cs typeface="Times New Roman" pitchFamily="18" charset="0"/>
              </a:rPr>
              <a:t>The possible actions would be to provide trainings, encouragement </a:t>
            </a:r>
            <a:r>
              <a:rPr lang="en-US" sz="2400" dirty="0" err="1">
                <a:latin typeface="Times New Roman" pitchFamily="18" charset="0"/>
                <a:cs typeface="Times New Roman" pitchFamily="18" charset="0"/>
              </a:rPr>
              <a:t>programes</a:t>
            </a:r>
            <a:r>
              <a:rPr lang="en-US" sz="2400" dirty="0">
                <a:latin typeface="Times New Roman" pitchFamily="18" charset="0"/>
                <a:cs typeface="Times New Roman" pitchFamily="18" charset="0"/>
              </a:rPr>
              <a:t> , incentives, salary hikes and other possible actions to be taken</a:t>
            </a:r>
          </a:p>
          <a:p>
            <a:pPr marL="285750" indent="-285750">
              <a:buFont typeface="Arial" pitchFamily="34" charset="0"/>
              <a:buChar char="•"/>
            </a:pPr>
            <a:r>
              <a:rPr lang="en-US" sz="2400" dirty="0">
                <a:latin typeface="Times New Roman" pitchFamily="18" charset="0"/>
                <a:cs typeface="Times New Roman" pitchFamily="18" charset="0"/>
              </a:rPr>
              <a:t>The company should go through their workplace to improve any improper environment</a:t>
            </a:r>
          </a:p>
          <a:p>
            <a:pPr marL="285750" indent="-285750">
              <a:buFont typeface="Arial" pitchFamily="34" charset="0"/>
              <a:buChar char="•"/>
            </a:pPr>
            <a:r>
              <a:rPr lang="en-US" sz="2400" dirty="0">
                <a:latin typeface="Times New Roman" pitchFamily="18" charset="0"/>
                <a:cs typeface="Times New Roman" pitchFamily="18" charset="0"/>
              </a:rPr>
              <a:t>Concluding, The project results help company in gaining the employees again to the organization</a:t>
            </a:r>
          </a:p>
          <a:p>
            <a:pPr marL="285750" indent="-285750">
              <a:buFont typeface="Arial" pitchFamily="34" charset="0"/>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1756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u="sng" spc="5" dirty="0">
                <a:latin typeface="Times New Roman" pitchFamily="18" charset="0"/>
                <a:cs typeface="Times New Roman" pitchFamily="18" charset="0"/>
              </a:rPr>
              <a:t>PROJECT</a:t>
            </a:r>
            <a:r>
              <a:rPr lang="en-IN" sz="4800" b="1" u="sng" spc="-85" dirty="0">
                <a:latin typeface="Times New Roman" pitchFamily="18" charset="0"/>
                <a:cs typeface="Times New Roman" pitchFamily="18" charset="0"/>
              </a:rPr>
              <a:t> </a:t>
            </a:r>
            <a:r>
              <a:rPr lang="en-IN" sz="4800" b="1" u="sng" spc="25" dirty="0">
                <a:latin typeface="Times New Roman" pitchFamily="18" charset="0"/>
                <a:cs typeface="Times New Roman" pitchFamily="18" charset="0"/>
              </a:rPr>
              <a:t>TITLE</a:t>
            </a:r>
            <a:endParaRPr lang="en-IN" dirty="0"/>
          </a:p>
        </p:txBody>
      </p:sp>
      <p:sp>
        <p:nvSpPr>
          <p:cNvPr id="3" name="Content Placeholder 2"/>
          <p:cNvSpPr>
            <a:spLocks noGrp="1"/>
          </p:cNvSpPr>
          <p:nvPr>
            <p:ph idx="1"/>
          </p:nvPr>
        </p:nvSpPr>
        <p:spPr>
          <a:xfrm>
            <a:off x="827584" y="1988840"/>
            <a:ext cx="7467600" cy="4525963"/>
          </a:xfrm>
        </p:spPr>
        <p:txBody>
          <a:bodyPr>
            <a:normAutofit/>
          </a:bodyPr>
          <a:lstStyle/>
          <a:p>
            <a:pPr marL="36576" indent="0" algn="ctr">
              <a:buNone/>
            </a:pPr>
            <a:r>
              <a:rPr lang="en-US" sz="4000" b="1" dirty="0">
                <a:solidFill>
                  <a:schemeClr val="tx1">
                    <a:lumMod val="95000"/>
                  </a:schemeClr>
                </a:solidFill>
                <a:latin typeface="Times New Roman" panose="02020603050405020304" pitchFamily="18" charset="0"/>
                <a:cs typeface="Times New Roman" panose="02020603050405020304" pitchFamily="18" charset="0"/>
              </a:rPr>
              <a:t>Employee Attrition Analysis </a:t>
            </a:r>
          </a:p>
          <a:p>
            <a:pPr marL="36576" indent="0" algn="ctr">
              <a:buNone/>
            </a:pPr>
            <a:r>
              <a:rPr lang="en-US" sz="4000" b="1" dirty="0">
                <a:solidFill>
                  <a:schemeClr val="tx1">
                    <a:lumMod val="95000"/>
                  </a:schemeClr>
                </a:solidFill>
                <a:latin typeface="Times New Roman" panose="02020603050405020304" pitchFamily="18" charset="0"/>
                <a:cs typeface="Times New Roman" panose="02020603050405020304" pitchFamily="18" charset="0"/>
              </a:rPr>
              <a:t>using Excel</a:t>
            </a:r>
            <a:endParaRPr lang="en-IN" sz="2400" dirty="0">
              <a:solidFill>
                <a:schemeClr val="tx1">
                  <a:lumMod val="95000"/>
                </a:schemeClr>
              </a:solidFill>
              <a:latin typeface="Times New Roman" panose="02020603050405020304" pitchFamily="18" charset="0"/>
              <a:cs typeface="Times New Roman" panose="02020603050405020304" pitchFamily="18" charset="0"/>
            </a:endParaRPr>
          </a:p>
          <a:p>
            <a:endParaRPr lang="en-IN" sz="3600" dirty="0">
              <a:solidFill>
                <a:schemeClr val="tx1">
                  <a:lumMod val="95000"/>
                </a:schemeClr>
              </a:solidFill>
            </a:endParaRPr>
          </a:p>
        </p:txBody>
      </p:sp>
    </p:spTree>
    <p:extLst>
      <p:ext uri="{BB962C8B-B14F-4D97-AF65-F5344CB8AC3E}">
        <p14:creationId xmlns:p14="http://schemas.microsoft.com/office/powerpoint/2010/main" val="346600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b="1" u="sng" spc="25" dirty="0">
                <a:latin typeface="Times New Roman" pitchFamily="18" charset="0"/>
                <a:cs typeface="Times New Roman" pitchFamily="18" charset="0"/>
              </a:rPr>
              <a:t>A</a:t>
            </a:r>
            <a:r>
              <a:rPr lang="en-IN" sz="4800" b="1" u="sng" spc="-5" dirty="0">
                <a:latin typeface="Times New Roman" pitchFamily="18" charset="0"/>
                <a:cs typeface="Times New Roman" pitchFamily="18" charset="0"/>
              </a:rPr>
              <a:t>G</a:t>
            </a:r>
            <a:r>
              <a:rPr lang="en-IN" sz="4800" b="1" u="sng" spc="-35" dirty="0">
                <a:latin typeface="Times New Roman" pitchFamily="18" charset="0"/>
                <a:cs typeface="Times New Roman" pitchFamily="18" charset="0"/>
              </a:rPr>
              <a:t>E</a:t>
            </a:r>
            <a:r>
              <a:rPr lang="en-IN" sz="4800" b="1" u="sng" spc="15" dirty="0">
                <a:latin typeface="Times New Roman" pitchFamily="18" charset="0"/>
                <a:cs typeface="Times New Roman" pitchFamily="18" charset="0"/>
              </a:rPr>
              <a:t>N</a:t>
            </a:r>
            <a:r>
              <a:rPr lang="en-IN" sz="4800" b="1" u="sng" dirty="0">
                <a:latin typeface="Times New Roman" pitchFamily="18" charset="0"/>
                <a:cs typeface="Times New Roman" pitchFamily="18" charset="0"/>
              </a:rPr>
              <a:t>DA</a:t>
            </a:r>
            <a:endParaRPr lang="en-IN" dirty="0"/>
          </a:p>
        </p:txBody>
      </p:sp>
      <p:sp>
        <p:nvSpPr>
          <p:cNvPr id="4" name="Content Placeholder 3">
            <a:extLst>
              <a:ext uri="{FF2B5EF4-FFF2-40B4-BE49-F238E27FC236}">
                <a16:creationId xmlns:a16="http://schemas.microsoft.com/office/drawing/2014/main" id="{D0827FA3-A9D4-0FE5-45BE-664C8C920E82}"/>
              </a:ext>
            </a:extLst>
          </p:cNvPr>
          <p:cNvSpPr txBox="1">
            <a:spLocks noGrp="1"/>
          </p:cNvSpPr>
          <p:nvPr>
            <p:ph idx="1"/>
          </p:nvPr>
        </p:nvSpPr>
        <p:spPr>
          <a:xfrm>
            <a:off x="1475656" y="980728"/>
            <a:ext cx="7467600" cy="5176802"/>
          </a:xfrm>
          <a:prstGeom prst="rect">
            <a:avLst/>
          </a:prstGeom>
          <a:noFill/>
        </p:spPr>
        <p:txBody>
          <a:bodyPr wrap="square" rtlCol="0">
            <a:spAutoFit/>
          </a:bodyPr>
          <a:lstStyle/>
          <a:p>
            <a:pPr algn="l"/>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Discussion</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86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xfrm>
            <a:off x="395536" y="-171400"/>
            <a:ext cx="7467600" cy="114300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u="sng" spc="-20" dirty="0">
                <a:latin typeface="Times New Roman" pitchFamily="18" charset="0"/>
                <a:cs typeface="Times New Roman" pitchFamily="18" charset="0"/>
              </a:rPr>
              <a:t>P</a:t>
            </a:r>
            <a:r>
              <a:rPr sz="3200" b="1" u="sng" spc="15" dirty="0">
                <a:latin typeface="Times New Roman" pitchFamily="18" charset="0"/>
                <a:cs typeface="Times New Roman" pitchFamily="18" charset="0"/>
              </a:rPr>
              <a:t>ROB</a:t>
            </a:r>
            <a:r>
              <a:rPr sz="3200" b="1" u="sng" spc="55" dirty="0">
                <a:latin typeface="Times New Roman" pitchFamily="18" charset="0"/>
                <a:cs typeface="Times New Roman" pitchFamily="18" charset="0"/>
              </a:rPr>
              <a:t>L</a:t>
            </a:r>
            <a:r>
              <a:rPr sz="3200" b="1" u="sng" spc="-20" dirty="0">
                <a:latin typeface="Times New Roman" pitchFamily="18" charset="0"/>
                <a:cs typeface="Times New Roman" pitchFamily="18" charset="0"/>
              </a:rPr>
              <a:t>E</a:t>
            </a:r>
            <a:r>
              <a:rPr sz="3200" b="1" u="sng" spc="20" dirty="0">
                <a:latin typeface="Times New Roman" pitchFamily="18" charset="0"/>
                <a:cs typeface="Times New Roman" pitchFamily="18" charset="0"/>
              </a:rPr>
              <a:t>M</a:t>
            </a:r>
            <a:r>
              <a:rPr lang="en-US" sz="3200" b="1" u="sng" dirty="0">
                <a:latin typeface="Times New Roman" pitchFamily="18" charset="0"/>
                <a:cs typeface="Times New Roman" pitchFamily="18" charset="0"/>
              </a:rPr>
              <a:t> </a:t>
            </a:r>
            <a:r>
              <a:rPr sz="3200" b="1" u="sng" spc="10" dirty="0">
                <a:latin typeface="Times New Roman" pitchFamily="18" charset="0"/>
                <a:cs typeface="Times New Roman" pitchFamily="18" charset="0"/>
              </a:rPr>
              <a:t>S</a:t>
            </a:r>
            <a:r>
              <a:rPr sz="3200" b="1" u="sng" spc="-370" dirty="0">
                <a:latin typeface="Times New Roman" pitchFamily="18" charset="0"/>
                <a:cs typeface="Times New Roman" pitchFamily="18" charset="0"/>
              </a:rPr>
              <a:t>T</a:t>
            </a:r>
            <a:r>
              <a:rPr sz="3200" b="1" u="sng" spc="-375" dirty="0">
                <a:latin typeface="Times New Roman" pitchFamily="18" charset="0"/>
                <a:cs typeface="Times New Roman" pitchFamily="18" charset="0"/>
              </a:rPr>
              <a:t>A</a:t>
            </a:r>
            <a:r>
              <a:rPr sz="3200" b="1" u="sng" spc="15" dirty="0">
                <a:latin typeface="Times New Roman" pitchFamily="18" charset="0"/>
                <a:cs typeface="Times New Roman" pitchFamily="18" charset="0"/>
              </a:rPr>
              <a:t>T</a:t>
            </a:r>
            <a:r>
              <a:rPr sz="3200" b="1" u="sng" spc="-10" dirty="0">
                <a:latin typeface="Times New Roman" pitchFamily="18" charset="0"/>
                <a:cs typeface="Times New Roman" pitchFamily="18" charset="0"/>
              </a:rPr>
              <a:t>E</a:t>
            </a:r>
            <a:r>
              <a:rPr sz="3200" b="1" u="sng" spc="-20" dirty="0">
                <a:latin typeface="Times New Roman" pitchFamily="18" charset="0"/>
                <a:cs typeface="Times New Roman" pitchFamily="18" charset="0"/>
              </a:rPr>
              <a:t>ME</a:t>
            </a:r>
            <a:r>
              <a:rPr sz="3200" b="1" u="sng" spc="10" dirty="0">
                <a:latin typeface="Times New Roman" pitchFamily="18" charset="0"/>
                <a:cs typeface="Times New Roman" pitchFamily="18" charset="0"/>
              </a:rPr>
              <a:t>NT</a:t>
            </a:r>
            <a:endParaRPr sz="3200" b="1" u="sng" dirty="0">
              <a:latin typeface="Times New Roman" pitchFamily="18" charset="0"/>
              <a:cs typeface="Times New Roman" pitchFamily="18" charset="0"/>
            </a:endParaRPr>
          </a:p>
        </p:txBody>
      </p:sp>
      <p:sp>
        <p:nvSpPr>
          <p:cNvPr id="5" name="Content Placeholder 4"/>
          <p:cNvSpPr txBox="1">
            <a:spLocks noGrp="1"/>
          </p:cNvSpPr>
          <p:nvPr>
            <p:ph idx="1"/>
          </p:nvPr>
        </p:nvSpPr>
        <p:spPr>
          <a:xfrm>
            <a:off x="467544" y="836712"/>
            <a:ext cx="8363272" cy="5780044"/>
          </a:xfrm>
          <a:prstGeom prst="rect">
            <a:avLst/>
          </a:prstGeom>
          <a:noFill/>
        </p:spPr>
        <p:txBody>
          <a:bodyPr wrap="square" rtlCol="0">
            <a:spAutoFit/>
          </a:bodyPr>
          <a:lstStyle/>
          <a:p>
            <a:pPr marL="514350" indent="-514350" algn="just">
              <a:buFont typeface="+mj-lt"/>
              <a:buAutoNum type="arabicPeriod"/>
            </a:pPr>
            <a:r>
              <a:rPr lang="en-US" sz="2800" dirty="0">
                <a:latin typeface="Times New Roman" pitchFamily="18" charset="0"/>
                <a:cs typeface="Times New Roman" pitchFamily="18" charset="0"/>
              </a:rPr>
              <a:t>Employees play a major and important role in an organization. A company named ABC limited faced employee attrition in a wide range. Though the company gave a good salary and incentives the attrition was increasing. The analysis on the attrition of employee is to know the organization’s structure, their employee engagement, the effectiveness of human resources department and the success of the organization based on the importance of employee, employee attrition also help the shareholders in deciding their investments.</a:t>
            </a:r>
          </a:p>
          <a:p>
            <a:pPr marL="514350" indent="-514350" algn="just">
              <a:buFont typeface="+mj-lt"/>
              <a:buAutoNum type="arabicPeriod"/>
            </a:pPr>
            <a:r>
              <a:rPr lang="en-US" sz="2800" dirty="0">
                <a:latin typeface="Times New Roman" pitchFamily="18" charset="0"/>
                <a:cs typeface="Times New Roman" pitchFamily="18" charset="0"/>
              </a:rPr>
              <a:t>So the analysis on dataset is done to find the solution for the problem.</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89053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00900" y="4419600"/>
            <a:ext cx="2343150" cy="2438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42900" y="228600"/>
            <a:ext cx="468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b="1" u="sng" spc="5" dirty="0">
                <a:latin typeface="Times New Roman" pitchFamily="18" charset="0"/>
                <a:cs typeface="Times New Roman" pitchFamily="18" charset="0"/>
              </a:rPr>
              <a:t>PROJECT</a:t>
            </a:r>
            <a:r>
              <a:rPr lang="en-US" sz="4250" b="1" u="sng" spc="5" dirty="0">
                <a:latin typeface="Times New Roman" pitchFamily="18" charset="0"/>
                <a:cs typeface="Times New Roman" pitchFamily="18" charset="0"/>
              </a:rPr>
              <a:t> </a:t>
            </a:r>
            <a:r>
              <a:rPr sz="3200" b="1" u="sng" spc="-20" dirty="0">
                <a:latin typeface="Times New Roman" pitchFamily="18" charset="0"/>
                <a:cs typeface="Times New Roman" pitchFamily="18" charset="0"/>
              </a:rPr>
              <a:t>OVERVIEW</a:t>
            </a:r>
            <a:endParaRPr sz="4250" b="1" u="sng" dirty="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507206" y="6467490"/>
            <a:ext cx="1607344" cy="200025"/>
          </a:xfrm>
          <a:prstGeom prst="rect">
            <a:avLst/>
          </a:prstGeom>
        </p:spPr>
      </p:pic>
      <p:sp>
        <p:nvSpPr>
          <p:cNvPr id="9" name="TextBox 8"/>
          <p:cNvSpPr txBox="1"/>
          <p:nvPr/>
        </p:nvSpPr>
        <p:spPr>
          <a:xfrm>
            <a:off x="742950" y="914401"/>
            <a:ext cx="7772400" cy="5632311"/>
          </a:xfrm>
          <a:prstGeom prst="rect">
            <a:avLst/>
          </a:prstGeom>
          <a:noFill/>
        </p:spPr>
        <p:txBody>
          <a:bodyPr wrap="square" rtlCol="0">
            <a:spAutoFit/>
          </a:bodyPr>
          <a:lstStyle/>
          <a:p>
            <a:pPr marL="342900" indent="-342900">
              <a:buFont typeface="Wingdings" pitchFamily="2" charset="2"/>
              <a:buChar char="Ø"/>
            </a:pPr>
            <a:r>
              <a:rPr lang="en-US" sz="2400" dirty="0">
                <a:latin typeface="Times New Roman" pitchFamily="18" charset="0"/>
                <a:cs typeface="Times New Roman" pitchFamily="18" charset="0"/>
              </a:rPr>
              <a:t>When a employee stays in an organization for many years he/she would have a clear idea about the ups, downs, pros, cons, weakness and strength of the organization. </a:t>
            </a:r>
          </a:p>
          <a:p>
            <a:pPr marL="342900" indent="-342900">
              <a:buFont typeface="Wingdings" pitchFamily="2" charset="2"/>
              <a:buChar char="Ø"/>
            </a:pPr>
            <a:r>
              <a:rPr lang="en-US" sz="2400" dirty="0">
                <a:latin typeface="Times New Roman" pitchFamily="18" charset="0"/>
                <a:cs typeface="Times New Roman" pitchFamily="18" charset="0"/>
              </a:rPr>
              <a:t>When an employee is not satisfied by any of the factors in an organization he/she would resign from the job. </a:t>
            </a:r>
          </a:p>
          <a:p>
            <a:pPr marL="342900" indent="-342900">
              <a:buFont typeface="Wingdings" pitchFamily="2" charset="2"/>
              <a:buChar char="Ø"/>
            </a:pPr>
            <a:r>
              <a:rPr lang="en-US" sz="2400" dirty="0">
                <a:latin typeface="Times New Roman" pitchFamily="18" charset="0"/>
                <a:cs typeface="Times New Roman" pitchFamily="18" charset="0"/>
              </a:rPr>
              <a:t>Some of the factors can be salary, percentage of hike, position in the hierarchy, the distance to travel from home, incentives provided and so on.</a:t>
            </a:r>
          </a:p>
          <a:p>
            <a:pPr marL="342900" indent="-342900">
              <a:buFont typeface="Wingdings" pitchFamily="2" charset="2"/>
              <a:buChar char="Ø"/>
            </a:pPr>
            <a:r>
              <a:rPr lang="en-US" sz="2400" dirty="0">
                <a:latin typeface="Times New Roman" pitchFamily="18" charset="0"/>
                <a:cs typeface="Times New Roman" pitchFamily="18" charset="0"/>
              </a:rPr>
              <a:t>A company may have many different types of departments and every employee of each department would have separate reasons for their resignation</a:t>
            </a:r>
          </a:p>
          <a:p>
            <a:pPr marL="342900" indent="-342900">
              <a:buFont typeface="Wingdings" pitchFamily="2" charset="2"/>
              <a:buChar char="Ø"/>
            </a:pPr>
            <a:r>
              <a:rPr lang="en-US" sz="2400" dirty="0">
                <a:latin typeface="Times New Roman" pitchFamily="18" charset="0"/>
                <a:cs typeface="Times New Roman" pitchFamily="18" charset="0"/>
              </a:rPr>
              <a:t>So the project is aimed to find out which department has many attrition and what is the reason for the employee attrition and how can it be solved.</a:t>
            </a:r>
          </a:p>
          <a:p>
            <a:pPr marL="342900" indent="-342900">
              <a:buFont typeface="Wingdings" pitchFamily="2" charset="2"/>
              <a:buChar char="Ø"/>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3210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42900" y="228600"/>
            <a:ext cx="5885284" cy="509114"/>
          </a:xfrm>
          <a:prstGeom prst="rect">
            <a:avLst/>
          </a:prstGeom>
        </p:spPr>
        <p:txBody>
          <a:bodyPr vert="horz" wrap="square" lIns="0" tIns="16510" rIns="0" bIns="0" rtlCol="0">
            <a:spAutoFit/>
          </a:bodyPr>
          <a:lstStyle/>
          <a:p>
            <a:pPr marL="12700">
              <a:lnSpc>
                <a:spcPct val="100000"/>
              </a:lnSpc>
              <a:spcBef>
                <a:spcPts val="130"/>
              </a:spcBef>
            </a:pPr>
            <a:r>
              <a:rPr sz="3200" b="1" u="sng" spc="25" dirty="0">
                <a:latin typeface="Times New Roman" pitchFamily="18" charset="0"/>
                <a:cs typeface="Times New Roman" pitchFamily="18" charset="0"/>
              </a:rPr>
              <a:t>W</a:t>
            </a:r>
            <a:r>
              <a:rPr sz="3200" b="1" u="sng" spc="-20" dirty="0">
                <a:latin typeface="Times New Roman" pitchFamily="18" charset="0"/>
                <a:cs typeface="Times New Roman" pitchFamily="18" charset="0"/>
              </a:rPr>
              <a:t>H</a:t>
            </a:r>
            <a:r>
              <a:rPr sz="3200" b="1" u="sng" spc="20" dirty="0">
                <a:latin typeface="Times New Roman" pitchFamily="18" charset="0"/>
                <a:cs typeface="Times New Roman" pitchFamily="18" charset="0"/>
              </a:rPr>
              <a:t>O</a:t>
            </a:r>
            <a:r>
              <a:rPr sz="3200" b="1" u="sng" spc="-235" dirty="0">
                <a:latin typeface="Times New Roman" pitchFamily="18" charset="0"/>
                <a:cs typeface="Times New Roman" pitchFamily="18" charset="0"/>
              </a:rPr>
              <a:t> </a:t>
            </a:r>
            <a:r>
              <a:rPr sz="3200" b="1" u="sng" spc="-10" dirty="0">
                <a:latin typeface="Times New Roman" pitchFamily="18" charset="0"/>
                <a:cs typeface="Times New Roman" pitchFamily="18" charset="0"/>
              </a:rPr>
              <a:t>AR</a:t>
            </a:r>
            <a:r>
              <a:rPr sz="3200" b="1" u="sng" spc="15" dirty="0">
                <a:latin typeface="Times New Roman" pitchFamily="18" charset="0"/>
                <a:cs typeface="Times New Roman" pitchFamily="18" charset="0"/>
              </a:rPr>
              <a:t>E</a:t>
            </a:r>
            <a:r>
              <a:rPr sz="3200" b="1" u="sng" spc="-35" dirty="0">
                <a:latin typeface="Times New Roman" pitchFamily="18" charset="0"/>
                <a:cs typeface="Times New Roman" pitchFamily="18" charset="0"/>
              </a:rPr>
              <a:t> </a:t>
            </a:r>
            <a:r>
              <a:rPr sz="3200" b="1" u="sng" spc="-10" dirty="0">
                <a:latin typeface="Times New Roman" pitchFamily="18" charset="0"/>
                <a:cs typeface="Times New Roman" pitchFamily="18" charset="0"/>
              </a:rPr>
              <a:t>T</a:t>
            </a:r>
            <a:r>
              <a:rPr sz="3200" b="1" u="sng" spc="-15" dirty="0">
                <a:latin typeface="Times New Roman" pitchFamily="18" charset="0"/>
                <a:cs typeface="Times New Roman" pitchFamily="18" charset="0"/>
              </a:rPr>
              <a:t>H</a:t>
            </a:r>
            <a:r>
              <a:rPr sz="3200" b="1" u="sng" spc="15" dirty="0">
                <a:latin typeface="Times New Roman" pitchFamily="18" charset="0"/>
                <a:cs typeface="Times New Roman" pitchFamily="18" charset="0"/>
              </a:rPr>
              <a:t>E</a:t>
            </a:r>
            <a:r>
              <a:rPr sz="3200" b="1" u="sng" spc="-35" dirty="0">
                <a:latin typeface="Times New Roman" pitchFamily="18" charset="0"/>
                <a:cs typeface="Times New Roman" pitchFamily="18" charset="0"/>
              </a:rPr>
              <a:t> </a:t>
            </a:r>
            <a:r>
              <a:rPr sz="3200" b="1" u="sng" spc="-20" dirty="0">
                <a:latin typeface="Times New Roman" pitchFamily="18" charset="0"/>
                <a:cs typeface="Times New Roman" pitchFamily="18" charset="0"/>
              </a:rPr>
              <a:t>E</a:t>
            </a:r>
            <a:r>
              <a:rPr sz="3200" b="1" u="sng" spc="30" dirty="0">
                <a:latin typeface="Times New Roman" pitchFamily="18" charset="0"/>
                <a:cs typeface="Times New Roman" pitchFamily="18" charset="0"/>
              </a:rPr>
              <a:t>N</a:t>
            </a:r>
            <a:r>
              <a:rPr sz="3200" b="1" u="sng" spc="15" dirty="0">
                <a:latin typeface="Times New Roman" pitchFamily="18" charset="0"/>
                <a:cs typeface="Times New Roman" pitchFamily="18" charset="0"/>
              </a:rPr>
              <a:t>D</a:t>
            </a:r>
            <a:r>
              <a:rPr sz="3200" b="1" u="sng" spc="-45" dirty="0">
                <a:latin typeface="Times New Roman" pitchFamily="18" charset="0"/>
                <a:cs typeface="Times New Roman" pitchFamily="18" charset="0"/>
              </a:rPr>
              <a:t> </a:t>
            </a:r>
            <a:r>
              <a:rPr sz="3200" b="1" u="sng" dirty="0">
                <a:latin typeface="Times New Roman" pitchFamily="18" charset="0"/>
                <a:cs typeface="Times New Roman" pitchFamily="18" charset="0"/>
              </a:rPr>
              <a:t>U</a:t>
            </a:r>
            <a:r>
              <a:rPr sz="3200" b="1" u="sng" spc="10" dirty="0">
                <a:latin typeface="Times New Roman" pitchFamily="18" charset="0"/>
                <a:cs typeface="Times New Roman" pitchFamily="18" charset="0"/>
              </a:rPr>
              <a:t>S</a:t>
            </a:r>
            <a:r>
              <a:rPr sz="3200" b="1" u="sng" spc="-25" dirty="0">
                <a:latin typeface="Times New Roman" pitchFamily="18" charset="0"/>
                <a:cs typeface="Times New Roman" pitchFamily="18" charset="0"/>
              </a:rPr>
              <a:t>E</a:t>
            </a:r>
            <a:r>
              <a:rPr sz="3200" b="1" u="sng" spc="-10" dirty="0">
                <a:latin typeface="Times New Roman" pitchFamily="18" charset="0"/>
                <a:cs typeface="Times New Roman" pitchFamily="18" charset="0"/>
              </a:rPr>
              <a:t>R</a:t>
            </a:r>
            <a:r>
              <a:rPr sz="3200" b="1" u="sng" spc="5" dirty="0">
                <a:latin typeface="Times New Roman" pitchFamily="18" charset="0"/>
                <a:cs typeface="Times New Roman" pitchFamily="18" charset="0"/>
              </a:rPr>
              <a:t>S?</a:t>
            </a:r>
            <a:endParaRPr sz="3200" b="1" u="sng" dirty="0">
              <a:latin typeface="Times New Roman" pitchFamily="18" charset="0"/>
              <a:cs typeface="Times New Roman" pitchFamily="18" charset="0"/>
            </a:endParaRPr>
          </a:p>
        </p:txBody>
      </p:sp>
      <p:graphicFrame>
        <p:nvGraphicFramePr>
          <p:cNvPr id="11" name="Diagram 10"/>
          <p:cNvGraphicFramePr/>
          <p:nvPr>
            <p:extLst>
              <p:ext uri="{D42A27DB-BD31-4B8C-83A1-F6EECF244321}">
                <p14:modId xmlns:p14="http://schemas.microsoft.com/office/powerpoint/2010/main" val="2378129566"/>
              </p:ext>
            </p:extLst>
          </p:nvPr>
        </p:nvGraphicFramePr>
        <p:xfrm>
          <a:off x="1428750" y="914400"/>
          <a:ext cx="6096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615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015163" y="5362575"/>
            <a:ext cx="3429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00050" y="89356"/>
            <a:ext cx="7322344" cy="998350"/>
          </a:xfrm>
          <a:prstGeom prst="rect">
            <a:avLst/>
          </a:prstGeom>
        </p:spPr>
        <p:txBody>
          <a:bodyPr vert="horz" wrap="square" lIns="0" tIns="13335" rIns="0" bIns="0" rtlCol="0">
            <a:spAutoFit/>
          </a:bodyPr>
          <a:lstStyle/>
          <a:p>
            <a:pPr marL="12700">
              <a:lnSpc>
                <a:spcPct val="100000"/>
              </a:lnSpc>
              <a:spcBef>
                <a:spcPts val="105"/>
              </a:spcBef>
            </a:pPr>
            <a:r>
              <a:rPr sz="3200" b="1" u="sng" spc="10" dirty="0">
                <a:latin typeface="Times New Roman" pitchFamily="18" charset="0"/>
                <a:cs typeface="Times New Roman" pitchFamily="18" charset="0"/>
              </a:rPr>
              <a:t>O</a:t>
            </a:r>
            <a:r>
              <a:rPr sz="3200" b="1" u="sng" spc="25" dirty="0">
                <a:latin typeface="Times New Roman" pitchFamily="18" charset="0"/>
                <a:cs typeface="Times New Roman" pitchFamily="18" charset="0"/>
              </a:rPr>
              <a:t>U</a:t>
            </a:r>
            <a:r>
              <a:rPr sz="3200" b="1" u="sng" dirty="0">
                <a:latin typeface="Times New Roman" pitchFamily="18" charset="0"/>
                <a:cs typeface="Times New Roman" pitchFamily="18" charset="0"/>
              </a:rPr>
              <a:t>R</a:t>
            </a:r>
            <a:r>
              <a:rPr sz="3200" b="1" u="sng" spc="5" dirty="0">
                <a:latin typeface="Times New Roman" pitchFamily="18" charset="0"/>
                <a:cs typeface="Times New Roman" pitchFamily="18" charset="0"/>
              </a:rPr>
              <a:t> </a:t>
            </a:r>
            <a:r>
              <a:rPr sz="3200" b="1" u="sng" spc="25" dirty="0">
                <a:latin typeface="Times New Roman" pitchFamily="18" charset="0"/>
                <a:cs typeface="Times New Roman" pitchFamily="18" charset="0"/>
              </a:rPr>
              <a:t>S</a:t>
            </a:r>
            <a:r>
              <a:rPr sz="3200" b="1" u="sng" spc="10" dirty="0">
                <a:latin typeface="Times New Roman" pitchFamily="18" charset="0"/>
                <a:cs typeface="Times New Roman" pitchFamily="18" charset="0"/>
              </a:rPr>
              <a:t>O</a:t>
            </a:r>
            <a:r>
              <a:rPr sz="3200" b="1" u="sng" spc="25" dirty="0">
                <a:latin typeface="Times New Roman" pitchFamily="18" charset="0"/>
                <a:cs typeface="Times New Roman" pitchFamily="18" charset="0"/>
              </a:rPr>
              <a:t>LU</a:t>
            </a:r>
            <a:r>
              <a:rPr sz="3200" b="1" u="sng" spc="-35" dirty="0">
                <a:latin typeface="Times New Roman" pitchFamily="18" charset="0"/>
                <a:cs typeface="Times New Roman" pitchFamily="18" charset="0"/>
              </a:rPr>
              <a:t>T</a:t>
            </a:r>
            <a:r>
              <a:rPr sz="3200" b="1" u="sng" spc="-30" dirty="0">
                <a:latin typeface="Times New Roman" pitchFamily="18" charset="0"/>
                <a:cs typeface="Times New Roman" pitchFamily="18" charset="0"/>
              </a:rPr>
              <a:t>I</a:t>
            </a:r>
            <a:r>
              <a:rPr sz="3200" b="1" u="sng" spc="10" dirty="0">
                <a:latin typeface="Times New Roman" pitchFamily="18" charset="0"/>
                <a:cs typeface="Times New Roman" pitchFamily="18" charset="0"/>
              </a:rPr>
              <a:t>O</a:t>
            </a:r>
            <a:r>
              <a:rPr sz="3200" b="1" u="sng" dirty="0">
                <a:latin typeface="Times New Roman" pitchFamily="18" charset="0"/>
                <a:cs typeface="Times New Roman" pitchFamily="18" charset="0"/>
              </a:rPr>
              <a:t>N</a:t>
            </a:r>
            <a:r>
              <a:rPr sz="3200" b="1" u="sng" spc="-345" dirty="0">
                <a:latin typeface="Times New Roman" pitchFamily="18" charset="0"/>
                <a:cs typeface="Times New Roman" pitchFamily="18" charset="0"/>
              </a:rPr>
              <a:t> </a:t>
            </a:r>
            <a:r>
              <a:rPr sz="3200" b="1" u="sng" spc="-35" dirty="0">
                <a:latin typeface="Times New Roman" pitchFamily="18" charset="0"/>
                <a:cs typeface="Times New Roman" pitchFamily="18" charset="0"/>
              </a:rPr>
              <a:t>A</a:t>
            </a:r>
            <a:r>
              <a:rPr sz="3200" b="1" u="sng" spc="-5" dirty="0">
                <a:latin typeface="Times New Roman" pitchFamily="18" charset="0"/>
                <a:cs typeface="Times New Roman" pitchFamily="18" charset="0"/>
              </a:rPr>
              <a:t>N</a:t>
            </a:r>
            <a:r>
              <a:rPr sz="3200" b="1" u="sng" dirty="0">
                <a:latin typeface="Times New Roman" pitchFamily="18" charset="0"/>
                <a:cs typeface="Times New Roman" pitchFamily="18" charset="0"/>
              </a:rPr>
              <a:t>D</a:t>
            </a:r>
            <a:r>
              <a:rPr sz="3200" b="1" u="sng" spc="35" dirty="0">
                <a:latin typeface="Times New Roman" pitchFamily="18" charset="0"/>
                <a:cs typeface="Times New Roman" pitchFamily="18" charset="0"/>
              </a:rPr>
              <a:t> </a:t>
            </a:r>
            <a:r>
              <a:rPr sz="3200" b="1" u="sng" spc="-30" dirty="0">
                <a:latin typeface="Times New Roman" pitchFamily="18" charset="0"/>
                <a:cs typeface="Times New Roman" pitchFamily="18" charset="0"/>
              </a:rPr>
              <a:t>I</a:t>
            </a:r>
            <a:r>
              <a:rPr sz="3200" b="1" u="sng" spc="-35" dirty="0">
                <a:latin typeface="Times New Roman" pitchFamily="18" charset="0"/>
                <a:cs typeface="Times New Roman" pitchFamily="18" charset="0"/>
              </a:rPr>
              <a:t>T</a:t>
            </a:r>
            <a:r>
              <a:rPr sz="3200" b="1" u="sng" dirty="0">
                <a:latin typeface="Times New Roman" pitchFamily="18" charset="0"/>
                <a:cs typeface="Times New Roman" pitchFamily="18" charset="0"/>
              </a:rPr>
              <a:t>S</a:t>
            </a:r>
            <a:r>
              <a:rPr sz="3200" b="1" u="sng" spc="60" dirty="0">
                <a:latin typeface="Times New Roman" pitchFamily="18" charset="0"/>
                <a:cs typeface="Times New Roman" pitchFamily="18" charset="0"/>
              </a:rPr>
              <a:t> </a:t>
            </a:r>
            <a:r>
              <a:rPr sz="3200" b="1" u="sng" spc="-295" dirty="0">
                <a:latin typeface="Times New Roman" pitchFamily="18" charset="0"/>
                <a:cs typeface="Times New Roman" pitchFamily="18" charset="0"/>
              </a:rPr>
              <a:t>V</a:t>
            </a:r>
            <a:r>
              <a:rPr sz="3200" b="1" u="sng" spc="-35" dirty="0">
                <a:latin typeface="Times New Roman" pitchFamily="18" charset="0"/>
                <a:cs typeface="Times New Roman" pitchFamily="18" charset="0"/>
              </a:rPr>
              <a:t>A</a:t>
            </a:r>
            <a:r>
              <a:rPr sz="3200" b="1" u="sng" spc="25" dirty="0">
                <a:latin typeface="Times New Roman" pitchFamily="18" charset="0"/>
                <a:cs typeface="Times New Roman" pitchFamily="18" charset="0"/>
              </a:rPr>
              <a:t>LU</a:t>
            </a:r>
            <a:r>
              <a:rPr sz="3200" b="1" u="sng" dirty="0">
                <a:latin typeface="Times New Roman" pitchFamily="18" charset="0"/>
                <a:cs typeface="Times New Roman" pitchFamily="18" charset="0"/>
              </a:rPr>
              <a:t>E</a:t>
            </a:r>
            <a:r>
              <a:rPr sz="3200" b="1" u="sng" spc="-65" dirty="0">
                <a:latin typeface="Times New Roman" pitchFamily="18" charset="0"/>
                <a:cs typeface="Times New Roman" pitchFamily="18" charset="0"/>
              </a:rPr>
              <a:t> </a:t>
            </a:r>
            <a:r>
              <a:rPr sz="3200" b="1" u="sng" spc="-15" dirty="0">
                <a:latin typeface="Times New Roman" pitchFamily="18" charset="0"/>
                <a:cs typeface="Times New Roman" pitchFamily="18" charset="0"/>
              </a:rPr>
              <a:t>P</a:t>
            </a:r>
            <a:r>
              <a:rPr sz="3200" b="1" u="sng" spc="-30" dirty="0">
                <a:latin typeface="Times New Roman" pitchFamily="18" charset="0"/>
                <a:cs typeface="Times New Roman" pitchFamily="18" charset="0"/>
              </a:rPr>
              <a:t>R</a:t>
            </a:r>
            <a:r>
              <a:rPr sz="3200" b="1" u="sng" spc="10" dirty="0">
                <a:latin typeface="Times New Roman" pitchFamily="18" charset="0"/>
                <a:cs typeface="Times New Roman" pitchFamily="18" charset="0"/>
              </a:rPr>
              <a:t>O</a:t>
            </a:r>
            <a:r>
              <a:rPr sz="3200" b="1" u="sng" spc="-15" dirty="0">
                <a:latin typeface="Times New Roman" pitchFamily="18" charset="0"/>
                <a:cs typeface="Times New Roman" pitchFamily="18" charset="0"/>
              </a:rPr>
              <a:t>P</a:t>
            </a:r>
            <a:r>
              <a:rPr sz="3200" b="1" u="sng" spc="10" dirty="0">
                <a:latin typeface="Times New Roman" pitchFamily="18" charset="0"/>
                <a:cs typeface="Times New Roman" pitchFamily="18" charset="0"/>
              </a:rPr>
              <a:t>O</a:t>
            </a:r>
            <a:r>
              <a:rPr sz="3200" b="1" u="sng" spc="25" dirty="0">
                <a:latin typeface="Times New Roman" pitchFamily="18" charset="0"/>
                <a:cs typeface="Times New Roman" pitchFamily="18" charset="0"/>
              </a:rPr>
              <a:t>S</a:t>
            </a:r>
            <a:r>
              <a:rPr sz="3200" b="1" u="sng" spc="-30" dirty="0">
                <a:latin typeface="Times New Roman" pitchFamily="18" charset="0"/>
                <a:cs typeface="Times New Roman" pitchFamily="18" charset="0"/>
              </a:rPr>
              <a:t>I</a:t>
            </a:r>
            <a:r>
              <a:rPr sz="3200" b="1" u="sng" spc="-35" dirty="0">
                <a:latin typeface="Times New Roman" pitchFamily="18" charset="0"/>
                <a:cs typeface="Times New Roman" pitchFamily="18" charset="0"/>
              </a:rPr>
              <a:t>T</a:t>
            </a:r>
            <a:r>
              <a:rPr sz="3200" b="1" u="sng" spc="-30" dirty="0">
                <a:latin typeface="Times New Roman" pitchFamily="18" charset="0"/>
                <a:cs typeface="Times New Roman" pitchFamily="18" charset="0"/>
              </a:rPr>
              <a:t>I</a:t>
            </a:r>
            <a:r>
              <a:rPr sz="3200" b="1" u="sng" spc="10" dirty="0">
                <a:latin typeface="Times New Roman" pitchFamily="18" charset="0"/>
                <a:cs typeface="Times New Roman" pitchFamily="18" charset="0"/>
              </a:rPr>
              <a:t>O</a:t>
            </a:r>
            <a:r>
              <a:rPr sz="3200" b="1" u="sng" dirty="0">
                <a:latin typeface="Times New Roman" pitchFamily="18" charset="0"/>
                <a:cs typeface="Times New Roman" pitchFamily="18" charset="0"/>
              </a:rPr>
              <a:t>N</a:t>
            </a:r>
          </a:p>
        </p:txBody>
      </p:sp>
      <p:pic>
        <p:nvPicPr>
          <p:cNvPr id="7" name="object 7"/>
          <p:cNvPicPr/>
          <p:nvPr/>
        </p:nvPicPr>
        <p:blipFill>
          <a:blip r:embed="rId2" cstate="print"/>
          <a:stretch>
            <a:fillRect/>
          </a:stretch>
        </p:blipFill>
        <p:spPr>
          <a:xfrm>
            <a:off x="507206" y="6467490"/>
            <a:ext cx="1607344" cy="200025"/>
          </a:xfrm>
          <a:prstGeom prst="rect">
            <a:avLst/>
          </a:prstGeom>
        </p:spPr>
      </p:pic>
      <p:sp>
        <p:nvSpPr>
          <p:cNvPr id="8" name="TextBox 7"/>
          <p:cNvSpPr txBox="1"/>
          <p:nvPr/>
        </p:nvSpPr>
        <p:spPr>
          <a:xfrm>
            <a:off x="501764" y="1204510"/>
            <a:ext cx="8179594" cy="5632311"/>
          </a:xfrm>
          <a:prstGeom prst="rect">
            <a:avLst/>
          </a:prstGeom>
          <a:noFill/>
        </p:spPr>
        <p:txBody>
          <a:bodyPr wrap="square" rtlCol="0">
            <a:spAutoFit/>
          </a:bodyPr>
          <a:lstStyle/>
          <a:p>
            <a:pPr marL="514350" indent="-514350">
              <a:buFont typeface="+mj-lt"/>
              <a:buAutoNum type="arabicPeriod"/>
            </a:pPr>
            <a:r>
              <a:rPr lang="en-US" sz="2400" dirty="0">
                <a:latin typeface="Times New Roman" pitchFamily="18" charset="0"/>
                <a:cs typeface="Times New Roman" pitchFamily="18" charset="0"/>
              </a:rPr>
              <a:t>Selection of the data from </a:t>
            </a: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website</a:t>
            </a:r>
          </a:p>
          <a:p>
            <a:pPr marL="514350" indent="-514350">
              <a:buFont typeface="+mj-lt"/>
              <a:buAutoNum type="arabicPeriod"/>
            </a:pPr>
            <a:r>
              <a:rPr lang="en-US" sz="2400" dirty="0">
                <a:latin typeface="Times New Roman" pitchFamily="18" charset="0"/>
                <a:cs typeface="Times New Roman" pitchFamily="18" charset="0"/>
              </a:rPr>
              <a:t>Open the data in excel for data analysis</a:t>
            </a:r>
          </a:p>
          <a:p>
            <a:pPr marL="971550" lvl="1" indent="-514350">
              <a:buFont typeface="+mj-lt"/>
              <a:buAutoNum type="alphaLcParenR"/>
            </a:pPr>
            <a:r>
              <a:rPr lang="en-US" sz="2400" u="sng" dirty="0">
                <a:latin typeface="Times New Roman" pitchFamily="18" charset="0"/>
                <a:cs typeface="Times New Roman" pitchFamily="18" charset="0"/>
              </a:rPr>
              <a:t>Conditional formatting </a:t>
            </a:r>
          </a:p>
          <a:p>
            <a:pPr marL="1371600" lvl="2" indent="-457200">
              <a:buFont typeface="Arial" pitchFamily="34" charset="0"/>
              <a:buChar char="•"/>
            </a:pPr>
            <a:r>
              <a:rPr lang="en-US" sz="2400" dirty="0">
                <a:latin typeface="Times New Roman" pitchFamily="18" charset="0"/>
                <a:cs typeface="Times New Roman" pitchFamily="18" charset="0"/>
              </a:rPr>
              <a:t>Conditional formatting makes it easy to highlight certain values or make particular cells easy to identify. This changes the appearance of a cell range based on a condition. You can use conditional formatting to highlight cells that contain values which meet a certain condition. </a:t>
            </a:r>
          </a:p>
          <a:p>
            <a:pPr marL="1371600" lvl="2" indent="-457200">
              <a:buFont typeface="Arial" pitchFamily="34" charset="0"/>
              <a:buChar char="•"/>
            </a:pPr>
            <a:r>
              <a:rPr lang="en-US" sz="2400" dirty="0">
                <a:latin typeface="Times New Roman" pitchFamily="18" charset="0"/>
                <a:cs typeface="Times New Roman" pitchFamily="18" charset="0"/>
              </a:rPr>
              <a:t>The usage in this collected data is for conversion of data</a:t>
            </a:r>
          </a:p>
          <a:p>
            <a:pPr marL="971550" lvl="1" indent="-514350">
              <a:buFont typeface="+mj-lt"/>
              <a:buAutoNum type="alphaLcParenR"/>
            </a:pPr>
            <a:r>
              <a:rPr lang="en-US" sz="2400" u="sng" dirty="0">
                <a:latin typeface="Times New Roman" pitchFamily="18" charset="0"/>
                <a:cs typeface="Times New Roman" pitchFamily="18" charset="0"/>
              </a:rPr>
              <a:t>Fill option</a:t>
            </a:r>
          </a:p>
          <a:p>
            <a:pPr marL="1371600" lvl="2" indent="-457200">
              <a:buFont typeface="Arial" pitchFamily="34" charset="0"/>
              <a:buChar char="•"/>
            </a:pPr>
            <a:r>
              <a:rPr lang="en-US" sz="2400" dirty="0">
                <a:latin typeface="Times New Roman" pitchFamily="18" charset="0"/>
                <a:cs typeface="Times New Roman" pitchFamily="18" charset="0"/>
              </a:rPr>
              <a:t>To highlight the necessary data</a:t>
            </a:r>
          </a:p>
          <a:p>
            <a:pPr lvl="1"/>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011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507206" y="6467490"/>
            <a:ext cx="1607344" cy="200025"/>
          </a:xfrm>
          <a:prstGeom prst="rect">
            <a:avLst/>
          </a:prstGeom>
        </p:spPr>
      </p:pic>
      <p:sp>
        <p:nvSpPr>
          <p:cNvPr id="8" name="TextBox 7"/>
          <p:cNvSpPr txBox="1"/>
          <p:nvPr/>
        </p:nvSpPr>
        <p:spPr>
          <a:xfrm>
            <a:off x="312989" y="332656"/>
            <a:ext cx="8686801" cy="6001643"/>
          </a:xfrm>
          <a:prstGeom prst="rect">
            <a:avLst/>
          </a:prstGeom>
          <a:noFill/>
        </p:spPr>
        <p:txBody>
          <a:bodyPr wrap="square" rtlCol="0">
            <a:spAutoFit/>
          </a:bodyPr>
          <a:lstStyle/>
          <a:p>
            <a:pPr marL="971550" lvl="1" indent="-514350">
              <a:buFont typeface="+mj-lt"/>
              <a:buAutoNum type="alphaLcParenR" startAt="3"/>
            </a:pPr>
            <a:r>
              <a:rPr lang="en-US" sz="2400" u="sng" dirty="0">
                <a:latin typeface="Times New Roman" pitchFamily="18" charset="0"/>
                <a:cs typeface="Times New Roman" pitchFamily="18" charset="0"/>
              </a:rPr>
              <a:t>Formula</a:t>
            </a:r>
            <a:r>
              <a:rPr lang="en-US" sz="2400" dirty="0">
                <a:latin typeface="Times New Roman" pitchFamily="18" charset="0"/>
                <a:cs typeface="Times New Roman" pitchFamily="18" charset="0"/>
              </a:rPr>
              <a:t> </a:t>
            </a:r>
          </a:p>
          <a:p>
            <a:pPr marL="1371600" lvl="2" indent="-457200">
              <a:buFont typeface="Arial" pitchFamily="34" charset="0"/>
              <a:buChar char="•"/>
            </a:pPr>
            <a:r>
              <a:rPr lang="en-US" sz="2400" dirty="0">
                <a:latin typeface="Times New Roman" pitchFamily="18" charset="0"/>
                <a:cs typeface="Times New Roman" pitchFamily="18" charset="0"/>
              </a:rPr>
              <a:t>Excel's range of formulas enables sophisticated data analysis, crucial for informed decision- making. </a:t>
            </a:r>
          </a:p>
          <a:p>
            <a:pPr marL="1371600" lvl="2" indent="-457200">
              <a:buFont typeface="Arial" pitchFamily="34" charset="0"/>
              <a:buChar char="•"/>
            </a:pPr>
            <a:r>
              <a:rPr lang="en-US" sz="2400" dirty="0">
                <a:latin typeface="Times New Roman" pitchFamily="18" charset="0"/>
                <a:cs typeface="Times New Roman" pitchFamily="18" charset="0"/>
              </a:rPr>
              <a:t>Used for replacing the data</a:t>
            </a:r>
          </a:p>
          <a:p>
            <a:pPr marL="971550" lvl="1" indent="-514350">
              <a:buFont typeface="+mj-lt"/>
              <a:buAutoNum type="alphaLcParenR" startAt="4"/>
            </a:pPr>
            <a:r>
              <a:rPr lang="en-US" sz="2400" u="sng" dirty="0">
                <a:latin typeface="Times New Roman" pitchFamily="18" charset="0"/>
                <a:cs typeface="Times New Roman" pitchFamily="18" charset="0"/>
              </a:rPr>
              <a:t>Pivot table </a:t>
            </a:r>
          </a:p>
          <a:p>
            <a:pPr marL="1371600" lvl="2" indent="-457200">
              <a:buFont typeface="Arial" pitchFamily="34" charset="0"/>
              <a:buChar char="•"/>
            </a:pPr>
            <a:r>
              <a:rPr lang="en-US" sz="2400" dirty="0">
                <a:latin typeface="Times New Roman" pitchFamily="18" charset="0"/>
                <a:cs typeface="Times New Roman" pitchFamily="18" charset="0"/>
              </a:rPr>
              <a:t>A Pivot Table is used to summarize, sort, re </a:t>
            </a:r>
            <a:r>
              <a:rPr lang="en-US" sz="2400" dirty="0" err="1">
                <a:latin typeface="Times New Roman" pitchFamily="18" charset="0"/>
                <a:cs typeface="Times New Roman" pitchFamily="18" charset="0"/>
              </a:rPr>
              <a:t>organise</a:t>
            </a:r>
            <a:r>
              <a:rPr lang="en-US" sz="2400" dirty="0">
                <a:latin typeface="Times New Roman" pitchFamily="18" charset="0"/>
                <a:cs typeface="Times New Roman" pitchFamily="18" charset="0"/>
              </a:rPr>
              <a:t>, group, count, total or average data stored in a table. It allows us to transform columns into rows and rows into columns. It allows grouping by any field (column), and using advanced calculations on them . </a:t>
            </a:r>
          </a:p>
          <a:p>
            <a:pPr marL="1371600" lvl="2" indent="-457200">
              <a:buFont typeface="Arial" pitchFamily="34" charset="0"/>
              <a:buChar char="•"/>
            </a:pPr>
            <a:r>
              <a:rPr lang="en-US" sz="2400" dirty="0">
                <a:latin typeface="Times New Roman" pitchFamily="18" charset="0"/>
                <a:cs typeface="Times New Roman" pitchFamily="18" charset="0"/>
              </a:rPr>
              <a:t>Graphical presentation of  the segregated data to make it easy for anyone to understand the data</a:t>
            </a:r>
          </a:p>
          <a:p>
            <a:pPr marL="914400" lvl="1" indent="-457200">
              <a:buFont typeface="+mj-lt"/>
              <a:buAutoNum type="alphaLcParenR" startAt="4"/>
            </a:pPr>
            <a:r>
              <a:rPr lang="en-US" sz="2400" u="sng" dirty="0">
                <a:latin typeface="Times New Roman" pitchFamily="18" charset="0"/>
                <a:cs typeface="Times New Roman" pitchFamily="18" charset="0"/>
              </a:rPr>
              <a:t>Graph</a:t>
            </a:r>
            <a:r>
              <a:rPr lang="en-US" sz="2400" dirty="0">
                <a:latin typeface="Times New Roman" pitchFamily="18" charset="0"/>
                <a:cs typeface="Times New Roman" pitchFamily="18" charset="0"/>
              </a:rPr>
              <a:t> </a:t>
            </a:r>
          </a:p>
          <a:p>
            <a:pPr marL="1257300" lvl="2" indent="-342900">
              <a:buFont typeface="Arial" pitchFamily="34" charset="0"/>
              <a:buChar char="•"/>
            </a:pPr>
            <a:r>
              <a:rPr lang="en-US" sz="2400" dirty="0">
                <a:latin typeface="Times New Roman" pitchFamily="18" charset="0"/>
                <a:cs typeface="Times New Roman" pitchFamily="18" charset="0"/>
              </a:rPr>
              <a:t> A graph in excel is used for data visualization which makes it easy for anyone to understand the data. </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7496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14350" y="685800"/>
            <a:ext cx="7520940" cy="548640"/>
          </a:xfrm>
        </p:spPr>
        <p:txBody>
          <a:bodyPr>
            <a:normAutofit fontScale="90000"/>
          </a:bodyPr>
          <a:lstStyle/>
          <a:p>
            <a:r>
              <a:rPr lang="en-IN" sz="3100" b="1" u="sng" dirty="0">
                <a:latin typeface="Times New Roman" pitchFamily="18" charset="0"/>
                <a:cs typeface="Times New Roman" pitchFamily="18" charset="0"/>
              </a:rPr>
              <a:t>DATASET DESCRIPTION</a:t>
            </a:r>
            <a:br>
              <a:rPr lang="en-IN" b="1" u="sng" dirty="0">
                <a:latin typeface="Times New Roman" pitchFamily="18" charset="0"/>
                <a:cs typeface="Times New Roman" pitchFamily="18" charset="0"/>
              </a:rPr>
            </a:br>
            <a:br>
              <a:rPr lang="en-IN" b="1" u="sng" dirty="0">
                <a:latin typeface="Times New Roman" pitchFamily="18" charset="0"/>
                <a:cs typeface="Times New Roman" pitchFamily="18" charset="0"/>
              </a:rPr>
            </a:br>
            <a:endParaRPr lang="en-IN" b="1" u="sng" dirty="0">
              <a:latin typeface="Times New Roman" pitchFamily="18" charset="0"/>
              <a:cs typeface="Times New Roman" pitchFamily="18" charset="0"/>
            </a:endParaRPr>
          </a:p>
        </p:txBody>
      </p:sp>
      <p:sp>
        <p:nvSpPr>
          <p:cNvPr id="4" name="TextBox 3"/>
          <p:cNvSpPr txBox="1"/>
          <p:nvPr/>
        </p:nvSpPr>
        <p:spPr>
          <a:xfrm>
            <a:off x="685800" y="825771"/>
            <a:ext cx="8134672" cy="4708981"/>
          </a:xfrm>
          <a:prstGeom prst="rect">
            <a:avLst/>
          </a:prstGeom>
          <a:noFill/>
        </p:spPr>
        <p:txBody>
          <a:bodyPr wrap="square" rtlCol="0">
            <a:spAutoFit/>
          </a:bodyPr>
          <a:lstStyle/>
          <a:p>
            <a:pPr marL="285750" indent="-285750" algn="just">
              <a:buFont typeface="Arial" pitchFamily="34" charset="0"/>
              <a:buChar char="•"/>
            </a:pPr>
            <a:r>
              <a:rPr lang="en-US" sz="2000" dirty="0">
                <a:latin typeface="Times New Roman" pitchFamily="18" charset="0"/>
                <a:cs typeface="Times New Roman" pitchFamily="18" charset="0"/>
              </a:rPr>
              <a:t>The employee dataset for analysis of attrition level was took from the KAGGLE website.</a:t>
            </a:r>
          </a:p>
          <a:p>
            <a:pPr marL="285750" indent="-285750" algn="just">
              <a:buFont typeface="Arial" pitchFamily="34" charset="0"/>
              <a:buChar char="•"/>
            </a:pPr>
            <a:r>
              <a:rPr lang="en-US" sz="2000" dirty="0">
                <a:latin typeface="Times New Roman" pitchFamily="18" charset="0"/>
                <a:cs typeface="Times New Roman" pitchFamily="18" charset="0"/>
              </a:rPr>
              <a:t>The data had 35 information heads out of which 4 heads are used in this project.</a:t>
            </a:r>
          </a:p>
          <a:p>
            <a:pPr marL="800100" lvl="1" indent="-342900" algn="just">
              <a:buFont typeface="+mj-lt"/>
              <a:buAutoNum type="arabicPeriod"/>
            </a:pPr>
            <a:r>
              <a:rPr lang="en-US" sz="2000" dirty="0">
                <a:latin typeface="Times New Roman" pitchFamily="18" charset="0"/>
                <a:cs typeface="Times New Roman" pitchFamily="18" charset="0"/>
              </a:rPr>
              <a:t> job role – job role plays a very important for a employee to stay in the organization.</a:t>
            </a:r>
          </a:p>
          <a:p>
            <a:pPr marL="800100" lvl="1" indent="-342900" algn="just">
              <a:buFont typeface="+mj-lt"/>
              <a:buAutoNum type="arabicPeriod"/>
            </a:pPr>
            <a:r>
              <a:rPr lang="en-US" sz="2000" dirty="0">
                <a:latin typeface="Times New Roman" pitchFamily="18" charset="0"/>
                <a:cs typeface="Times New Roman" pitchFamily="18" charset="0"/>
              </a:rPr>
              <a:t>Attrition – the attrition status of every single employee was provided in the data and used for research</a:t>
            </a:r>
          </a:p>
          <a:p>
            <a:pPr marL="800100" lvl="1" indent="-342900" algn="just">
              <a:buFont typeface="+mj-lt"/>
              <a:buAutoNum type="arabicPeriod"/>
            </a:pPr>
            <a:r>
              <a:rPr lang="en-US" sz="2000" dirty="0">
                <a:latin typeface="Times New Roman" pitchFamily="18" charset="0"/>
                <a:cs typeface="Times New Roman" pitchFamily="18" charset="0"/>
              </a:rPr>
              <a:t>Gender – to segregate the data more specifically the gender head of the data is used</a:t>
            </a:r>
          </a:p>
          <a:p>
            <a:pPr marL="800100" lvl="1" indent="-342900" algn="just">
              <a:buFont typeface="+mj-lt"/>
              <a:buAutoNum type="arabicPeriod"/>
            </a:pPr>
            <a:r>
              <a:rPr lang="en-US" sz="2000" dirty="0">
                <a:latin typeface="Times New Roman" pitchFamily="18" charset="0"/>
                <a:cs typeface="Times New Roman" pitchFamily="18" charset="0"/>
              </a:rPr>
              <a:t>Department – the department like human resource, sales, manufacturing, managing, research, laboratory have given and the count of departments have been used for data values.</a:t>
            </a:r>
            <a:endParaRPr lang="en-IN" sz="2000" dirty="0">
              <a:latin typeface="Times New Roman" pitchFamily="18" charset="0"/>
              <a:cs typeface="Times New Roman" pitchFamily="18" charset="0"/>
            </a:endParaRPr>
          </a:p>
          <a:p>
            <a:pPr marL="914400" lvl="1" indent="-457200" algn="just">
              <a:buFont typeface="+mj-lt"/>
              <a:buAutoNum type="arabicPeriod" startAt="5"/>
            </a:pPr>
            <a:endParaRPr lang="en-US" sz="2000" u="sng" dirty="0">
              <a:latin typeface="Times New Roman" pitchFamily="18" charset="0"/>
              <a:cs typeface="Times New Roman" pitchFamily="18" charset="0"/>
            </a:endParaRPr>
          </a:p>
          <a:p>
            <a:pPr algn="just"/>
            <a:endParaRPr lang="en-US" sz="2000" u="sng" dirty="0">
              <a:latin typeface="Times New Roman" pitchFamily="18" charset="0"/>
              <a:cs typeface="Times New Roman" pitchFamily="18" charset="0"/>
            </a:endParaRPr>
          </a:p>
        </p:txBody>
      </p:sp>
    </p:spTree>
    <p:extLst>
      <p:ext uri="{BB962C8B-B14F-4D97-AF65-F5344CB8AC3E}">
        <p14:creationId xmlns:p14="http://schemas.microsoft.com/office/powerpoint/2010/main" val="2312411931"/>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17</TotalTime>
  <Words>929</Words>
  <Application>Microsoft Office PowerPoint</Application>
  <PresentationFormat>On-screen Show (4:3)</PresentationFormat>
  <Paragraphs>122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STUDENT NAME: KAJAL.B.TRIPATHI REGISTER NO: 322200060 DEPARTMENT: B.COM(HONOURS) COLLEGE: SRI KANYAKA PARAMESWARI ARTS &amp;       SCIENCE COLLEGE FOR WOMEN </vt:lpstr>
      <vt:lpstr>PROJECT TITLE</vt:lpstr>
      <vt:lpstr>AGENDA</vt:lpstr>
      <vt:lpstr>PROBLEM STATEMENT</vt:lpstr>
      <vt:lpstr>PROJECT OVERVIEW</vt:lpstr>
      <vt:lpstr>WHO ARE THE END USERS?</vt:lpstr>
      <vt:lpstr>OUR SOLUTION AND ITS VALUE PROPOSITION</vt:lpstr>
      <vt:lpstr>PowerPoint Presentation</vt:lpstr>
      <vt:lpstr>DATASET DESCRIPTION  </vt:lpstr>
      <vt:lpstr>PowerPoint Presentation</vt:lpstr>
      <vt:lpstr>PowerPoint Presentation</vt:lpstr>
      <vt:lpstr>THE "WOW" IN OUR SOLUTION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KAJAL.B.TRIPATHI REGISTER NO: 322200060 DEPARTMENT: B.COM(HONOURS) COLLEGE: SRI KANYAKA PARAMESWARI ARTS &amp;       SCIENCE COLLEGE FOR WOMEN</dc:title>
  <dc:creator>Sathiqa Begum.A</dc:creator>
  <cp:lastModifiedBy>Sathiqa Begum.A</cp:lastModifiedBy>
  <cp:revision>3</cp:revision>
  <dcterms:created xsi:type="dcterms:W3CDTF">2024-08-29T16:37:36Z</dcterms:created>
  <dcterms:modified xsi:type="dcterms:W3CDTF">2024-08-29T17:02:08Z</dcterms:modified>
</cp:coreProperties>
</file>