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1"/>
  </p:notesMasterIdLst>
  <p:sldIdLst>
    <p:sldId id="256" r:id="rId2"/>
    <p:sldId id="258"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oja Guna" initials="VG" lastIdx="0" clrIdx="0">
    <p:extLst>
      <p:ext uri="{19B8F6BF-5375-455C-9EA6-DF929625EA0E}">
        <p15:presenceInfo xmlns:p15="http://schemas.microsoft.com/office/powerpoint/2012/main" userId="Vinoja Gu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0" autoAdjust="0"/>
    <p:restoredTop sz="90411" autoAdjust="0"/>
  </p:normalViewPr>
  <p:slideViewPr>
    <p:cSldViewPr snapToGrid="0">
      <p:cViewPr varScale="1">
        <p:scale>
          <a:sx n="78" d="100"/>
          <a:sy n="78"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55936-3B7C-4A56-B3A6-5DFDB174052B}" type="datetimeFigureOut">
              <a:rPr lang="en-US" smtClean="0"/>
              <a:t>8/15/2024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93F41-495F-4F77-8F91-C30A8D40B395}" type="slidenum">
              <a:rPr lang="en-US" smtClean="0"/>
              <a:t>‹#›</a:t>
            </a:fld>
            <a:endParaRPr lang="en-US"/>
          </a:p>
        </p:txBody>
      </p:sp>
    </p:spTree>
    <p:extLst>
      <p:ext uri="{BB962C8B-B14F-4D97-AF65-F5344CB8AC3E}">
        <p14:creationId xmlns:p14="http://schemas.microsoft.com/office/powerpoint/2010/main" val="369558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communication systems face numerous challenges, including multipath fading, noise, and interference which can degrade signal quality and reliability. This feedback diversity is one of the technique to address this issues.</a:t>
            </a:r>
          </a:p>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3</a:t>
            </a:fld>
            <a:endParaRPr lang="en-US"/>
          </a:p>
        </p:txBody>
      </p:sp>
    </p:spTree>
    <p:extLst>
      <p:ext uri="{BB962C8B-B14F-4D97-AF65-F5344CB8AC3E}">
        <p14:creationId xmlns:p14="http://schemas.microsoft.com/office/powerpoint/2010/main" val="349064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12</a:t>
            </a:fld>
            <a:endParaRPr lang="en-US"/>
          </a:p>
        </p:txBody>
      </p:sp>
    </p:spTree>
    <p:extLst>
      <p:ext uri="{BB962C8B-B14F-4D97-AF65-F5344CB8AC3E}">
        <p14:creationId xmlns:p14="http://schemas.microsoft.com/office/powerpoint/2010/main" val="2838632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13</a:t>
            </a:fld>
            <a:endParaRPr lang="en-US"/>
          </a:p>
        </p:txBody>
      </p:sp>
    </p:spTree>
    <p:extLst>
      <p:ext uri="{BB962C8B-B14F-4D97-AF65-F5344CB8AC3E}">
        <p14:creationId xmlns:p14="http://schemas.microsoft.com/office/powerpoint/2010/main" val="3926866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14</a:t>
            </a:fld>
            <a:endParaRPr lang="en-US"/>
          </a:p>
        </p:txBody>
      </p:sp>
    </p:spTree>
    <p:extLst>
      <p:ext uri="{BB962C8B-B14F-4D97-AF65-F5344CB8AC3E}">
        <p14:creationId xmlns:p14="http://schemas.microsoft.com/office/powerpoint/2010/main" val="159492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15</a:t>
            </a:fld>
            <a:endParaRPr lang="en-US"/>
          </a:p>
        </p:txBody>
      </p:sp>
    </p:spTree>
    <p:extLst>
      <p:ext uri="{BB962C8B-B14F-4D97-AF65-F5344CB8AC3E}">
        <p14:creationId xmlns:p14="http://schemas.microsoft.com/office/powerpoint/2010/main" val="308978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16</a:t>
            </a:fld>
            <a:endParaRPr lang="en-US"/>
          </a:p>
        </p:txBody>
      </p:sp>
    </p:spTree>
    <p:extLst>
      <p:ext uri="{BB962C8B-B14F-4D97-AF65-F5344CB8AC3E}">
        <p14:creationId xmlns:p14="http://schemas.microsoft.com/office/powerpoint/2010/main" val="356264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17</a:t>
            </a:fld>
            <a:endParaRPr lang="en-US"/>
          </a:p>
        </p:txBody>
      </p:sp>
    </p:spTree>
    <p:extLst>
      <p:ext uri="{BB962C8B-B14F-4D97-AF65-F5344CB8AC3E}">
        <p14:creationId xmlns:p14="http://schemas.microsoft.com/office/powerpoint/2010/main" val="1907744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18</a:t>
            </a:fld>
            <a:endParaRPr lang="en-US"/>
          </a:p>
        </p:txBody>
      </p:sp>
    </p:spTree>
    <p:extLst>
      <p:ext uri="{BB962C8B-B14F-4D97-AF65-F5344CB8AC3E}">
        <p14:creationId xmlns:p14="http://schemas.microsoft.com/office/powerpoint/2010/main" val="35636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Wireless communications systems transmit information through the space using electromagnetic waves. This system includes basic components to transmit information. Such as,</a:t>
            </a:r>
          </a:p>
          <a:p>
            <a:pPr lvl="0"/>
            <a:r>
              <a:rPr lang="en-US" sz="1200" kern="1200" dirty="0">
                <a:solidFill>
                  <a:schemeClr val="tx1"/>
                </a:solidFill>
                <a:effectLst/>
                <a:latin typeface="+mn-lt"/>
                <a:ea typeface="+mn-ea"/>
                <a:cs typeface="+mn-cs"/>
              </a:rPr>
              <a:t>Transmitter – generates and modulates the signal </a:t>
            </a:r>
          </a:p>
          <a:p>
            <a:pPr lvl="0"/>
            <a:r>
              <a:rPr lang="en-US" sz="1200" kern="1200" dirty="0">
                <a:solidFill>
                  <a:schemeClr val="tx1"/>
                </a:solidFill>
                <a:effectLst/>
                <a:latin typeface="+mn-lt"/>
                <a:ea typeface="+mn-ea"/>
                <a:cs typeface="+mn-cs"/>
              </a:rPr>
              <a:t>Channel – the medium through which the signal propagates</a:t>
            </a:r>
          </a:p>
          <a:p>
            <a:pPr lvl="0"/>
            <a:r>
              <a:rPr lang="en-US" sz="1200" kern="1200" dirty="0">
                <a:solidFill>
                  <a:schemeClr val="tx1"/>
                </a:solidFill>
                <a:effectLst/>
                <a:latin typeface="+mn-lt"/>
                <a:ea typeface="+mn-ea"/>
                <a:cs typeface="+mn-cs"/>
              </a:rPr>
              <a:t>Receiver – detects and demodulates the received signal</a:t>
            </a:r>
          </a:p>
          <a:p>
            <a:pPr marL="228600" indent="-228600">
              <a:buAutoNum type="arabicPeriod"/>
            </a:pPr>
            <a:endParaRPr lang="en-US" dirty="0"/>
          </a:p>
          <a:p>
            <a:pPr marL="0" indent="0">
              <a:buNone/>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During the transmission process, signals are subjected to various impairments such as multipath fading, AWGN that can affect their quality and reliability.</a:t>
            </a:r>
          </a:p>
          <a:p>
            <a:pPr marL="0" indent="0">
              <a:buNone/>
            </a:pPr>
            <a:endParaRPr lang="en-US" dirty="0"/>
          </a:p>
          <a:p>
            <a:pPr marL="228600" indent="-228600">
              <a:buAutoNum type="arabicPeriod"/>
            </a:pPr>
            <a:endParaRPr lang="en-US" dirty="0"/>
          </a:p>
          <a:p>
            <a:pPr marL="228600" indent="-228600">
              <a:buAutoNum type="arabicPeriod"/>
            </a:pPr>
            <a:r>
              <a:rPr lang="en-US" dirty="0"/>
              <a:t>Multipath fading occurs when a signal takes multiple paths from the transmitter to the receiver due to reflection, refraction, and scattering. It will result in multiple copies of the signal arriving at the receiver with different delays, amplitudes, and phases. In our implementation The Rayleigh fading model is used to describe multipath fading in environments where there is no line-of-sight path between the transmitter and receiver. 2.Additive White Gaussian Noise (AWGN) It’s a noise model. It adds white noise with a constant spectral density and a Gaussian distribution of amplitude to the signal passing through the signal.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4</a:t>
            </a:fld>
            <a:endParaRPr lang="en-US"/>
          </a:p>
        </p:txBody>
      </p:sp>
    </p:spTree>
    <p:extLst>
      <p:ext uri="{BB962C8B-B14F-4D97-AF65-F5344CB8AC3E}">
        <p14:creationId xmlns:p14="http://schemas.microsoft.com/office/powerpoint/2010/main" val="4199618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is similar to spatial diversity. In spatial diversity signals are scanned and selected simultaneously. But in feedback diversity signals are scanned in fixed set sequencer.</a:t>
            </a:r>
          </a:p>
          <a:p>
            <a:r>
              <a:rPr lang="en-US" dirty="0"/>
              <a:t>In this block diagram,  there is a comparator. This comparator has a preset threshold SNR. So this comparator will compare threshold CNR with the received signal . When the received signal SNR </a:t>
            </a:r>
            <a:r>
              <a:rPr lang="en-US" dirty="0" err="1"/>
              <a:t>vaue</a:t>
            </a:r>
            <a:r>
              <a:rPr lang="en-US" dirty="0"/>
              <a:t> is greater than threshold then that signal will be chosen</a:t>
            </a:r>
          </a:p>
        </p:txBody>
      </p:sp>
      <p:sp>
        <p:nvSpPr>
          <p:cNvPr id="4" name="Slide Number Placeholder 3"/>
          <p:cNvSpPr>
            <a:spLocks noGrp="1"/>
          </p:cNvSpPr>
          <p:nvPr>
            <p:ph type="sldNum" sz="quarter" idx="5"/>
          </p:nvPr>
        </p:nvSpPr>
        <p:spPr/>
        <p:txBody>
          <a:bodyPr/>
          <a:lstStyle/>
          <a:p>
            <a:fld id="{58893F41-495F-4F77-8F91-C30A8D40B395}" type="slidenum">
              <a:rPr lang="en-US" smtClean="0"/>
              <a:t>5</a:t>
            </a:fld>
            <a:endParaRPr lang="en-US"/>
          </a:p>
        </p:txBody>
      </p:sp>
    </p:spTree>
    <p:extLst>
      <p:ext uri="{BB962C8B-B14F-4D97-AF65-F5344CB8AC3E}">
        <p14:creationId xmlns:p14="http://schemas.microsoft.com/office/powerpoint/2010/main" val="63842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6</a:t>
            </a:fld>
            <a:endParaRPr lang="en-US"/>
          </a:p>
        </p:txBody>
      </p:sp>
    </p:spTree>
    <p:extLst>
      <p:ext uri="{BB962C8B-B14F-4D97-AF65-F5344CB8AC3E}">
        <p14:creationId xmlns:p14="http://schemas.microsoft.com/office/powerpoint/2010/main" val="1001182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SISO systems use one transmit antenna and one receive antenna. While simpler to implement, SISO systems are more susceptible to fading and interference compared to multiple antenna systems. </a:t>
            </a:r>
          </a:p>
          <a:p>
            <a:endParaRPr lang="en-US" dirty="0"/>
          </a:p>
          <a:p>
            <a:r>
              <a:rPr lang="en-US" dirty="0"/>
              <a:t>2.6 QUANTIZATION It involves converting a continuous amplitude signal to a discrete amplitude signal. This process is essential for digital communication but here it introduces quantization noise. </a:t>
            </a:r>
          </a:p>
          <a:p>
            <a:endParaRPr lang="en-US" dirty="0"/>
          </a:p>
          <a:p>
            <a:r>
              <a:rPr lang="en-US" dirty="0"/>
              <a:t>2.7 MOVING AVERAGE FILTER It’s a simple low pass filter used for smoothing time series data. It operates by creating a series of averages of different subsets of the full data set, helping to reduce the impact of random variations in the signal. </a:t>
            </a:r>
          </a:p>
          <a:p>
            <a:endParaRPr lang="en-US" dirty="0"/>
          </a:p>
          <a:p>
            <a:endParaRPr lang="en-US" dirty="0"/>
          </a:p>
          <a:p>
            <a:r>
              <a:rPr lang="en-US" dirty="0"/>
              <a:t>Signal generation A sine wave generator was used as the input signal source. This simple waveform allows for easy visualization and analysis of the system’s effects on the signal. </a:t>
            </a:r>
          </a:p>
          <a:p>
            <a:endParaRPr lang="en-US" dirty="0"/>
          </a:p>
          <a:p>
            <a:r>
              <a:rPr lang="en-US" dirty="0"/>
              <a:t>2. Quantization The continuous sine wave was passed through a quantizer to convert it into discrete levels. This step simulates analog to digital conversion process in digital communication systems. </a:t>
            </a:r>
          </a:p>
          <a:p>
            <a:endParaRPr lang="en-US" dirty="0"/>
          </a:p>
          <a:p>
            <a:r>
              <a:rPr lang="en-US" dirty="0"/>
              <a:t>3. Channel modeling Two channel models were implemented to simulate here. I. Rayleigh SISO Channel This block simulates the effects of multipath fading in a SISO system. It applies Rayleigh fading to the signal, causing variations in amplitude and phase over time. II. AWGN Channel This block adds white Gaussian noise to the signal, simulating random noise present in wireless channels. 4. Feedback Diversity Logic A custom Simulink block was created to implement the feedback diversity logic. This block analysis the channel conditions based on the received signal generates appropriate feedback to the transmitter. 5. Moving Average Filter A moving average filter was applied to the output signal to smooth out rapid fluctuations of the overall signal.</a:t>
            </a:r>
          </a:p>
        </p:txBody>
      </p:sp>
      <p:sp>
        <p:nvSpPr>
          <p:cNvPr id="4" name="Slide Number Placeholder 3"/>
          <p:cNvSpPr>
            <a:spLocks noGrp="1"/>
          </p:cNvSpPr>
          <p:nvPr>
            <p:ph type="sldNum" sz="quarter" idx="5"/>
          </p:nvPr>
        </p:nvSpPr>
        <p:spPr/>
        <p:txBody>
          <a:bodyPr/>
          <a:lstStyle/>
          <a:p>
            <a:fld id="{58893F41-495F-4F77-8F91-C30A8D40B395}" type="slidenum">
              <a:rPr lang="en-US" smtClean="0"/>
              <a:t>7</a:t>
            </a:fld>
            <a:endParaRPr lang="en-US"/>
          </a:p>
        </p:txBody>
      </p:sp>
    </p:spTree>
    <p:extLst>
      <p:ext uri="{BB962C8B-B14F-4D97-AF65-F5344CB8AC3E}">
        <p14:creationId xmlns:p14="http://schemas.microsoft.com/office/powerpoint/2010/main" val="369224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8</a:t>
            </a:fld>
            <a:endParaRPr lang="en-US"/>
          </a:p>
        </p:txBody>
      </p:sp>
    </p:spTree>
    <p:extLst>
      <p:ext uri="{BB962C8B-B14F-4D97-AF65-F5344CB8AC3E}">
        <p14:creationId xmlns:p14="http://schemas.microsoft.com/office/powerpoint/2010/main" val="829464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9</a:t>
            </a:fld>
            <a:endParaRPr lang="en-US"/>
          </a:p>
        </p:txBody>
      </p:sp>
    </p:spTree>
    <p:extLst>
      <p:ext uri="{BB962C8B-B14F-4D97-AF65-F5344CB8AC3E}">
        <p14:creationId xmlns:p14="http://schemas.microsoft.com/office/powerpoint/2010/main" val="32097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10</a:t>
            </a:fld>
            <a:endParaRPr lang="en-US"/>
          </a:p>
        </p:txBody>
      </p:sp>
    </p:spTree>
    <p:extLst>
      <p:ext uri="{BB962C8B-B14F-4D97-AF65-F5344CB8AC3E}">
        <p14:creationId xmlns:p14="http://schemas.microsoft.com/office/powerpoint/2010/main" val="3398978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3F41-495F-4F77-8F91-C30A8D40B395}" type="slidenum">
              <a:rPr lang="en-US" smtClean="0"/>
              <a:t>11</a:t>
            </a:fld>
            <a:endParaRPr lang="en-US"/>
          </a:p>
        </p:txBody>
      </p:sp>
    </p:spTree>
    <p:extLst>
      <p:ext uri="{BB962C8B-B14F-4D97-AF65-F5344CB8AC3E}">
        <p14:creationId xmlns:p14="http://schemas.microsoft.com/office/powerpoint/2010/main" val="17461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B08B39-AEA1-43C2-A1F5-A08395A592FC}"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AF899-E206-45B5-9AB2-111BD17E22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5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633C2-E751-4DCC-AA85-DED8177F6DA4}"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AF899-E206-45B5-9AB2-111BD17E224A}" type="slidenum">
              <a:rPr lang="en-US" smtClean="0"/>
              <a:t>‹#›</a:t>
            </a:fld>
            <a:endParaRPr lang="en-US"/>
          </a:p>
        </p:txBody>
      </p:sp>
    </p:spTree>
    <p:extLst>
      <p:ext uri="{BB962C8B-B14F-4D97-AF65-F5344CB8AC3E}">
        <p14:creationId xmlns:p14="http://schemas.microsoft.com/office/powerpoint/2010/main" val="137653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7D792-19BE-4DFA-A39C-BC6BA16DFEF2}"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AF899-E206-45B5-9AB2-111BD17E224A}" type="slidenum">
              <a:rPr lang="en-US" smtClean="0"/>
              <a:t>‹#›</a:t>
            </a:fld>
            <a:endParaRPr lang="en-US"/>
          </a:p>
        </p:txBody>
      </p:sp>
    </p:spTree>
    <p:extLst>
      <p:ext uri="{BB962C8B-B14F-4D97-AF65-F5344CB8AC3E}">
        <p14:creationId xmlns:p14="http://schemas.microsoft.com/office/powerpoint/2010/main" val="122619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16E86-8315-458B-90AD-188B85583106}"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AF899-E206-45B5-9AB2-111BD17E224A}" type="slidenum">
              <a:rPr lang="en-US" smtClean="0"/>
              <a:t>‹#›</a:t>
            </a:fld>
            <a:endParaRPr lang="en-US"/>
          </a:p>
        </p:txBody>
      </p:sp>
    </p:spTree>
    <p:extLst>
      <p:ext uri="{BB962C8B-B14F-4D97-AF65-F5344CB8AC3E}">
        <p14:creationId xmlns:p14="http://schemas.microsoft.com/office/powerpoint/2010/main" val="363069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C63D0C-66C5-48C5-8AD8-EC0F4ED6C17A}"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AF899-E206-45B5-9AB2-111BD17E22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68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EE231A-0CB3-414D-8317-C20DA30A4A15}" type="datetime1">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AF899-E206-45B5-9AB2-111BD17E224A}" type="slidenum">
              <a:rPr lang="en-US" smtClean="0"/>
              <a:t>‹#›</a:t>
            </a:fld>
            <a:endParaRPr lang="en-US"/>
          </a:p>
        </p:txBody>
      </p:sp>
    </p:spTree>
    <p:extLst>
      <p:ext uri="{BB962C8B-B14F-4D97-AF65-F5344CB8AC3E}">
        <p14:creationId xmlns:p14="http://schemas.microsoft.com/office/powerpoint/2010/main" val="396883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984731-F062-417C-B2BE-5FCF12A3AE32}" type="datetime1">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AF899-E206-45B5-9AB2-111BD17E224A}" type="slidenum">
              <a:rPr lang="en-US" smtClean="0"/>
              <a:t>‹#›</a:t>
            </a:fld>
            <a:endParaRPr lang="en-US"/>
          </a:p>
        </p:txBody>
      </p:sp>
    </p:spTree>
    <p:extLst>
      <p:ext uri="{BB962C8B-B14F-4D97-AF65-F5344CB8AC3E}">
        <p14:creationId xmlns:p14="http://schemas.microsoft.com/office/powerpoint/2010/main" val="5743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4FB2F-E665-4EAF-891E-17D748729785}" type="datetime1">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3AF899-E206-45B5-9AB2-111BD17E224A}" type="slidenum">
              <a:rPr lang="en-US" smtClean="0"/>
              <a:t>‹#›</a:t>
            </a:fld>
            <a:endParaRPr lang="en-US"/>
          </a:p>
        </p:txBody>
      </p:sp>
    </p:spTree>
    <p:extLst>
      <p:ext uri="{BB962C8B-B14F-4D97-AF65-F5344CB8AC3E}">
        <p14:creationId xmlns:p14="http://schemas.microsoft.com/office/powerpoint/2010/main" val="15626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28B4D94-4592-45D0-A99F-EC69DC4AA0DB}" type="datetime1">
              <a:rPr lang="en-US" smtClean="0"/>
              <a:t>8/15/2024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73AF899-E206-45B5-9AB2-111BD17E224A}" type="slidenum">
              <a:rPr lang="en-US" smtClean="0"/>
              <a:t>‹#›</a:t>
            </a:fld>
            <a:endParaRPr lang="en-US"/>
          </a:p>
        </p:txBody>
      </p:sp>
    </p:spTree>
    <p:extLst>
      <p:ext uri="{BB962C8B-B14F-4D97-AF65-F5344CB8AC3E}">
        <p14:creationId xmlns:p14="http://schemas.microsoft.com/office/powerpoint/2010/main" val="219658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9CF8C5C-DBBD-4567-AFCC-EB094E437C47}" type="datetime1">
              <a:rPr lang="en-US" smtClean="0"/>
              <a:t>8/15/2024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3AF899-E206-45B5-9AB2-111BD17E224A}" type="slidenum">
              <a:rPr lang="en-US" smtClean="0"/>
              <a:t>‹#›</a:t>
            </a:fld>
            <a:endParaRPr lang="en-US"/>
          </a:p>
        </p:txBody>
      </p:sp>
    </p:spTree>
    <p:extLst>
      <p:ext uri="{BB962C8B-B14F-4D97-AF65-F5344CB8AC3E}">
        <p14:creationId xmlns:p14="http://schemas.microsoft.com/office/powerpoint/2010/main" val="16904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97877-A9F3-445A-BE43-9E655F11327C}" type="datetime1">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AF899-E206-45B5-9AB2-111BD17E224A}" type="slidenum">
              <a:rPr lang="en-US" smtClean="0"/>
              <a:t>‹#›</a:t>
            </a:fld>
            <a:endParaRPr lang="en-US"/>
          </a:p>
        </p:txBody>
      </p:sp>
    </p:spTree>
    <p:extLst>
      <p:ext uri="{BB962C8B-B14F-4D97-AF65-F5344CB8AC3E}">
        <p14:creationId xmlns:p14="http://schemas.microsoft.com/office/powerpoint/2010/main" val="362832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F392CF-6197-4CEE-AAED-AF5629C45D3A}" type="datetime1">
              <a:rPr lang="en-US" smtClean="0"/>
              <a:t>8/15/2024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3AF899-E206-45B5-9AB2-111BD17E224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8479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076" y="749098"/>
            <a:ext cx="11187846" cy="2308324"/>
          </a:xfrm>
          <a:prstGeom prst="rect">
            <a:avLst/>
          </a:prstGeom>
        </p:spPr>
        <p:txBody>
          <a:bodyPr wrap="square">
            <a:spAutoFit/>
          </a:bodyPr>
          <a:lstStyle/>
          <a:p>
            <a:pPr algn="ctr"/>
            <a:r>
              <a:rPr lang="en-US" sz="48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IMPLEMENTATION AND ANALYSIS OF FEEDBACK DIVERSITY USING MATLAB SIMULINK</a:t>
            </a:r>
          </a:p>
        </p:txBody>
      </p:sp>
      <p:sp>
        <p:nvSpPr>
          <p:cNvPr id="7" name="TextBox 6"/>
          <p:cNvSpPr txBox="1"/>
          <p:nvPr/>
        </p:nvSpPr>
        <p:spPr>
          <a:xfrm>
            <a:off x="4410470" y="4536707"/>
            <a:ext cx="3371058" cy="1323439"/>
          </a:xfrm>
          <a:prstGeom prst="rect">
            <a:avLst/>
          </a:prstGeom>
          <a:noFill/>
        </p:spPr>
        <p:txBody>
          <a:bodyPr wrap="square" rtlCol="0">
            <a:spAutoFit/>
          </a:bodyPr>
          <a:lstStyle/>
          <a:p>
            <a:r>
              <a:rPr lang="en-US" sz="16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GROUP MEMBERS : </a:t>
            </a:r>
          </a:p>
          <a:p>
            <a:r>
              <a:rPr lang="en-US" sz="16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2020/E/034 – DILUSHANTH P.</a:t>
            </a:r>
          </a:p>
          <a:p>
            <a:r>
              <a:rPr lang="en-US" sz="16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2020/E/050 – HEMAKANTH N.</a:t>
            </a:r>
          </a:p>
          <a:p>
            <a:r>
              <a:rPr lang="en-US" sz="16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2020/E/063 – JEYASINGAM K.</a:t>
            </a:r>
          </a:p>
          <a:p>
            <a:r>
              <a:rPr lang="en-US" sz="16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2020/E/197 – MITHULAVAN V.</a:t>
            </a:r>
          </a:p>
        </p:txBody>
      </p:sp>
      <p:sp>
        <p:nvSpPr>
          <p:cNvPr id="8" name="Slide Number Placeholder 7"/>
          <p:cNvSpPr>
            <a:spLocks noGrp="1"/>
          </p:cNvSpPr>
          <p:nvPr>
            <p:ph type="sldNum" sz="quarter" idx="12"/>
          </p:nvPr>
        </p:nvSpPr>
        <p:spPr/>
        <p:txBody>
          <a:bodyPr/>
          <a:lstStyle/>
          <a:p>
            <a:fld id="{073AF899-E206-45B5-9AB2-111BD17E224A}" type="slidenum">
              <a:rPr lang="en-US" smtClean="0"/>
              <a:t>1</a:t>
            </a:fld>
            <a:endParaRPr lang="en-US"/>
          </a:p>
        </p:txBody>
      </p:sp>
      <p:sp>
        <p:nvSpPr>
          <p:cNvPr id="3" name="TextBox 2">
            <a:extLst>
              <a:ext uri="{FF2B5EF4-FFF2-40B4-BE49-F238E27FC236}">
                <a16:creationId xmlns:a16="http://schemas.microsoft.com/office/drawing/2014/main" id="{F768DFA0-B912-41A9-8212-F555194848DC}"/>
              </a:ext>
            </a:extLst>
          </p:cNvPr>
          <p:cNvSpPr txBox="1"/>
          <p:nvPr/>
        </p:nvSpPr>
        <p:spPr>
          <a:xfrm>
            <a:off x="3986755" y="6459785"/>
            <a:ext cx="4218488" cy="276999"/>
          </a:xfrm>
          <a:prstGeom prst="rect">
            <a:avLst/>
          </a:prstGeom>
          <a:noFill/>
        </p:spPr>
        <p:txBody>
          <a:bodyPr wrap="square" rtlCol="0">
            <a:spAutoFit/>
          </a:bodyPr>
          <a:lstStyle/>
          <a:p>
            <a:pPr algn="ctr"/>
            <a:r>
              <a:rPr lang="en-US" sz="1200" dirty="0">
                <a:solidFill>
                  <a:schemeClr val="bg1"/>
                </a:solidFill>
              </a:rPr>
              <a:t>DEPARTMENT OF ELECTRICAL AND ELECTRONIC ENGINEERING</a:t>
            </a:r>
          </a:p>
        </p:txBody>
      </p:sp>
      <p:sp>
        <p:nvSpPr>
          <p:cNvPr id="10" name="TextBox 9">
            <a:extLst>
              <a:ext uri="{FF2B5EF4-FFF2-40B4-BE49-F238E27FC236}">
                <a16:creationId xmlns:a16="http://schemas.microsoft.com/office/drawing/2014/main" id="{F1AD47C9-63CC-4A0A-A0D3-2095C2D3C3E3}"/>
              </a:ext>
            </a:extLst>
          </p:cNvPr>
          <p:cNvSpPr txBox="1"/>
          <p:nvPr/>
        </p:nvSpPr>
        <p:spPr>
          <a:xfrm>
            <a:off x="2928936" y="3536958"/>
            <a:ext cx="6334125" cy="400110"/>
          </a:xfrm>
          <a:prstGeom prst="rect">
            <a:avLst/>
          </a:prstGeom>
          <a:noFill/>
        </p:spPr>
        <p:txBody>
          <a:bodyPr wrap="square" rtlCol="0">
            <a:spAutoFit/>
          </a:bodyPr>
          <a:lstStyle/>
          <a:p>
            <a:pPr algn="ctr"/>
            <a:r>
              <a:rPr lang="en-US" sz="2000" dirty="0">
                <a:solidFill>
                  <a:srgbClr val="0070C0"/>
                </a:solidFill>
                <a:latin typeface="Tahoma" panose="020B0604030504040204" pitchFamily="34" charset="0"/>
                <a:ea typeface="Tahoma" panose="020B0604030504040204" pitchFamily="34" charset="0"/>
                <a:cs typeface="Tahoma" panose="020B0604030504040204" pitchFamily="34" charset="0"/>
              </a:rPr>
              <a:t>EC6100 – WIRELESS AND MOBILE COMMUNICATION</a:t>
            </a:r>
          </a:p>
        </p:txBody>
      </p:sp>
    </p:spTree>
    <p:extLst>
      <p:ext uri="{BB962C8B-B14F-4D97-AF65-F5344CB8AC3E}">
        <p14:creationId xmlns:p14="http://schemas.microsoft.com/office/powerpoint/2010/main" val="412601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194881"/>
            <a:ext cx="10058400" cy="1450757"/>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EXPLANATION OF SIMULATION</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10</a:t>
            </a:fld>
            <a:endParaRPr lang="en-US"/>
          </a:p>
        </p:txBody>
      </p:sp>
      <p:sp>
        <p:nvSpPr>
          <p:cNvPr id="3" name="TextBox 2">
            <a:extLst>
              <a:ext uri="{FF2B5EF4-FFF2-40B4-BE49-F238E27FC236}">
                <a16:creationId xmlns:a16="http://schemas.microsoft.com/office/drawing/2014/main" id="{0AFB4CA4-BF7D-4A38-A567-0461425FB2E4}"/>
              </a:ext>
            </a:extLst>
          </p:cNvPr>
          <p:cNvSpPr txBox="1"/>
          <p:nvPr/>
        </p:nvSpPr>
        <p:spPr>
          <a:xfrm>
            <a:off x="942975" y="2028825"/>
            <a:ext cx="10896600" cy="4154984"/>
          </a:xfrm>
          <a:prstGeom prst="rect">
            <a:avLst/>
          </a:prstGeom>
          <a:noFill/>
        </p:spPr>
        <p:txBody>
          <a:bodyPr wrap="square" rtlCol="0">
            <a:spAutoFit/>
          </a:bodyPr>
          <a:lstStyle/>
          <a:p>
            <a:r>
              <a:rPr lang="en-US" sz="2400" b="1" dirty="0">
                <a:ea typeface="Tahoma" panose="020B0604030504040204" pitchFamily="34" charset="0"/>
                <a:cs typeface="Tahoma" panose="020B0604030504040204" pitchFamily="34" charset="0"/>
              </a:rPr>
              <a:t>COMPONENTS:</a:t>
            </a:r>
          </a:p>
          <a:p>
            <a:pPr marL="285750" indent="-285750">
              <a:buFont typeface="Wingdings" panose="05000000000000000000" pitchFamily="2" charset="2"/>
              <a:buChar char="ü"/>
            </a:pPr>
            <a:r>
              <a:rPr lang="en-US" sz="2400" dirty="0">
                <a:ea typeface="Tahoma" panose="020B0604030504040204" pitchFamily="34" charset="0"/>
                <a:cs typeface="Tahoma" panose="020B0604030504040204" pitchFamily="34" charset="0"/>
              </a:rPr>
              <a:t>Signal generation – sine wave generator as input signal source</a:t>
            </a:r>
          </a:p>
          <a:p>
            <a:pPr marL="285750" indent="-285750">
              <a:buFont typeface="Wingdings" panose="05000000000000000000" pitchFamily="2" charset="2"/>
              <a:buChar char="ü"/>
            </a:pPr>
            <a:r>
              <a:rPr lang="en-US" sz="2400" dirty="0">
                <a:ea typeface="Tahoma" panose="020B0604030504040204" pitchFamily="34" charset="0"/>
                <a:cs typeface="Tahoma" panose="020B0604030504040204" pitchFamily="34" charset="0"/>
              </a:rPr>
              <a:t>Quantization – convert the signal into discrete levels</a:t>
            </a:r>
          </a:p>
          <a:p>
            <a:pPr marL="285750" indent="-285750">
              <a:buFont typeface="Wingdings" panose="05000000000000000000" pitchFamily="2" charset="2"/>
              <a:buChar char="ü"/>
            </a:pPr>
            <a:r>
              <a:rPr lang="en-US" sz="2400" dirty="0">
                <a:ea typeface="Tahoma" panose="020B0604030504040204" pitchFamily="34" charset="0"/>
                <a:cs typeface="Tahoma" panose="020B0604030504040204" pitchFamily="34" charset="0"/>
              </a:rPr>
              <a:t>Rayleigh SISO channel – It applies Rayleigh fading to the signal, causing variations in amplitude and phase over time</a:t>
            </a:r>
          </a:p>
          <a:p>
            <a:pPr marL="285750" indent="-285750">
              <a:buFont typeface="Wingdings" panose="05000000000000000000" pitchFamily="2" charset="2"/>
              <a:buChar char="ü"/>
            </a:pPr>
            <a:r>
              <a:rPr lang="en-US" sz="2400" dirty="0">
                <a:ea typeface="Tahoma" panose="020B0604030504040204" pitchFamily="34" charset="0"/>
                <a:cs typeface="Tahoma" panose="020B0604030504040204" pitchFamily="34" charset="0"/>
              </a:rPr>
              <a:t>AWGN – Adds white Gaussian noise to the signal</a:t>
            </a:r>
          </a:p>
          <a:p>
            <a:pPr marL="285750" indent="-285750">
              <a:buFont typeface="Wingdings" panose="05000000000000000000" pitchFamily="2" charset="2"/>
              <a:buChar char="ü"/>
            </a:pPr>
            <a:r>
              <a:rPr lang="en-US" sz="2400" dirty="0">
                <a:ea typeface="Tahoma" panose="020B0604030504040204" pitchFamily="34" charset="0"/>
                <a:cs typeface="Tahoma" panose="020B0604030504040204" pitchFamily="34" charset="0"/>
              </a:rPr>
              <a:t>Feedback diversity logic – Custom Simulink block</a:t>
            </a:r>
          </a:p>
          <a:p>
            <a:r>
              <a:rPr lang="en-US" sz="2400" dirty="0">
                <a:ea typeface="Tahoma" panose="020B0604030504040204" pitchFamily="34" charset="0"/>
                <a:cs typeface="Tahoma" panose="020B0604030504040204" pitchFamily="34" charset="0"/>
              </a:rPr>
              <a:t>						          Analysis the channel conditions based on the received       signal</a:t>
            </a:r>
          </a:p>
          <a:p>
            <a:pPr marL="285750" indent="-285750">
              <a:buFont typeface="Wingdings" panose="05000000000000000000" pitchFamily="2" charset="2"/>
              <a:buChar char="ü"/>
            </a:pPr>
            <a:r>
              <a:rPr lang="en-US" sz="2400" dirty="0">
                <a:ea typeface="Tahoma" panose="020B0604030504040204" pitchFamily="34" charset="0"/>
                <a:cs typeface="Tahoma" panose="020B0604030504040204" pitchFamily="34" charset="0"/>
              </a:rPr>
              <a:t>Moving average filter – Applied to the output signal to smooth out rapid fluctuations of the overall signal.</a:t>
            </a:r>
          </a:p>
        </p:txBody>
      </p:sp>
    </p:spTree>
    <p:extLst>
      <p:ext uri="{BB962C8B-B14F-4D97-AF65-F5344CB8AC3E}">
        <p14:creationId xmlns:p14="http://schemas.microsoft.com/office/powerpoint/2010/main" val="398321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231535"/>
            <a:ext cx="10058400" cy="1148010"/>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RESULTS AND ANALYSIS</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11</a:t>
            </a:fld>
            <a:endParaRPr lang="en-US"/>
          </a:p>
        </p:txBody>
      </p:sp>
      <p:pic>
        <p:nvPicPr>
          <p:cNvPr id="6" name="Picture 5">
            <a:extLst>
              <a:ext uri="{FF2B5EF4-FFF2-40B4-BE49-F238E27FC236}">
                <a16:creationId xmlns:a16="http://schemas.microsoft.com/office/drawing/2014/main" id="{61F43710-F6FB-49F1-95BD-5967F727D24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506"/>
          <a:stretch/>
        </p:blipFill>
        <p:spPr>
          <a:xfrm>
            <a:off x="762000" y="1954952"/>
            <a:ext cx="5260249" cy="2543917"/>
          </a:xfrm>
          <a:prstGeom prst="rect">
            <a:avLst/>
          </a:prstGeom>
        </p:spPr>
      </p:pic>
      <p:pic>
        <p:nvPicPr>
          <p:cNvPr id="8" name="Picture 7">
            <a:extLst>
              <a:ext uri="{FF2B5EF4-FFF2-40B4-BE49-F238E27FC236}">
                <a16:creationId xmlns:a16="http://schemas.microsoft.com/office/drawing/2014/main" id="{7E9B6989-2804-4C6E-8302-F10BBD1C30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251"/>
          <a:stretch/>
        </p:blipFill>
        <p:spPr>
          <a:xfrm>
            <a:off x="6442858" y="1954952"/>
            <a:ext cx="5245875" cy="2543917"/>
          </a:xfrm>
          <a:prstGeom prst="rect">
            <a:avLst/>
          </a:prstGeom>
        </p:spPr>
      </p:pic>
      <p:sp>
        <p:nvSpPr>
          <p:cNvPr id="9" name="TextBox 8">
            <a:extLst>
              <a:ext uri="{FF2B5EF4-FFF2-40B4-BE49-F238E27FC236}">
                <a16:creationId xmlns:a16="http://schemas.microsoft.com/office/drawing/2014/main" id="{4C2F11A8-BB79-4259-9F45-FF5AD12C44BE}"/>
              </a:ext>
            </a:extLst>
          </p:cNvPr>
          <p:cNvSpPr txBox="1"/>
          <p:nvPr/>
        </p:nvSpPr>
        <p:spPr>
          <a:xfrm>
            <a:off x="762001" y="4714875"/>
            <a:ext cx="3371850" cy="369332"/>
          </a:xfrm>
          <a:prstGeom prst="rect">
            <a:avLst/>
          </a:prstGeom>
          <a:noFill/>
          <a:ln w="9525">
            <a:solidFill>
              <a:schemeClr val="bg1"/>
            </a:solidFill>
          </a:ln>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Input </a:t>
            </a:r>
            <a:r>
              <a:rPr lang="en-US" dirty="0">
                <a:ea typeface="Tahoma" panose="020B0604030504040204" pitchFamily="34" charset="0"/>
                <a:cs typeface="Tahoma" panose="020B0604030504040204" pitchFamily="34" charset="0"/>
              </a:rPr>
              <a:t>signal</a:t>
            </a:r>
            <a:r>
              <a:rPr lang="en-US" dirty="0">
                <a:latin typeface="Tahoma" panose="020B0604030504040204" pitchFamily="34" charset="0"/>
                <a:ea typeface="Tahoma" panose="020B0604030504040204" pitchFamily="34" charset="0"/>
                <a:cs typeface="Tahoma" panose="020B0604030504040204" pitchFamily="34" charset="0"/>
              </a:rPr>
              <a:t> of sine wave </a:t>
            </a:r>
          </a:p>
        </p:txBody>
      </p:sp>
      <p:sp>
        <p:nvSpPr>
          <p:cNvPr id="10" name="TextBox 9">
            <a:extLst>
              <a:ext uri="{FF2B5EF4-FFF2-40B4-BE49-F238E27FC236}">
                <a16:creationId xmlns:a16="http://schemas.microsoft.com/office/drawing/2014/main" id="{6E616B7C-B829-4A6F-9184-7A405C182FCE}"/>
              </a:ext>
            </a:extLst>
          </p:cNvPr>
          <p:cNvSpPr txBox="1"/>
          <p:nvPr/>
        </p:nvSpPr>
        <p:spPr>
          <a:xfrm>
            <a:off x="6442858" y="4498869"/>
            <a:ext cx="5363466" cy="1754326"/>
          </a:xfrm>
          <a:prstGeom prst="rect">
            <a:avLst/>
          </a:prstGeom>
          <a:noFill/>
          <a:ln w="9525">
            <a:solidFill>
              <a:schemeClr val="bg1"/>
            </a:solidFill>
          </a:ln>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A stepped waveform, representing the </a:t>
            </a:r>
            <a:r>
              <a:rPr lang="en-US" dirty="0">
                <a:ea typeface="Tahoma" panose="020B0604030504040204" pitchFamily="34" charset="0"/>
                <a:cs typeface="Tahoma" panose="020B0604030504040204" pitchFamily="34" charset="0"/>
              </a:rPr>
              <a:t>quantized</a:t>
            </a:r>
            <a:r>
              <a:rPr lang="en-US" dirty="0">
                <a:latin typeface="Tahoma" panose="020B0604030504040204" pitchFamily="34" charset="0"/>
                <a:ea typeface="Tahoma" panose="020B0604030504040204" pitchFamily="34" charset="0"/>
                <a:cs typeface="Tahoma" panose="020B0604030504040204" pitchFamily="34" charset="0"/>
              </a:rPr>
              <a:t> version of the input sine wave.</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discretization of the continuous input signal into distinct levels. </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Some distortion to the original sine wave, visible as the stepped nature of the waveform</a:t>
            </a:r>
          </a:p>
        </p:txBody>
      </p:sp>
      <p:sp>
        <p:nvSpPr>
          <p:cNvPr id="11" name="TextBox 10">
            <a:extLst>
              <a:ext uri="{FF2B5EF4-FFF2-40B4-BE49-F238E27FC236}">
                <a16:creationId xmlns:a16="http://schemas.microsoft.com/office/drawing/2014/main" id="{1D0C96C5-1DF4-41EA-A216-6EC967748810}"/>
              </a:ext>
            </a:extLst>
          </p:cNvPr>
          <p:cNvSpPr txBox="1"/>
          <p:nvPr/>
        </p:nvSpPr>
        <p:spPr>
          <a:xfrm>
            <a:off x="1127066" y="1400392"/>
            <a:ext cx="3913217"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RESULTS FROM MATLAB SIMULINK</a:t>
            </a:r>
          </a:p>
        </p:txBody>
      </p:sp>
    </p:spTree>
    <p:extLst>
      <p:ext uri="{BB962C8B-B14F-4D97-AF65-F5344CB8AC3E}">
        <p14:creationId xmlns:p14="http://schemas.microsoft.com/office/powerpoint/2010/main" val="359545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194881"/>
            <a:ext cx="10058400" cy="1138619"/>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RESULTS AND ANALYSIS</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12</a:t>
            </a:fld>
            <a:endParaRPr lang="en-US"/>
          </a:p>
        </p:txBody>
      </p:sp>
      <p:pic>
        <p:nvPicPr>
          <p:cNvPr id="11" name="Picture 10">
            <a:extLst>
              <a:ext uri="{FF2B5EF4-FFF2-40B4-BE49-F238E27FC236}">
                <a16:creationId xmlns:a16="http://schemas.microsoft.com/office/drawing/2014/main" id="{7A71DE2D-1CA3-4794-870F-A0B9725708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317"/>
          <a:stretch/>
        </p:blipFill>
        <p:spPr>
          <a:xfrm>
            <a:off x="885825" y="1871662"/>
            <a:ext cx="5210175" cy="2522322"/>
          </a:xfrm>
          <a:prstGeom prst="rect">
            <a:avLst/>
          </a:prstGeom>
        </p:spPr>
      </p:pic>
      <p:pic>
        <p:nvPicPr>
          <p:cNvPr id="13" name="Picture 12">
            <a:extLst>
              <a:ext uri="{FF2B5EF4-FFF2-40B4-BE49-F238E27FC236}">
                <a16:creationId xmlns:a16="http://schemas.microsoft.com/office/drawing/2014/main" id="{BADBC02E-DB87-4F48-8F08-9DD38B950A1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670"/>
          <a:stretch/>
        </p:blipFill>
        <p:spPr>
          <a:xfrm>
            <a:off x="6255388" y="1871662"/>
            <a:ext cx="5222720" cy="2522322"/>
          </a:xfrm>
          <a:prstGeom prst="rect">
            <a:avLst/>
          </a:prstGeom>
        </p:spPr>
      </p:pic>
      <p:sp>
        <p:nvSpPr>
          <p:cNvPr id="14" name="TextBox 13">
            <a:extLst>
              <a:ext uri="{FF2B5EF4-FFF2-40B4-BE49-F238E27FC236}">
                <a16:creationId xmlns:a16="http://schemas.microsoft.com/office/drawing/2014/main" id="{5AE05FBA-D555-4BBF-AD70-26F5B98E8637}"/>
              </a:ext>
            </a:extLst>
          </p:cNvPr>
          <p:cNvSpPr txBox="1"/>
          <p:nvPr/>
        </p:nvSpPr>
        <p:spPr>
          <a:xfrm>
            <a:off x="885825" y="4638675"/>
            <a:ext cx="52101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Two overlapping sinusoidal waveforms with varying amplitudes.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a:t>
            </a:r>
            <a:r>
              <a:rPr lang="en-US" dirty="0">
                <a:ea typeface="Tahoma" panose="020B0604030504040204" pitchFamily="34" charset="0"/>
                <a:cs typeface="Tahoma" panose="020B0604030504040204" pitchFamily="34" charset="0"/>
              </a:rPr>
              <a:t>signal</a:t>
            </a:r>
            <a:r>
              <a:rPr lang="en-US" dirty="0">
                <a:latin typeface="Tahoma" panose="020B0604030504040204" pitchFamily="34" charset="0"/>
                <a:ea typeface="Tahoma" panose="020B0604030504040204" pitchFamily="34" charset="0"/>
                <a:cs typeface="Tahoma" panose="020B0604030504040204" pitchFamily="34" charset="0"/>
              </a:rPr>
              <a:t> before and after passing through the Rayleigh SISO channel, demonstrates the effects of multipath fading.</a:t>
            </a:r>
          </a:p>
        </p:txBody>
      </p:sp>
      <p:sp>
        <p:nvSpPr>
          <p:cNvPr id="15" name="TextBox 14">
            <a:extLst>
              <a:ext uri="{FF2B5EF4-FFF2-40B4-BE49-F238E27FC236}">
                <a16:creationId xmlns:a16="http://schemas.microsoft.com/office/drawing/2014/main" id="{6AA63C09-7B8F-4772-92CB-E722EB722918}"/>
              </a:ext>
            </a:extLst>
          </p:cNvPr>
          <p:cNvSpPr txBox="1"/>
          <p:nvPr/>
        </p:nvSpPr>
        <p:spPr>
          <a:xfrm>
            <a:off x="6255388" y="4688220"/>
            <a:ext cx="52101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Noisy, random signal with both positive and negative values.</a:t>
            </a:r>
          </a:p>
          <a:p>
            <a:pPr marL="285750" indent="-285750">
              <a:buFont typeface="Arial" panose="020B0604020202020204" pitchFamily="34" charset="0"/>
              <a:buChar char="•"/>
            </a:pPr>
            <a:r>
              <a:rPr lang="en-US" dirty="0">
                <a:ea typeface="Tahoma" panose="020B0604030504040204" pitchFamily="34" charset="0"/>
                <a:cs typeface="Tahoma" panose="020B0604030504040204" pitchFamily="34" charset="0"/>
              </a:rPr>
              <a:t>Represents</a:t>
            </a:r>
            <a:r>
              <a:rPr lang="en-US" dirty="0">
                <a:latin typeface="Tahoma" panose="020B0604030504040204" pitchFamily="34" charset="0"/>
                <a:ea typeface="Tahoma" panose="020B0604030504040204" pitchFamily="34" charset="0"/>
                <a:cs typeface="Tahoma" panose="020B0604030504040204" pitchFamily="34" charset="0"/>
              </a:rPr>
              <a:t> the signal after passing through the AWGN channel, demonstrating the added noise to the system.</a:t>
            </a:r>
          </a:p>
        </p:txBody>
      </p:sp>
      <p:sp>
        <p:nvSpPr>
          <p:cNvPr id="16" name="TextBox 15">
            <a:extLst>
              <a:ext uri="{FF2B5EF4-FFF2-40B4-BE49-F238E27FC236}">
                <a16:creationId xmlns:a16="http://schemas.microsoft.com/office/drawing/2014/main" id="{54124338-70FC-4B9F-82AA-6D1D133CB6DE}"/>
              </a:ext>
            </a:extLst>
          </p:cNvPr>
          <p:cNvSpPr txBox="1"/>
          <p:nvPr/>
        </p:nvSpPr>
        <p:spPr>
          <a:xfrm>
            <a:off x="1154083" y="1333500"/>
            <a:ext cx="3913217"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RESULTS FROM MATLAB SIMULINK</a:t>
            </a:r>
          </a:p>
        </p:txBody>
      </p:sp>
    </p:spTree>
    <p:extLst>
      <p:ext uri="{BB962C8B-B14F-4D97-AF65-F5344CB8AC3E}">
        <p14:creationId xmlns:p14="http://schemas.microsoft.com/office/powerpoint/2010/main" val="1281861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97578"/>
            <a:ext cx="10058400" cy="1302597"/>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RESULTS AND ANALYSIS</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13</a:t>
            </a:fld>
            <a:endParaRPr lang="en-US"/>
          </a:p>
        </p:txBody>
      </p:sp>
      <p:pic>
        <p:nvPicPr>
          <p:cNvPr id="5" name="Picture 4">
            <a:extLst>
              <a:ext uri="{FF2B5EF4-FFF2-40B4-BE49-F238E27FC236}">
                <a16:creationId xmlns:a16="http://schemas.microsoft.com/office/drawing/2014/main" id="{AE046566-B9A1-404A-A011-37F6D473272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378"/>
          <a:stretch/>
        </p:blipFill>
        <p:spPr>
          <a:xfrm>
            <a:off x="666750" y="1876425"/>
            <a:ext cx="5429250" cy="2630549"/>
          </a:xfrm>
          <a:prstGeom prst="rect">
            <a:avLst/>
          </a:prstGeom>
        </p:spPr>
      </p:pic>
      <p:pic>
        <p:nvPicPr>
          <p:cNvPr id="7" name="Picture 6">
            <a:extLst>
              <a:ext uri="{FF2B5EF4-FFF2-40B4-BE49-F238E27FC236}">
                <a16:creationId xmlns:a16="http://schemas.microsoft.com/office/drawing/2014/main" id="{FDEC9075-1D52-4ECA-9787-6227551C98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500"/>
          <a:stretch/>
        </p:blipFill>
        <p:spPr>
          <a:xfrm>
            <a:off x="6276975" y="1876424"/>
            <a:ext cx="5580832" cy="2630549"/>
          </a:xfrm>
          <a:prstGeom prst="rect">
            <a:avLst/>
          </a:prstGeom>
        </p:spPr>
      </p:pic>
      <p:sp>
        <p:nvSpPr>
          <p:cNvPr id="12" name="TextBox 11">
            <a:extLst>
              <a:ext uri="{FF2B5EF4-FFF2-40B4-BE49-F238E27FC236}">
                <a16:creationId xmlns:a16="http://schemas.microsoft.com/office/drawing/2014/main" id="{2781C163-6B86-43CE-9390-BF9E8C5CA06A}"/>
              </a:ext>
            </a:extLst>
          </p:cNvPr>
          <p:cNvSpPr txBox="1"/>
          <p:nvPr/>
        </p:nvSpPr>
        <p:spPr>
          <a:xfrm>
            <a:off x="666750" y="4638675"/>
            <a:ext cx="521017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Stepped waveform similar to the quantizer output, but with different characteristics.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It shows how then signal has been adjusted based on channel feedback.</a:t>
            </a:r>
          </a:p>
        </p:txBody>
      </p:sp>
      <p:sp>
        <p:nvSpPr>
          <p:cNvPr id="16" name="TextBox 15">
            <a:extLst>
              <a:ext uri="{FF2B5EF4-FFF2-40B4-BE49-F238E27FC236}">
                <a16:creationId xmlns:a16="http://schemas.microsoft.com/office/drawing/2014/main" id="{08704245-6935-4523-9E83-7C4A30ADF865}"/>
              </a:ext>
            </a:extLst>
          </p:cNvPr>
          <p:cNvSpPr txBox="1"/>
          <p:nvPr/>
        </p:nvSpPr>
        <p:spPr>
          <a:xfrm>
            <a:off x="6276975" y="4638675"/>
            <a:ext cx="521017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Increasing trend over time.</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Line is not perfectly smooth but exhibits small fluctuations, indicating some residual high </a:t>
            </a:r>
            <a:r>
              <a:rPr lang="en-US" dirty="0">
                <a:ea typeface="Tahoma" panose="020B0604030504040204" pitchFamily="34" charset="0"/>
                <a:cs typeface="Tahoma" panose="020B0604030504040204" pitchFamily="34" charset="0"/>
              </a:rPr>
              <a:t>frequency</a:t>
            </a:r>
            <a:r>
              <a:rPr lang="en-US" dirty="0">
                <a:latin typeface="Tahoma" panose="020B0604030504040204" pitchFamily="34" charset="0"/>
                <a:ea typeface="Tahoma" panose="020B0604030504040204" pitchFamily="34" charset="0"/>
                <a:cs typeface="Tahoma" panose="020B0604030504040204" pitchFamily="34" charset="0"/>
              </a:rPr>
              <a:t> components.</a:t>
            </a:r>
          </a:p>
        </p:txBody>
      </p:sp>
      <p:sp>
        <p:nvSpPr>
          <p:cNvPr id="17" name="TextBox 16">
            <a:extLst>
              <a:ext uri="{FF2B5EF4-FFF2-40B4-BE49-F238E27FC236}">
                <a16:creationId xmlns:a16="http://schemas.microsoft.com/office/drawing/2014/main" id="{56CD25C1-799D-4F15-A444-C55C5C7C3366}"/>
              </a:ext>
            </a:extLst>
          </p:cNvPr>
          <p:cNvSpPr txBox="1"/>
          <p:nvPr/>
        </p:nvSpPr>
        <p:spPr>
          <a:xfrm>
            <a:off x="1154083" y="1331319"/>
            <a:ext cx="3913217"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RESULTS FROM MATLAB SIMULINK</a:t>
            </a:r>
          </a:p>
        </p:txBody>
      </p:sp>
    </p:spTree>
    <p:extLst>
      <p:ext uri="{BB962C8B-B14F-4D97-AF65-F5344CB8AC3E}">
        <p14:creationId xmlns:p14="http://schemas.microsoft.com/office/powerpoint/2010/main" val="43278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231535"/>
            <a:ext cx="10058400" cy="1148010"/>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RESULTS AND ANALYSIS</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14</a:t>
            </a:fld>
            <a:endParaRPr lang="en-US"/>
          </a:p>
        </p:txBody>
      </p:sp>
      <p:sp>
        <p:nvSpPr>
          <p:cNvPr id="11" name="TextBox 10">
            <a:extLst>
              <a:ext uri="{FF2B5EF4-FFF2-40B4-BE49-F238E27FC236}">
                <a16:creationId xmlns:a16="http://schemas.microsoft.com/office/drawing/2014/main" id="{1D0C96C5-1DF4-41EA-A216-6EC967748810}"/>
              </a:ext>
            </a:extLst>
          </p:cNvPr>
          <p:cNvSpPr txBox="1"/>
          <p:nvPr/>
        </p:nvSpPr>
        <p:spPr>
          <a:xfrm>
            <a:off x="1068358" y="1379545"/>
            <a:ext cx="3913217"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RESULTS FROM MATLAB CODE</a:t>
            </a:r>
          </a:p>
        </p:txBody>
      </p:sp>
      <p:pic>
        <p:nvPicPr>
          <p:cNvPr id="5" name="Picture 4">
            <a:extLst>
              <a:ext uri="{FF2B5EF4-FFF2-40B4-BE49-F238E27FC236}">
                <a16:creationId xmlns:a16="http://schemas.microsoft.com/office/drawing/2014/main" id="{08AB48C8-192A-4614-B9BF-88DAAC42DF4F}"/>
              </a:ext>
            </a:extLst>
          </p:cNvPr>
          <p:cNvPicPr>
            <a:picLocks noChangeAspect="1"/>
          </p:cNvPicPr>
          <p:nvPr/>
        </p:nvPicPr>
        <p:blipFill rotWithShape="1">
          <a:blip r:embed="rId3">
            <a:extLst>
              <a:ext uri="{28A0092B-C50C-407E-A947-70E740481C1C}">
                <a14:useLocalDpi xmlns:a14="http://schemas.microsoft.com/office/drawing/2010/main" val="0"/>
              </a:ext>
            </a:extLst>
          </a:blip>
          <a:srcRect l="22819" t="25268"/>
          <a:stretch/>
        </p:blipFill>
        <p:spPr>
          <a:xfrm>
            <a:off x="1154084" y="1932478"/>
            <a:ext cx="4956614" cy="2544370"/>
          </a:xfrm>
          <a:prstGeom prst="rect">
            <a:avLst/>
          </a:prstGeom>
        </p:spPr>
      </p:pic>
      <p:sp>
        <p:nvSpPr>
          <p:cNvPr id="12" name="TextBox 11">
            <a:extLst>
              <a:ext uri="{FF2B5EF4-FFF2-40B4-BE49-F238E27FC236}">
                <a16:creationId xmlns:a16="http://schemas.microsoft.com/office/drawing/2014/main" id="{218BCDAC-1861-46EC-8175-C4C8B755F27B}"/>
              </a:ext>
            </a:extLst>
          </p:cNvPr>
          <p:cNvSpPr txBox="1"/>
          <p:nvPr/>
        </p:nvSpPr>
        <p:spPr>
          <a:xfrm>
            <a:off x="1068358" y="4546254"/>
            <a:ext cx="5132417"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3D representation of linear array dipole antennas.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Array is positioned in the x-z plane, spanning from -1000 to 1000 mm along the x-axis and -100 to 100 </a:t>
            </a:r>
            <a:r>
              <a:rPr lang="en-US" dirty="0">
                <a:ea typeface="Tahoma" panose="020B0604030504040204" pitchFamily="34" charset="0"/>
                <a:cs typeface="Tahoma" panose="020B0604030504040204" pitchFamily="34" charset="0"/>
              </a:rPr>
              <a:t>along</a:t>
            </a:r>
            <a:r>
              <a:rPr lang="en-US" dirty="0">
                <a:latin typeface="Tahoma" panose="020B0604030504040204" pitchFamily="34" charset="0"/>
                <a:ea typeface="Tahoma" panose="020B0604030504040204" pitchFamily="34" charset="0"/>
                <a:cs typeface="Tahoma" panose="020B0604030504040204" pitchFamily="34" charset="0"/>
              </a:rPr>
              <a:t> z-axis.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It forms the basis set of our diversity system</a:t>
            </a:r>
          </a:p>
        </p:txBody>
      </p:sp>
      <p:pic>
        <p:nvPicPr>
          <p:cNvPr id="13" name="Picture 12">
            <a:extLst>
              <a:ext uri="{FF2B5EF4-FFF2-40B4-BE49-F238E27FC236}">
                <a16:creationId xmlns:a16="http://schemas.microsoft.com/office/drawing/2014/main" id="{34CE0F3E-79DE-43DA-9E7B-7973E4195392}"/>
              </a:ext>
            </a:extLst>
          </p:cNvPr>
          <p:cNvPicPr>
            <a:picLocks noChangeAspect="1"/>
          </p:cNvPicPr>
          <p:nvPr/>
        </p:nvPicPr>
        <p:blipFill rotWithShape="1">
          <a:blip r:embed="rId4">
            <a:extLst>
              <a:ext uri="{28A0092B-C50C-407E-A947-70E740481C1C}">
                <a14:useLocalDpi xmlns:a14="http://schemas.microsoft.com/office/drawing/2010/main" val="0"/>
              </a:ext>
            </a:extLst>
          </a:blip>
          <a:srcRect l="3551" t="5569" r="3696"/>
          <a:stretch/>
        </p:blipFill>
        <p:spPr>
          <a:xfrm>
            <a:off x="6882961" y="1975336"/>
            <a:ext cx="4508939" cy="2570918"/>
          </a:xfrm>
          <a:prstGeom prst="rect">
            <a:avLst/>
          </a:prstGeom>
        </p:spPr>
      </p:pic>
      <p:sp>
        <p:nvSpPr>
          <p:cNvPr id="14" name="TextBox 13">
            <a:extLst>
              <a:ext uri="{FF2B5EF4-FFF2-40B4-BE49-F238E27FC236}">
                <a16:creationId xmlns:a16="http://schemas.microsoft.com/office/drawing/2014/main" id="{E2569D2A-8302-4B2F-A97B-1101EB0832EF}"/>
              </a:ext>
            </a:extLst>
          </p:cNvPr>
          <p:cNvSpPr txBox="1"/>
          <p:nvPr/>
        </p:nvSpPr>
        <p:spPr>
          <a:xfrm>
            <a:off x="6882961" y="4605259"/>
            <a:ext cx="46518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Both S21 and correlation decrease as the tilt angle increases, indicating reduced coupling between antennas.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Optimal diversity is achieved at around 80 degrees tilt.</a:t>
            </a:r>
          </a:p>
        </p:txBody>
      </p:sp>
    </p:spTree>
    <p:extLst>
      <p:ext uri="{BB962C8B-B14F-4D97-AF65-F5344CB8AC3E}">
        <p14:creationId xmlns:p14="http://schemas.microsoft.com/office/powerpoint/2010/main" val="218079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231535"/>
            <a:ext cx="10058400" cy="1148010"/>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RESULTS AND ANALYSIS</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15</a:t>
            </a:fld>
            <a:endParaRPr lang="en-US"/>
          </a:p>
        </p:txBody>
      </p:sp>
      <p:sp>
        <p:nvSpPr>
          <p:cNvPr id="11" name="TextBox 10">
            <a:extLst>
              <a:ext uri="{FF2B5EF4-FFF2-40B4-BE49-F238E27FC236}">
                <a16:creationId xmlns:a16="http://schemas.microsoft.com/office/drawing/2014/main" id="{1D0C96C5-1DF4-41EA-A216-6EC967748810}"/>
              </a:ext>
            </a:extLst>
          </p:cNvPr>
          <p:cNvSpPr txBox="1"/>
          <p:nvPr/>
        </p:nvSpPr>
        <p:spPr>
          <a:xfrm>
            <a:off x="1068358" y="1379545"/>
            <a:ext cx="3913217"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RESULTS FROM MATLAB CODE</a:t>
            </a:r>
          </a:p>
        </p:txBody>
      </p:sp>
      <p:pic>
        <p:nvPicPr>
          <p:cNvPr id="6" name="Picture 5">
            <a:extLst>
              <a:ext uri="{FF2B5EF4-FFF2-40B4-BE49-F238E27FC236}">
                <a16:creationId xmlns:a16="http://schemas.microsoft.com/office/drawing/2014/main" id="{40939F17-1C71-4C99-84E8-E0430E78D773}"/>
              </a:ext>
            </a:extLst>
          </p:cNvPr>
          <p:cNvPicPr>
            <a:picLocks noChangeAspect="1"/>
          </p:cNvPicPr>
          <p:nvPr/>
        </p:nvPicPr>
        <p:blipFill rotWithShape="1">
          <a:blip r:embed="rId3">
            <a:extLst>
              <a:ext uri="{28A0092B-C50C-407E-A947-70E740481C1C}">
                <a14:useLocalDpi xmlns:a14="http://schemas.microsoft.com/office/drawing/2010/main" val="0"/>
              </a:ext>
            </a:extLst>
          </a:blip>
          <a:srcRect l="5467" t="6388" r="1537"/>
          <a:stretch/>
        </p:blipFill>
        <p:spPr>
          <a:xfrm>
            <a:off x="1466850" y="1947761"/>
            <a:ext cx="4629150" cy="2368831"/>
          </a:xfrm>
          <a:prstGeom prst="rect">
            <a:avLst/>
          </a:prstGeom>
        </p:spPr>
      </p:pic>
      <p:sp>
        <p:nvSpPr>
          <p:cNvPr id="15" name="TextBox 14">
            <a:extLst>
              <a:ext uri="{FF2B5EF4-FFF2-40B4-BE49-F238E27FC236}">
                <a16:creationId xmlns:a16="http://schemas.microsoft.com/office/drawing/2014/main" id="{F8F3626B-98ED-403B-9C09-B9CE4E5677C3}"/>
              </a:ext>
            </a:extLst>
          </p:cNvPr>
          <p:cNvSpPr txBox="1"/>
          <p:nvPr/>
        </p:nvSpPr>
        <p:spPr>
          <a:xfrm>
            <a:off x="1466850" y="4535691"/>
            <a:ext cx="4943475"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S21 steadily decreases with increased antenna separation.</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Correlation oscillates but generally decreases with distance.</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Periodic nulls in correlation indicate optimal separation distances.</a:t>
            </a:r>
          </a:p>
        </p:txBody>
      </p:sp>
      <p:pic>
        <p:nvPicPr>
          <p:cNvPr id="8" name="Picture 7">
            <a:extLst>
              <a:ext uri="{FF2B5EF4-FFF2-40B4-BE49-F238E27FC236}">
                <a16:creationId xmlns:a16="http://schemas.microsoft.com/office/drawing/2014/main" id="{C6740F6C-BD26-4991-B36B-EBF59905C03B}"/>
              </a:ext>
            </a:extLst>
          </p:cNvPr>
          <p:cNvPicPr>
            <a:picLocks noChangeAspect="1"/>
          </p:cNvPicPr>
          <p:nvPr/>
        </p:nvPicPr>
        <p:blipFill rotWithShape="1">
          <a:blip r:embed="rId4">
            <a:extLst>
              <a:ext uri="{28A0092B-C50C-407E-A947-70E740481C1C}">
                <a14:useLocalDpi xmlns:a14="http://schemas.microsoft.com/office/drawing/2010/main" val="0"/>
              </a:ext>
            </a:extLst>
          </a:blip>
          <a:srcRect l="4264" t="9694" r="3523"/>
          <a:stretch/>
        </p:blipFill>
        <p:spPr>
          <a:xfrm>
            <a:off x="6684409" y="1947761"/>
            <a:ext cx="4353509" cy="2368831"/>
          </a:xfrm>
          <a:prstGeom prst="rect">
            <a:avLst/>
          </a:prstGeom>
        </p:spPr>
      </p:pic>
      <p:sp>
        <p:nvSpPr>
          <p:cNvPr id="17" name="TextBox 16">
            <a:extLst>
              <a:ext uri="{FF2B5EF4-FFF2-40B4-BE49-F238E27FC236}">
                <a16:creationId xmlns:a16="http://schemas.microsoft.com/office/drawing/2014/main" id="{E70880E9-1B61-4707-84D4-6F34337CAE7C}"/>
              </a:ext>
            </a:extLst>
          </p:cNvPr>
          <p:cNvSpPr txBox="1"/>
          <p:nvPr/>
        </p:nvSpPr>
        <p:spPr>
          <a:xfrm>
            <a:off x="6684409" y="4535691"/>
            <a:ext cx="43535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Two distinct nulls at approximately 0.74 GHz and 0.8 GHz, indicating frequencies of minimal correlation.</a:t>
            </a:r>
          </a:p>
        </p:txBody>
      </p:sp>
    </p:spTree>
    <p:extLst>
      <p:ext uri="{BB962C8B-B14F-4D97-AF65-F5344CB8AC3E}">
        <p14:creationId xmlns:p14="http://schemas.microsoft.com/office/powerpoint/2010/main" val="159617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231535"/>
            <a:ext cx="10058400" cy="1148010"/>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RESULTS AND ANALYSIS</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16</a:t>
            </a:fld>
            <a:endParaRPr lang="en-US"/>
          </a:p>
        </p:txBody>
      </p:sp>
      <p:sp>
        <p:nvSpPr>
          <p:cNvPr id="11" name="TextBox 10">
            <a:extLst>
              <a:ext uri="{FF2B5EF4-FFF2-40B4-BE49-F238E27FC236}">
                <a16:creationId xmlns:a16="http://schemas.microsoft.com/office/drawing/2014/main" id="{1D0C96C5-1DF4-41EA-A216-6EC967748810}"/>
              </a:ext>
            </a:extLst>
          </p:cNvPr>
          <p:cNvSpPr txBox="1"/>
          <p:nvPr/>
        </p:nvSpPr>
        <p:spPr>
          <a:xfrm>
            <a:off x="1068358" y="1379545"/>
            <a:ext cx="3913217"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RESULTS FROM MATLAB CODE</a:t>
            </a:r>
          </a:p>
        </p:txBody>
      </p:sp>
      <p:pic>
        <p:nvPicPr>
          <p:cNvPr id="5" name="Picture 4">
            <a:extLst>
              <a:ext uri="{FF2B5EF4-FFF2-40B4-BE49-F238E27FC236}">
                <a16:creationId xmlns:a16="http://schemas.microsoft.com/office/drawing/2014/main" id="{63E75F11-9B1B-480D-B034-A5446F76BF30}"/>
              </a:ext>
            </a:extLst>
          </p:cNvPr>
          <p:cNvPicPr>
            <a:picLocks noChangeAspect="1"/>
          </p:cNvPicPr>
          <p:nvPr/>
        </p:nvPicPr>
        <p:blipFill rotWithShape="1">
          <a:blip r:embed="rId3">
            <a:extLst>
              <a:ext uri="{28A0092B-C50C-407E-A947-70E740481C1C}">
                <a14:useLocalDpi xmlns:a14="http://schemas.microsoft.com/office/drawing/2010/main" val="0"/>
              </a:ext>
            </a:extLst>
          </a:blip>
          <a:srcRect l="3247" t="6916"/>
          <a:stretch/>
        </p:blipFill>
        <p:spPr>
          <a:xfrm>
            <a:off x="1676399" y="2066925"/>
            <a:ext cx="4888449" cy="3951154"/>
          </a:xfrm>
          <a:prstGeom prst="rect">
            <a:avLst/>
          </a:prstGeom>
        </p:spPr>
      </p:pic>
      <p:sp>
        <p:nvSpPr>
          <p:cNvPr id="12" name="TextBox 11">
            <a:extLst>
              <a:ext uri="{FF2B5EF4-FFF2-40B4-BE49-F238E27FC236}">
                <a16:creationId xmlns:a16="http://schemas.microsoft.com/office/drawing/2014/main" id="{B88A354F-81BC-4233-9DC6-7D38D428D748}"/>
              </a:ext>
            </a:extLst>
          </p:cNvPr>
          <p:cNvSpPr txBox="1"/>
          <p:nvPr/>
        </p:nvSpPr>
        <p:spPr>
          <a:xfrm>
            <a:off x="7118291" y="2627003"/>
            <a:ext cx="370210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tilt angle increases linearly from 0-100 degrees as the orientation angle increases from 0-90 degrees.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This suggest that our dieback system is adjusting the tilt angle proportionally to changes in orientation to maintain optimal diversity.</a:t>
            </a:r>
          </a:p>
        </p:txBody>
      </p:sp>
    </p:spTree>
    <p:extLst>
      <p:ext uri="{BB962C8B-B14F-4D97-AF65-F5344CB8AC3E}">
        <p14:creationId xmlns:p14="http://schemas.microsoft.com/office/powerpoint/2010/main" val="3561829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522480"/>
            <a:ext cx="10058400" cy="1148010"/>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DISCUSSION</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17</a:t>
            </a:fld>
            <a:endParaRPr lang="en-US"/>
          </a:p>
        </p:txBody>
      </p:sp>
      <p:sp>
        <p:nvSpPr>
          <p:cNvPr id="3" name="TextBox 2">
            <a:extLst>
              <a:ext uri="{FF2B5EF4-FFF2-40B4-BE49-F238E27FC236}">
                <a16:creationId xmlns:a16="http://schemas.microsoft.com/office/drawing/2014/main" id="{8451AAE5-FDF2-4B11-B39B-F8AC1E93D55F}"/>
              </a:ext>
            </a:extLst>
          </p:cNvPr>
          <p:cNvSpPr txBox="1"/>
          <p:nvPr/>
        </p:nvSpPr>
        <p:spPr>
          <a:xfrm>
            <a:off x="1154083" y="1939804"/>
            <a:ext cx="10580716" cy="3785652"/>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ea typeface="Tahoma" panose="020B0604030504040204" pitchFamily="34" charset="0"/>
                <a:cs typeface="Tahoma" panose="020B0604030504040204" pitchFamily="34" charset="0"/>
              </a:rPr>
              <a:t>By continuously monitoring channel conditions and adaptively selecting the optimal diversity branch, the system can maintain a more reliable and efficient.</a:t>
            </a:r>
          </a:p>
          <a:p>
            <a:pPr marL="285750" indent="-285750">
              <a:buFont typeface="Wingdings" panose="05000000000000000000" pitchFamily="2" charset="2"/>
              <a:buChar char="ü"/>
            </a:pPr>
            <a:r>
              <a:rPr lang="en-US" sz="2000" dirty="0">
                <a:ea typeface="Tahoma" panose="020B0604030504040204" pitchFamily="34" charset="0"/>
                <a:cs typeface="Tahoma" panose="020B0604030504040204" pitchFamily="34" charset="0"/>
              </a:rPr>
              <a:t>Implemented Simulink model successfully demonstrates the concept and potential benefits of feedback diversity in wireless communication system.</a:t>
            </a:r>
          </a:p>
          <a:p>
            <a:pPr marL="285750" indent="-285750">
              <a:buFont typeface="Wingdings" panose="05000000000000000000" pitchFamily="2" charset="2"/>
              <a:buChar char="ü"/>
            </a:pPr>
            <a:r>
              <a:rPr lang="en-US" sz="2000" dirty="0">
                <a:ea typeface="Tahoma" panose="020B0604030504040204" pitchFamily="34" charset="0"/>
                <a:cs typeface="Tahoma" panose="020B0604030504040204" pitchFamily="34" charset="0"/>
              </a:rPr>
              <a:t>Model provides challenges faced in wireless communication and how feedback diversity can help mitigate theses issues.</a:t>
            </a:r>
          </a:p>
          <a:p>
            <a:pPr marL="285750" indent="-285750">
              <a:buFont typeface="Wingdings" panose="05000000000000000000" pitchFamily="2" charset="2"/>
              <a:buChar char="ü"/>
            </a:pPr>
            <a:r>
              <a:rPr lang="en-US" sz="2000" dirty="0">
                <a:ea typeface="Tahoma" panose="020B0604030504040204" pitchFamily="34" charset="0"/>
                <a:cs typeface="Tahoma" panose="020B0604030504040204" pitchFamily="34" charset="0"/>
              </a:rPr>
              <a:t>The analysis of scope outputs present the effects of quantization, channel impairments, and the feedback diversity mechanism of the signal.</a:t>
            </a:r>
          </a:p>
          <a:p>
            <a:pPr marL="285750" indent="-285750">
              <a:buFont typeface="Wingdings" panose="05000000000000000000" pitchFamily="2" charset="2"/>
              <a:buChar char="ü"/>
            </a:pPr>
            <a:r>
              <a:rPr lang="en-US" sz="2000" dirty="0">
                <a:ea typeface="Tahoma" panose="020B0604030504040204" pitchFamily="34" charset="0"/>
                <a:cs typeface="Tahoma" panose="020B0604030504040204" pitchFamily="34" charset="0"/>
              </a:rPr>
              <a:t>From the MATLAB Simulink, results show that feedback diversity is capable for improving signal quality and reliability.</a:t>
            </a:r>
          </a:p>
          <a:p>
            <a:pPr marL="285750" indent="-285750">
              <a:buFont typeface="Wingdings" panose="05000000000000000000" pitchFamily="2" charset="2"/>
              <a:buChar char="ü"/>
            </a:pPr>
            <a:r>
              <a:rPr lang="en-US" sz="2000" dirty="0">
                <a:ea typeface="Tahoma" panose="020B0604030504040204" pitchFamily="34" charset="0"/>
                <a:cs typeface="Tahoma" panose="020B0604030504040204" pitchFamily="34" charset="0"/>
              </a:rPr>
              <a:t>From the MTLAB code, results show that feedback diversity is effectively optimizing antenna parameters to minimize correlation and improve diversity performance</a:t>
            </a:r>
          </a:p>
        </p:txBody>
      </p:sp>
    </p:spTree>
    <p:extLst>
      <p:ext uri="{BB962C8B-B14F-4D97-AF65-F5344CB8AC3E}">
        <p14:creationId xmlns:p14="http://schemas.microsoft.com/office/powerpoint/2010/main" val="1754954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522480"/>
            <a:ext cx="10058400" cy="1148010"/>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SIGNIFICANCE</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18</a:t>
            </a:fld>
            <a:endParaRPr lang="en-US"/>
          </a:p>
        </p:txBody>
      </p:sp>
      <p:sp>
        <p:nvSpPr>
          <p:cNvPr id="3" name="TextBox 2">
            <a:extLst>
              <a:ext uri="{FF2B5EF4-FFF2-40B4-BE49-F238E27FC236}">
                <a16:creationId xmlns:a16="http://schemas.microsoft.com/office/drawing/2014/main" id="{8451AAE5-FDF2-4B11-B39B-F8AC1E93D55F}"/>
              </a:ext>
            </a:extLst>
          </p:cNvPr>
          <p:cNvSpPr txBox="1"/>
          <p:nvPr/>
        </p:nvSpPr>
        <p:spPr>
          <a:xfrm>
            <a:off x="683374" y="1992020"/>
            <a:ext cx="11337175" cy="3208571"/>
          </a:xfrm>
          <a:prstGeom prst="rect">
            <a:avLst/>
          </a:prstGeom>
          <a:noFill/>
        </p:spPr>
        <p:txBody>
          <a:bodyPr wrap="square" rtlCol="0">
            <a:spAutoFit/>
          </a:bodyPr>
          <a:lstStyle/>
          <a:p>
            <a:pPr marL="285750" indent="-285750">
              <a:buFont typeface="Wingdings" panose="05000000000000000000" pitchFamily="2" charset="2"/>
              <a:buChar char="ü"/>
            </a:pPr>
            <a:r>
              <a:rPr lang="en-US" sz="2250" b="1" dirty="0"/>
              <a:t>Practical applications</a:t>
            </a:r>
          </a:p>
          <a:p>
            <a:r>
              <a:rPr lang="en-US" sz="2250" dirty="0"/>
              <a:t>Mobile Networks – improves quality and reliability </a:t>
            </a:r>
          </a:p>
          <a:p>
            <a:r>
              <a:rPr lang="en-US" sz="2250" dirty="0"/>
              <a:t>					helps maintain signal integrity in urban environment with high interference</a:t>
            </a:r>
          </a:p>
          <a:p>
            <a:r>
              <a:rPr lang="en-US" sz="2250" dirty="0"/>
              <a:t>Satellite communications – reduces the impact of atmospheric disturbances on signal quality.</a:t>
            </a:r>
          </a:p>
          <a:p>
            <a:endParaRPr lang="en-US" sz="2250" dirty="0"/>
          </a:p>
          <a:p>
            <a:pPr marL="342900" indent="-342900">
              <a:buFont typeface="Wingdings" panose="05000000000000000000" pitchFamily="2" charset="2"/>
              <a:buChar char="ü"/>
            </a:pPr>
            <a:r>
              <a:rPr lang="en-US" sz="2250" dirty="0"/>
              <a:t>Enhanced signal quality and reliability</a:t>
            </a:r>
          </a:p>
          <a:p>
            <a:pPr marL="342900" indent="-342900">
              <a:buFont typeface="Wingdings" panose="05000000000000000000" pitchFamily="2" charset="2"/>
              <a:buChar char="ü"/>
            </a:pPr>
            <a:r>
              <a:rPr lang="en-US" sz="2250" dirty="0"/>
              <a:t>Increased system capacity</a:t>
            </a:r>
          </a:p>
          <a:p>
            <a:pPr marL="342900" indent="-342900">
              <a:buFont typeface="Wingdings" panose="05000000000000000000" pitchFamily="2" charset="2"/>
              <a:buChar char="ü"/>
            </a:pPr>
            <a:r>
              <a:rPr lang="en-US" sz="2250" dirty="0"/>
              <a:t>Reduced power consumption</a:t>
            </a:r>
          </a:p>
          <a:p>
            <a:pPr marL="342900" indent="-342900">
              <a:buFont typeface="Wingdings" panose="05000000000000000000" pitchFamily="2" charset="2"/>
              <a:buChar char="ü"/>
            </a:pPr>
            <a:r>
              <a:rPr lang="en-US" sz="2250" dirty="0"/>
              <a:t>Improved spectral efficiency</a:t>
            </a:r>
          </a:p>
        </p:txBody>
      </p:sp>
    </p:spTree>
    <p:extLst>
      <p:ext uri="{BB962C8B-B14F-4D97-AF65-F5344CB8AC3E}">
        <p14:creationId xmlns:p14="http://schemas.microsoft.com/office/powerpoint/2010/main" val="116921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3AF899-E206-45B5-9AB2-111BD17E224A}" type="slidenum">
              <a:rPr lang="en-US" smtClean="0"/>
              <a:t>19</a:t>
            </a:fld>
            <a:endParaRPr lang="en-US"/>
          </a:p>
        </p:txBody>
      </p:sp>
      <p:sp>
        <p:nvSpPr>
          <p:cNvPr id="3" name="TextBox 2"/>
          <p:cNvSpPr txBox="1"/>
          <p:nvPr/>
        </p:nvSpPr>
        <p:spPr>
          <a:xfrm>
            <a:off x="4128940" y="2611225"/>
            <a:ext cx="7004116" cy="923330"/>
          </a:xfrm>
          <a:prstGeom prst="rect">
            <a:avLst/>
          </a:prstGeom>
          <a:noFill/>
        </p:spPr>
        <p:txBody>
          <a:bodyPr wrap="square" rtlCol="0">
            <a:spAutoFit/>
          </a:bodyPr>
          <a:lstStyle/>
          <a:p>
            <a:r>
              <a:rPr lang="en-US" sz="5400" b="1" dirty="0">
                <a:solidFill>
                  <a:schemeClr val="bg2">
                    <a:lumMod val="25000"/>
                  </a:schemeClr>
                </a:solidFill>
                <a:latin typeface="Arial Narrow" panose="020B0606020202030204" pitchFamily="34" charset="0"/>
              </a:rPr>
              <a:t>THANK YOU !</a:t>
            </a:r>
          </a:p>
        </p:txBody>
      </p:sp>
      <p:sp>
        <p:nvSpPr>
          <p:cNvPr id="4" name="TextBox 3">
            <a:extLst>
              <a:ext uri="{FF2B5EF4-FFF2-40B4-BE49-F238E27FC236}">
                <a16:creationId xmlns:a16="http://schemas.microsoft.com/office/drawing/2014/main" id="{A4E1AA0B-FD3D-4C1F-A5DF-D34D5419D6E3}"/>
              </a:ext>
            </a:extLst>
          </p:cNvPr>
          <p:cNvSpPr txBox="1"/>
          <p:nvPr/>
        </p:nvSpPr>
        <p:spPr>
          <a:xfrm>
            <a:off x="3986755" y="6459785"/>
            <a:ext cx="4218488" cy="276999"/>
          </a:xfrm>
          <a:prstGeom prst="rect">
            <a:avLst/>
          </a:prstGeom>
          <a:noFill/>
        </p:spPr>
        <p:txBody>
          <a:bodyPr wrap="square" rtlCol="0">
            <a:spAutoFit/>
          </a:bodyPr>
          <a:lstStyle/>
          <a:p>
            <a:pPr algn="ctr"/>
            <a:r>
              <a:rPr lang="en-US" sz="1200" dirty="0">
                <a:solidFill>
                  <a:schemeClr val="bg1"/>
                </a:solidFill>
              </a:rPr>
              <a:t>DEPARTMENT OF ELECTRICAL AND ELECTRONIC ENGINEERING</a:t>
            </a:r>
          </a:p>
        </p:txBody>
      </p:sp>
    </p:spTree>
    <p:extLst>
      <p:ext uri="{BB962C8B-B14F-4D97-AF65-F5344CB8AC3E}">
        <p14:creationId xmlns:p14="http://schemas.microsoft.com/office/powerpoint/2010/main" val="268732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6030"/>
            <a:ext cx="10058400" cy="1450757"/>
          </a:xfrm>
        </p:spPr>
        <p:txBody>
          <a:bodyPr>
            <a:normAutofit/>
          </a:bodyPr>
          <a:lstStyle/>
          <a:p>
            <a:pPr algn="ctr"/>
            <a:r>
              <a:rPr lang="en-US" sz="6000" b="1" dirty="0">
                <a:solidFill>
                  <a:srgbClr val="002060"/>
                </a:solidFill>
                <a:latin typeface="Tahoma" panose="020B0604030504040204" pitchFamily="34" charset="0"/>
                <a:ea typeface="Tahoma" panose="020B0604030504040204" pitchFamily="34" charset="0"/>
                <a:cs typeface="Tahoma" panose="020B0604030504040204" pitchFamily="34" charset="0"/>
              </a:rPr>
              <a:t>CONTENTS</a:t>
            </a:r>
          </a:p>
        </p:txBody>
      </p:sp>
      <p:sp>
        <p:nvSpPr>
          <p:cNvPr id="4" name="Slide Number Placeholder 3"/>
          <p:cNvSpPr>
            <a:spLocks noGrp="1"/>
          </p:cNvSpPr>
          <p:nvPr>
            <p:ph type="sldNum" sz="quarter" idx="12"/>
          </p:nvPr>
        </p:nvSpPr>
        <p:spPr/>
        <p:txBody>
          <a:bodyPr/>
          <a:lstStyle/>
          <a:p>
            <a:fld id="{073AF899-E206-45B5-9AB2-111BD17E224A}" type="slidenum">
              <a:rPr lang="en-US" smtClean="0"/>
              <a:t>2</a:t>
            </a:fld>
            <a:endParaRPr lang="en-US"/>
          </a:p>
        </p:txBody>
      </p:sp>
      <p:sp>
        <p:nvSpPr>
          <p:cNvPr id="76" name="TextBox 75">
            <a:extLst>
              <a:ext uri="{FF2B5EF4-FFF2-40B4-BE49-F238E27FC236}">
                <a16:creationId xmlns:a16="http://schemas.microsoft.com/office/drawing/2014/main" id="{A2860CB9-76B4-4510-8BF8-64CB2E9C174D}"/>
              </a:ext>
            </a:extLst>
          </p:cNvPr>
          <p:cNvSpPr txBox="1"/>
          <p:nvPr/>
        </p:nvSpPr>
        <p:spPr>
          <a:xfrm>
            <a:off x="3986755" y="6459785"/>
            <a:ext cx="4218488" cy="276999"/>
          </a:xfrm>
          <a:prstGeom prst="rect">
            <a:avLst/>
          </a:prstGeom>
          <a:noFill/>
        </p:spPr>
        <p:txBody>
          <a:bodyPr wrap="square" rtlCol="0">
            <a:spAutoFit/>
          </a:bodyPr>
          <a:lstStyle/>
          <a:p>
            <a:pPr algn="ctr"/>
            <a:r>
              <a:rPr lang="en-US" sz="1200" dirty="0">
                <a:solidFill>
                  <a:schemeClr val="bg1"/>
                </a:solidFill>
              </a:rPr>
              <a:t>DEPARTMENT OF ELECTRICAL AND ELECTRONIC ENGINEERING</a:t>
            </a:r>
          </a:p>
        </p:txBody>
      </p:sp>
      <p:sp>
        <p:nvSpPr>
          <p:cNvPr id="5" name="TextBox 4">
            <a:extLst>
              <a:ext uri="{FF2B5EF4-FFF2-40B4-BE49-F238E27FC236}">
                <a16:creationId xmlns:a16="http://schemas.microsoft.com/office/drawing/2014/main" id="{34CC9B5D-D4AF-44B7-9341-C6ACBBD7656E}"/>
              </a:ext>
            </a:extLst>
          </p:cNvPr>
          <p:cNvSpPr txBox="1"/>
          <p:nvPr/>
        </p:nvSpPr>
        <p:spPr>
          <a:xfrm>
            <a:off x="1186404" y="2085975"/>
            <a:ext cx="10058399" cy="3970318"/>
          </a:xfrm>
          <a:prstGeom prst="rect">
            <a:avLst/>
          </a:prstGeom>
          <a:noFill/>
        </p:spPr>
        <p:txBody>
          <a:bodyPr wrap="square" rtlCol="0">
            <a:spAutoFit/>
          </a:bodyPr>
          <a:lstStyle/>
          <a:p>
            <a:pPr marL="285750" indent="-285750">
              <a:buFont typeface="Wingdings" panose="05000000000000000000" pitchFamily="2" charset="2"/>
              <a:buChar char="v"/>
            </a:pPr>
            <a:r>
              <a:rPr lang="en-US" sz="3600" dirty="0">
                <a:ea typeface="Tahoma" panose="020B0604030504040204" pitchFamily="34" charset="0"/>
                <a:cs typeface="Tahoma" panose="020B0604030504040204" pitchFamily="34" charset="0"/>
              </a:rPr>
              <a:t>Introduction</a:t>
            </a:r>
          </a:p>
          <a:p>
            <a:pPr marL="285750" indent="-285750">
              <a:buFont typeface="Wingdings" panose="05000000000000000000" pitchFamily="2" charset="2"/>
              <a:buChar char="v"/>
            </a:pPr>
            <a:r>
              <a:rPr lang="en-US" sz="3600" dirty="0">
                <a:ea typeface="Tahoma" panose="020B0604030504040204" pitchFamily="34" charset="0"/>
                <a:cs typeface="Tahoma" panose="020B0604030504040204" pitchFamily="34" charset="0"/>
              </a:rPr>
              <a:t>Theory behind the Feedback diversity</a:t>
            </a:r>
          </a:p>
          <a:p>
            <a:pPr marL="285750" indent="-285750">
              <a:buFont typeface="Wingdings" panose="05000000000000000000" pitchFamily="2" charset="2"/>
              <a:buChar char="v"/>
            </a:pPr>
            <a:r>
              <a:rPr lang="en-US" sz="3600" dirty="0">
                <a:ea typeface="Tahoma" panose="020B0604030504040204" pitchFamily="34" charset="0"/>
                <a:cs typeface="Tahoma" panose="020B0604030504040204" pitchFamily="34" charset="0"/>
              </a:rPr>
              <a:t>Design and implementation</a:t>
            </a:r>
          </a:p>
          <a:p>
            <a:pPr marL="285750" indent="-285750">
              <a:buFont typeface="Wingdings" panose="05000000000000000000" pitchFamily="2" charset="2"/>
              <a:buChar char="v"/>
            </a:pPr>
            <a:r>
              <a:rPr lang="en-US" sz="3600" dirty="0">
                <a:ea typeface="Tahoma" panose="020B0604030504040204" pitchFamily="34" charset="0"/>
                <a:cs typeface="Tahoma" panose="020B0604030504040204" pitchFamily="34" charset="0"/>
              </a:rPr>
              <a:t>Explanation of simulation</a:t>
            </a:r>
          </a:p>
          <a:p>
            <a:pPr marL="285750" indent="-285750">
              <a:buFont typeface="Wingdings" panose="05000000000000000000" pitchFamily="2" charset="2"/>
              <a:buChar char="v"/>
            </a:pPr>
            <a:r>
              <a:rPr lang="en-US" sz="3600" dirty="0">
                <a:ea typeface="Tahoma" panose="020B0604030504040204" pitchFamily="34" charset="0"/>
                <a:cs typeface="Tahoma" panose="020B0604030504040204" pitchFamily="34" charset="0"/>
              </a:rPr>
              <a:t>Results </a:t>
            </a:r>
          </a:p>
          <a:p>
            <a:pPr marL="285750" indent="-285750">
              <a:buFont typeface="Wingdings" panose="05000000000000000000" pitchFamily="2" charset="2"/>
              <a:buChar char="v"/>
            </a:pPr>
            <a:r>
              <a:rPr lang="en-US" sz="3600" dirty="0">
                <a:ea typeface="Tahoma" panose="020B0604030504040204" pitchFamily="34" charset="0"/>
                <a:cs typeface="Tahoma" panose="020B0604030504040204" pitchFamily="34" charset="0"/>
              </a:rPr>
              <a:t>Discussion </a:t>
            </a:r>
          </a:p>
          <a:p>
            <a:pPr marL="285750" indent="-285750">
              <a:buFont typeface="Wingdings" panose="05000000000000000000" pitchFamily="2" charset="2"/>
              <a:buChar char="v"/>
            </a:pPr>
            <a:r>
              <a:rPr lang="en-US" sz="3600" dirty="0">
                <a:ea typeface="Tahoma" panose="020B0604030504040204" pitchFamily="34" charset="0"/>
                <a:cs typeface="Tahoma" panose="020B0604030504040204" pitchFamily="34" charset="0"/>
              </a:rPr>
              <a:t>Significance </a:t>
            </a:r>
          </a:p>
        </p:txBody>
      </p:sp>
    </p:spTree>
    <p:extLst>
      <p:ext uri="{BB962C8B-B14F-4D97-AF65-F5344CB8AC3E}">
        <p14:creationId xmlns:p14="http://schemas.microsoft.com/office/powerpoint/2010/main" val="321367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194881"/>
            <a:ext cx="10058400" cy="1450757"/>
          </a:xfrm>
        </p:spPr>
        <p:txBody>
          <a:bodyPr>
            <a:normAutofit/>
          </a:bodyPr>
          <a:lstStyle/>
          <a:p>
            <a:pPr algn="ctr"/>
            <a:r>
              <a:rPr lang="en-US" sz="5400" b="1" dirty="0">
                <a:solidFill>
                  <a:srgbClr val="002060"/>
                </a:solidFill>
                <a:latin typeface="Tahoma" panose="020B0604030504040204" pitchFamily="34" charset="0"/>
                <a:ea typeface="Tahoma" panose="020B0604030504040204" pitchFamily="34" charset="0"/>
                <a:cs typeface="Tahoma" panose="020B0604030504040204" pitchFamily="34" charset="0"/>
              </a:rPr>
              <a:t>INTRODUCTION</a:t>
            </a:r>
          </a:p>
        </p:txBody>
      </p:sp>
      <p:sp>
        <p:nvSpPr>
          <p:cNvPr id="3" name="Content Placeholder 2">
            <a:extLst>
              <a:ext uri="{FF2B5EF4-FFF2-40B4-BE49-F238E27FC236}">
                <a16:creationId xmlns:a16="http://schemas.microsoft.com/office/drawing/2014/main" id="{FEE393F2-F36C-429B-8566-4D3F880B1751}"/>
              </a:ext>
            </a:extLst>
          </p:cNvPr>
          <p:cNvSpPr>
            <a:spLocks noGrp="1"/>
          </p:cNvSpPr>
          <p:nvPr>
            <p:ph idx="1"/>
          </p:nvPr>
        </p:nvSpPr>
        <p:spPr>
          <a:xfrm>
            <a:off x="1154083" y="1960034"/>
            <a:ext cx="10058400" cy="4023360"/>
          </a:xfrm>
        </p:spPr>
        <p:txBody>
          <a:bodyPr>
            <a:normAutofit/>
          </a:bodyPr>
          <a:lstStyle/>
          <a:p>
            <a:pPr>
              <a:buFont typeface="Wingdings" panose="05000000000000000000" pitchFamily="2" charset="2"/>
              <a:buChar char="ü"/>
            </a:pPr>
            <a:r>
              <a:rPr lang="en-US" sz="2400" dirty="0">
                <a:ea typeface="Tahoma" panose="020B0604030504040204" pitchFamily="34" charset="0"/>
                <a:cs typeface="Tahoma" panose="020B0604030504040204" pitchFamily="34" charset="0"/>
              </a:rPr>
              <a:t>Challenges in wireless communication system</a:t>
            </a:r>
          </a:p>
          <a:p>
            <a:pPr marL="0" indent="0">
              <a:buNone/>
            </a:pPr>
            <a:r>
              <a:rPr lang="en-US" sz="2400" dirty="0">
                <a:ea typeface="Tahoma" panose="020B0604030504040204" pitchFamily="34" charset="0"/>
                <a:cs typeface="Tahoma" panose="020B0604030504040204" pitchFamily="34" charset="0"/>
              </a:rPr>
              <a:t>	1. Multipath fading</a:t>
            </a:r>
          </a:p>
          <a:p>
            <a:pPr marL="0" indent="0">
              <a:buNone/>
            </a:pPr>
            <a:r>
              <a:rPr lang="en-US" sz="2400" dirty="0">
                <a:ea typeface="Tahoma" panose="020B0604030504040204" pitchFamily="34" charset="0"/>
                <a:cs typeface="Tahoma" panose="020B0604030504040204" pitchFamily="34" charset="0"/>
              </a:rPr>
              <a:t>	2. Noise</a:t>
            </a:r>
          </a:p>
          <a:p>
            <a:pPr marL="0" indent="0">
              <a:buNone/>
            </a:pPr>
            <a:r>
              <a:rPr lang="en-US" sz="2400" dirty="0">
                <a:ea typeface="Tahoma" panose="020B0604030504040204" pitchFamily="34" charset="0"/>
                <a:cs typeface="Tahoma" panose="020B0604030504040204" pitchFamily="34" charset="0"/>
              </a:rPr>
              <a:t>	3. Interference</a:t>
            </a:r>
          </a:p>
          <a:p>
            <a:pPr>
              <a:buFont typeface="Wingdings" panose="05000000000000000000" pitchFamily="2" charset="2"/>
              <a:buChar char="ü"/>
            </a:pPr>
            <a:r>
              <a:rPr lang="en-US" sz="2400" dirty="0">
                <a:ea typeface="Tahoma" panose="020B0604030504040204" pitchFamily="34" charset="0"/>
                <a:cs typeface="Tahoma" panose="020B0604030504040204" pitchFamily="34" charset="0"/>
              </a:rPr>
              <a:t>It will improve signal quality and reliability and enhance spectral efficiency and system capacity.</a:t>
            </a:r>
          </a:p>
          <a:p>
            <a:pPr>
              <a:buFont typeface="Wingdings" panose="05000000000000000000" pitchFamily="2" charset="2"/>
              <a:buChar char="ü"/>
            </a:pPr>
            <a:r>
              <a:rPr lang="en-US" sz="2400" dirty="0">
                <a:ea typeface="Tahoma" panose="020B0604030504040204" pitchFamily="34" charset="0"/>
                <a:cs typeface="Tahoma" panose="020B0604030504040204" pitchFamily="34" charset="0"/>
              </a:rPr>
              <a:t>Objective – Design, implement, and simulate the feedback diversity technique using MATLAB Simulink</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3</a:t>
            </a:fld>
            <a:endParaRPr lang="en-US"/>
          </a:p>
        </p:txBody>
      </p:sp>
    </p:spTree>
    <p:extLst>
      <p:ext uri="{BB962C8B-B14F-4D97-AF65-F5344CB8AC3E}">
        <p14:creationId xmlns:p14="http://schemas.microsoft.com/office/powerpoint/2010/main" val="362185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194881"/>
            <a:ext cx="10058400" cy="1450757"/>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THEORY BEHIND THE FEEDBACK DIVERSITY</a:t>
            </a:r>
          </a:p>
        </p:txBody>
      </p:sp>
      <p:sp>
        <p:nvSpPr>
          <p:cNvPr id="3" name="Content Placeholder 2">
            <a:extLst>
              <a:ext uri="{FF2B5EF4-FFF2-40B4-BE49-F238E27FC236}">
                <a16:creationId xmlns:a16="http://schemas.microsoft.com/office/drawing/2014/main" id="{FEE393F2-F36C-429B-8566-4D3F880B1751}"/>
              </a:ext>
            </a:extLst>
          </p:cNvPr>
          <p:cNvSpPr>
            <a:spLocks noGrp="1"/>
          </p:cNvSpPr>
          <p:nvPr>
            <p:ph idx="1"/>
          </p:nvPr>
        </p:nvSpPr>
        <p:spPr>
          <a:xfrm>
            <a:off x="733425" y="1789466"/>
            <a:ext cx="11306175" cy="4526491"/>
          </a:xfrm>
        </p:spPr>
        <p:txBody>
          <a:bodyPr>
            <a:noAutofit/>
          </a:bodyPr>
          <a:lstStyle/>
          <a:p>
            <a:pPr>
              <a:buFont typeface="Wingdings" panose="05000000000000000000" pitchFamily="2" charset="2"/>
              <a:buChar char="ü"/>
            </a:pPr>
            <a:r>
              <a:rPr lang="en-US" sz="2250" dirty="0">
                <a:ea typeface="Tahoma" panose="020B0604030504040204" pitchFamily="34" charset="0"/>
                <a:cs typeface="Tahoma" panose="020B0604030504040204" pitchFamily="34" charset="0"/>
              </a:rPr>
              <a:t>Basic components to transmit information – Transmitter, Channel, Receiver</a:t>
            </a:r>
          </a:p>
          <a:p>
            <a:pPr>
              <a:buFont typeface="Wingdings" panose="05000000000000000000" pitchFamily="2" charset="2"/>
              <a:buChar char="ü"/>
            </a:pPr>
            <a:r>
              <a:rPr lang="en-US" sz="2250" dirty="0">
                <a:ea typeface="Tahoma" panose="020B0604030504040204" pitchFamily="34" charset="0"/>
                <a:cs typeface="Tahoma" panose="020B0604030504040204" pitchFamily="34" charset="0"/>
              </a:rPr>
              <a:t>Signals are subjected to various impairments that can affect their quality and reliability.</a:t>
            </a:r>
          </a:p>
          <a:p>
            <a:pPr>
              <a:buFont typeface="Wingdings" panose="05000000000000000000" pitchFamily="2" charset="2"/>
              <a:buChar char="ü"/>
            </a:pPr>
            <a:r>
              <a:rPr lang="en-US" sz="2250" dirty="0">
                <a:ea typeface="Tahoma" panose="020B0604030504040204" pitchFamily="34" charset="0"/>
                <a:cs typeface="Tahoma" panose="020B0604030504040204" pitchFamily="34" charset="0"/>
              </a:rPr>
              <a:t>Channel impairments – Multipath fading, AWGN</a:t>
            </a:r>
          </a:p>
          <a:p>
            <a:pPr>
              <a:buFont typeface="Wingdings" panose="05000000000000000000" pitchFamily="2" charset="2"/>
              <a:buChar char="ü"/>
            </a:pPr>
            <a:r>
              <a:rPr lang="en-US" sz="2250" dirty="0">
                <a:ea typeface="Tahoma" panose="020B0604030504040204" pitchFamily="34" charset="0"/>
                <a:cs typeface="Tahoma" panose="020B0604030504040204" pitchFamily="34" charset="0"/>
              </a:rPr>
              <a:t>Diversity techniques aim to improve signal quality and reliability by using two or more communication channels.</a:t>
            </a:r>
          </a:p>
          <a:p>
            <a:pPr>
              <a:buFont typeface="Wingdings" panose="05000000000000000000" pitchFamily="2" charset="2"/>
              <a:buChar char="ü"/>
            </a:pPr>
            <a:r>
              <a:rPr lang="en-US" sz="2250" dirty="0">
                <a:ea typeface="Tahoma" panose="020B0604030504040204" pitchFamily="34" charset="0"/>
                <a:cs typeface="Tahoma" panose="020B0604030504040204" pitchFamily="34" charset="0"/>
              </a:rPr>
              <a:t>Diversity techniques:</a:t>
            </a:r>
          </a:p>
          <a:p>
            <a:pPr marL="0" indent="0">
              <a:buNone/>
            </a:pPr>
            <a:r>
              <a:rPr lang="en-US" sz="2250" dirty="0">
                <a:ea typeface="Tahoma" panose="020B0604030504040204" pitchFamily="34" charset="0"/>
                <a:cs typeface="Tahoma" panose="020B0604030504040204" pitchFamily="34" charset="0"/>
              </a:rPr>
              <a:t>	1. Spatial Diversity</a:t>
            </a:r>
          </a:p>
          <a:p>
            <a:pPr marL="0" indent="0">
              <a:buNone/>
            </a:pPr>
            <a:r>
              <a:rPr lang="en-US" sz="2250" dirty="0">
                <a:ea typeface="Tahoma" panose="020B0604030504040204" pitchFamily="34" charset="0"/>
                <a:cs typeface="Tahoma" panose="020B0604030504040204" pitchFamily="34" charset="0"/>
              </a:rPr>
              <a:t>	2. Time Diversity</a:t>
            </a:r>
          </a:p>
          <a:p>
            <a:pPr marL="0" indent="0">
              <a:buNone/>
            </a:pPr>
            <a:r>
              <a:rPr lang="en-US" sz="2250" dirty="0">
                <a:ea typeface="Tahoma" panose="020B0604030504040204" pitchFamily="34" charset="0"/>
                <a:cs typeface="Tahoma" panose="020B0604030504040204" pitchFamily="34" charset="0"/>
              </a:rPr>
              <a:t>	3. Frequency Diversity</a:t>
            </a:r>
          </a:p>
          <a:p>
            <a:pPr marL="0" indent="0">
              <a:buNone/>
            </a:pPr>
            <a:r>
              <a:rPr lang="en-US" sz="2250" dirty="0">
                <a:ea typeface="Tahoma" panose="020B0604030504040204" pitchFamily="34" charset="0"/>
                <a:cs typeface="Tahoma" panose="020B0604030504040204" pitchFamily="34" charset="0"/>
              </a:rPr>
              <a:t>	4. Polarization Diversity</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4</a:t>
            </a:fld>
            <a:endParaRPr lang="en-US"/>
          </a:p>
        </p:txBody>
      </p:sp>
    </p:spTree>
    <p:extLst>
      <p:ext uri="{BB962C8B-B14F-4D97-AF65-F5344CB8AC3E}">
        <p14:creationId xmlns:p14="http://schemas.microsoft.com/office/powerpoint/2010/main" val="159059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194881"/>
            <a:ext cx="10058400" cy="1450757"/>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THEORY BEHIND THE FEEDBACK DIVERSITY</a:t>
            </a:r>
          </a:p>
        </p:txBody>
      </p:sp>
      <p:sp>
        <p:nvSpPr>
          <p:cNvPr id="3" name="Content Placeholder 2">
            <a:extLst>
              <a:ext uri="{FF2B5EF4-FFF2-40B4-BE49-F238E27FC236}">
                <a16:creationId xmlns:a16="http://schemas.microsoft.com/office/drawing/2014/main" id="{FEE393F2-F36C-429B-8566-4D3F880B1751}"/>
              </a:ext>
            </a:extLst>
          </p:cNvPr>
          <p:cNvSpPr>
            <a:spLocks noGrp="1"/>
          </p:cNvSpPr>
          <p:nvPr>
            <p:ph idx="1"/>
          </p:nvPr>
        </p:nvSpPr>
        <p:spPr>
          <a:xfrm>
            <a:off x="781050" y="1758051"/>
            <a:ext cx="11306175" cy="4480824"/>
          </a:xfrm>
        </p:spPr>
        <p:txBody>
          <a:bodyPr>
            <a:noAutofit/>
          </a:bodyPr>
          <a:lstStyle/>
          <a:p>
            <a:pPr>
              <a:buFont typeface="Wingdings" panose="05000000000000000000" pitchFamily="2" charset="2"/>
              <a:buChar char="ü"/>
            </a:pPr>
            <a:r>
              <a:rPr lang="en-US" sz="2250" dirty="0">
                <a:ea typeface="Tahoma" panose="020B0604030504040204" pitchFamily="34" charset="0"/>
                <a:cs typeface="Tahoma" panose="020B0604030504040204" pitchFamily="34" charset="0"/>
              </a:rPr>
              <a:t>Feedback diversity is a reception method of spatial diversity.</a:t>
            </a:r>
          </a:p>
          <a:p>
            <a:pPr>
              <a:buFont typeface="Wingdings" panose="05000000000000000000" pitchFamily="2" charset="2"/>
              <a:buChar char="ü"/>
            </a:pPr>
            <a:r>
              <a:rPr lang="en-US" sz="2250" dirty="0">
                <a:ea typeface="Tahoma" panose="020B0604030504040204" pitchFamily="34" charset="0"/>
                <a:cs typeface="Tahoma" panose="020B0604030504040204" pitchFamily="34" charset="0"/>
              </a:rPr>
              <a:t>It’s an adaptive technique where information about the channel conditions is send back to the transmitter. The transmitter then uses this feedback to adjust its transmission parameter.</a:t>
            </a:r>
          </a:p>
          <a:p>
            <a:pPr marL="0" indent="0">
              <a:buNone/>
            </a:pPr>
            <a:endParaRPr lang="en-US" sz="2250" dirty="0">
              <a:ea typeface="Tahoma" panose="020B0604030504040204" pitchFamily="34" charset="0"/>
              <a:cs typeface="Tahoma" panose="020B0604030504040204" pitchFamily="34" charset="0"/>
            </a:endParaRPr>
          </a:p>
          <a:p>
            <a:pPr marL="0" indent="0">
              <a:buNone/>
            </a:pPr>
            <a:endParaRPr lang="en-US" sz="2250" dirty="0">
              <a:ea typeface="Tahoma" panose="020B0604030504040204" pitchFamily="34" charset="0"/>
              <a:cs typeface="Tahoma" panose="020B0604030504040204" pitchFamily="34" charset="0"/>
            </a:endParaRPr>
          </a:p>
          <a:p>
            <a:pPr marL="0" indent="0">
              <a:buNone/>
            </a:pPr>
            <a:endParaRPr lang="en-US" sz="2250" dirty="0">
              <a:ea typeface="Tahoma" panose="020B0604030504040204" pitchFamily="34" charset="0"/>
              <a:cs typeface="Tahoma" panose="020B0604030504040204" pitchFamily="34" charset="0"/>
            </a:endParaRPr>
          </a:p>
          <a:p>
            <a:pPr>
              <a:buFont typeface="Wingdings" panose="05000000000000000000" pitchFamily="2" charset="2"/>
              <a:buChar char="ü"/>
            </a:pPr>
            <a:r>
              <a:rPr lang="en-US" sz="2250" dirty="0">
                <a:ea typeface="Tahoma" panose="020B0604030504040204" pitchFamily="34" charset="0"/>
                <a:cs typeface="Tahoma" panose="020B0604030504040204" pitchFamily="34" charset="0"/>
              </a:rPr>
              <a:t>similar to selection diversity.</a:t>
            </a:r>
          </a:p>
          <a:p>
            <a:pPr>
              <a:buFont typeface="Wingdings" panose="05000000000000000000" pitchFamily="2" charset="2"/>
              <a:buChar char="ü"/>
            </a:pPr>
            <a:r>
              <a:rPr lang="en-US" sz="2250" dirty="0">
                <a:ea typeface="Tahoma" panose="020B0604030504040204" pitchFamily="34" charset="0"/>
                <a:cs typeface="Tahoma" panose="020B0604030504040204" pitchFamily="34" charset="0"/>
              </a:rPr>
              <a:t>N-signals are scanned on the receiver side until one is found to be above a predetermined threshold. </a:t>
            </a:r>
          </a:p>
          <a:p>
            <a:pPr>
              <a:buFont typeface="Wingdings" panose="05000000000000000000" pitchFamily="2" charset="2"/>
              <a:buChar char="ü"/>
            </a:pPr>
            <a:r>
              <a:rPr lang="en-US" sz="2250" dirty="0">
                <a:ea typeface="Tahoma" panose="020B0604030504040204" pitchFamily="34" charset="0"/>
                <a:cs typeface="Tahoma" panose="020B0604030504040204" pitchFamily="34" charset="0"/>
              </a:rPr>
              <a:t>If the SNR value falls then the scanning process is initiated again.</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5</a:t>
            </a:fld>
            <a:endParaRPr lang="en-US"/>
          </a:p>
        </p:txBody>
      </p:sp>
      <p:pic>
        <p:nvPicPr>
          <p:cNvPr id="6" name="Picture 5">
            <a:extLst>
              <a:ext uri="{FF2B5EF4-FFF2-40B4-BE49-F238E27FC236}">
                <a16:creationId xmlns:a16="http://schemas.microsoft.com/office/drawing/2014/main" id="{69BF7D17-903A-452C-935D-74D5D0456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805" y="3263972"/>
            <a:ext cx="3002540" cy="1577477"/>
          </a:xfrm>
          <a:prstGeom prst="rect">
            <a:avLst/>
          </a:prstGeom>
        </p:spPr>
      </p:pic>
    </p:spTree>
    <p:extLst>
      <p:ext uri="{BB962C8B-B14F-4D97-AF65-F5344CB8AC3E}">
        <p14:creationId xmlns:p14="http://schemas.microsoft.com/office/powerpoint/2010/main" val="261577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194881"/>
            <a:ext cx="10058400" cy="1450757"/>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THEORY BEHIND THE FEEDBACK DIVERSITY</a:t>
            </a:r>
          </a:p>
        </p:txBody>
      </p:sp>
      <p:sp>
        <p:nvSpPr>
          <p:cNvPr id="3" name="Content Placeholder 2">
            <a:extLst>
              <a:ext uri="{FF2B5EF4-FFF2-40B4-BE49-F238E27FC236}">
                <a16:creationId xmlns:a16="http://schemas.microsoft.com/office/drawing/2014/main" id="{FEE393F2-F36C-429B-8566-4D3F880B1751}"/>
              </a:ext>
            </a:extLst>
          </p:cNvPr>
          <p:cNvSpPr>
            <a:spLocks noGrp="1"/>
          </p:cNvSpPr>
          <p:nvPr>
            <p:ph idx="1"/>
          </p:nvPr>
        </p:nvSpPr>
        <p:spPr>
          <a:xfrm>
            <a:off x="976312" y="1939026"/>
            <a:ext cx="10239375" cy="3442599"/>
          </a:xfrm>
        </p:spPr>
        <p:txBody>
          <a:bodyPr>
            <a:noAutofit/>
          </a:bodyPr>
          <a:lstStyle/>
          <a:p>
            <a:pPr>
              <a:buFont typeface="Wingdings" panose="05000000000000000000" pitchFamily="2" charset="2"/>
              <a:buChar char="ü"/>
            </a:pPr>
            <a:r>
              <a:rPr lang="en-US" sz="2250" dirty="0">
                <a:ea typeface="Tahoma" panose="020B0604030504040204" pitchFamily="34" charset="0"/>
                <a:cs typeface="Tahoma" panose="020B0604030504040204" pitchFamily="34" charset="0"/>
              </a:rPr>
              <a:t>Advantages of Feedback diversity:</a:t>
            </a:r>
          </a:p>
          <a:p>
            <a:pPr marL="0" indent="0">
              <a:buNone/>
            </a:pPr>
            <a:r>
              <a:rPr lang="en-US" sz="2250" dirty="0">
                <a:ea typeface="Tahoma" panose="020B0604030504040204" pitchFamily="34" charset="0"/>
                <a:cs typeface="Tahoma" panose="020B0604030504040204" pitchFamily="34" charset="0"/>
              </a:rPr>
              <a:t>	1. Improved signal quality</a:t>
            </a:r>
          </a:p>
          <a:p>
            <a:pPr marL="0" indent="0">
              <a:buNone/>
            </a:pPr>
            <a:r>
              <a:rPr lang="en-US" sz="2250" dirty="0">
                <a:ea typeface="Tahoma" panose="020B0604030504040204" pitchFamily="34" charset="0"/>
                <a:cs typeface="Tahoma" panose="020B0604030504040204" pitchFamily="34" charset="0"/>
              </a:rPr>
              <a:t>	2. Enhanced spectral efficiency</a:t>
            </a:r>
          </a:p>
          <a:p>
            <a:pPr marL="0" indent="0">
              <a:buNone/>
            </a:pPr>
            <a:r>
              <a:rPr lang="en-US" sz="2250" dirty="0">
                <a:ea typeface="Tahoma" panose="020B0604030504040204" pitchFamily="34" charset="0"/>
                <a:cs typeface="Tahoma" panose="020B0604030504040204" pitchFamily="34" charset="0"/>
              </a:rPr>
              <a:t>	3. Reduced power consumption</a:t>
            </a:r>
          </a:p>
          <a:p>
            <a:pPr marL="0" indent="0">
              <a:buNone/>
            </a:pPr>
            <a:r>
              <a:rPr lang="en-US" sz="2250" dirty="0">
                <a:ea typeface="Tahoma" panose="020B0604030504040204" pitchFamily="34" charset="0"/>
                <a:cs typeface="Tahoma" panose="020B0604030504040204" pitchFamily="34" charset="0"/>
              </a:rPr>
              <a:t>	4. Increased system capacity</a:t>
            </a:r>
          </a:p>
          <a:p>
            <a:pPr marL="0" indent="0">
              <a:buNone/>
            </a:pPr>
            <a:r>
              <a:rPr lang="en-US" sz="2250" dirty="0">
                <a:ea typeface="Tahoma" panose="020B0604030504040204" pitchFamily="34" charset="0"/>
                <a:cs typeface="Tahoma" panose="020B0604030504040204" pitchFamily="34" charset="0"/>
              </a:rPr>
              <a:t>	5. Simple to implement</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6</a:t>
            </a:fld>
            <a:endParaRPr lang="en-US"/>
          </a:p>
        </p:txBody>
      </p:sp>
    </p:spTree>
    <p:extLst>
      <p:ext uri="{BB962C8B-B14F-4D97-AF65-F5344CB8AC3E}">
        <p14:creationId xmlns:p14="http://schemas.microsoft.com/office/powerpoint/2010/main" val="404010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194881"/>
            <a:ext cx="10058400" cy="1450757"/>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DESIGN AND IMPLEMENTATION</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7</a:t>
            </a:fld>
            <a:endParaRPr lang="en-US"/>
          </a:p>
        </p:txBody>
      </p:sp>
      <p:grpSp>
        <p:nvGrpSpPr>
          <p:cNvPr id="11" name="Group 10">
            <a:extLst>
              <a:ext uri="{FF2B5EF4-FFF2-40B4-BE49-F238E27FC236}">
                <a16:creationId xmlns:a16="http://schemas.microsoft.com/office/drawing/2014/main" id="{1A503739-417E-4289-A78E-722029A4B727}"/>
              </a:ext>
            </a:extLst>
          </p:cNvPr>
          <p:cNvGrpSpPr/>
          <p:nvPr/>
        </p:nvGrpSpPr>
        <p:grpSpPr>
          <a:xfrm>
            <a:off x="1306483" y="1840071"/>
            <a:ext cx="10133042" cy="3703479"/>
            <a:chOff x="1306483" y="1840071"/>
            <a:chExt cx="10133042" cy="3703479"/>
          </a:xfrm>
        </p:grpSpPr>
        <p:pic>
          <p:nvPicPr>
            <p:cNvPr id="9" name="Picture 8">
              <a:extLst>
                <a:ext uri="{FF2B5EF4-FFF2-40B4-BE49-F238E27FC236}">
                  <a16:creationId xmlns:a16="http://schemas.microsoft.com/office/drawing/2014/main" id="{36046355-D5C1-4B77-AFDF-26E6B8171D05}"/>
                </a:ext>
              </a:extLst>
            </p:cNvPr>
            <p:cNvPicPr/>
            <p:nvPr/>
          </p:nvPicPr>
          <p:blipFill rotWithShape="1">
            <a:blip r:embed="rId3" cstate="print">
              <a:extLst>
                <a:ext uri="{28A0092B-C50C-407E-A947-70E740481C1C}">
                  <a14:useLocalDpi xmlns:a14="http://schemas.microsoft.com/office/drawing/2010/main" val="0"/>
                </a:ext>
              </a:extLst>
            </a:blip>
            <a:srcRect l="15183" t="43700" r="2136" b="11337"/>
            <a:stretch/>
          </p:blipFill>
          <p:spPr bwMode="auto">
            <a:xfrm>
              <a:off x="1306483" y="1840071"/>
              <a:ext cx="10133042" cy="3703479"/>
            </a:xfrm>
            <a:prstGeom prst="rect">
              <a:avLst/>
            </a:prstGeom>
            <a:ln>
              <a:noFill/>
            </a:ln>
            <a:extLst>
              <a:ext uri="{53640926-AAD7-44D8-BBD7-CCE9431645EC}">
                <a14:shadowObscured xmlns:a14="http://schemas.microsoft.com/office/drawing/2010/main"/>
              </a:ext>
            </a:extLst>
          </p:spPr>
        </p:pic>
        <p:sp>
          <p:nvSpPr>
            <p:cNvPr id="10" name="Text Box 17">
              <a:extLst>
                <a:ext uri="{FF2B5EF4-FFF2-40B4-BE49-F238E27FC236}">
                  <a16:creationId xmlns:a16="http://schemas.microsoft.com/office/drawing/2014/main" id="{B081F6DB-7509-4410-AEBE-2FD071A7DC29}"/>
                </a:ext>
              </a:extLst>
            </p:cNvPr>
            <p:cNvSpPr txBox="1"/>
            <p:nvPr/>
          </p:nvSpPr>
          <p:spPr>
            <a:xfrm>
              <a:off x="4646295" y="4996780"/>
              <a:ext cx="3792856" cy="226448"/>
            </a:xfrm>
            <a:prstGeom prst="rect">
              <a:avLst/>
            </a:prstGeom>
            <a:solidFill>
              <a:schemeClr val="bg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i="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Figure 02: Simulink model for Feedback Diversity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2" name="TextBox 11">
            <a:extLst>
              <a:ext uri="{FF2B5EF4-FFF2-40B4-BE49-F238E27FC236}">
                <a16:creationId xmlns:a16="http://schemas.microsoft.com/office/drawing/2014/main" id="{4A6FFFAA-29AB-43F6-A222-E9150AC913FB}"/>
              </a:ext>
            </a:extLst>
          </p:cNvPr>
          <p:cNvSpPr txBox="1"/>
          <p:nvPr/>
        </p:nvSpPr>
        <p:spPr>
          <a:xfrm>
            <a:off x="1306483" y="1934478"/>
            <a:ext cx="6038851"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IMPLEMENTATION USING MATLAB SIMULINK</a:t>
            </a:r>
          </a:p>
        </p:txBody>
      </p:sp>
    </p:spTree>
    <p:extLst>
      <p:ext uri="{BB962C8B-B14F-4D97-AF65-F5344CB8AC3E}">
        <p14:creationId xmlns:p14="http://schemas.microsoft.com/office/powerpoint/2010/main" val="58228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194881"/>
            <a:ext cx="10058400" cy="1450757"/>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DESIGN AND IMPLEMENTATION</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8</a:t>
            </a:fld>
            <a:endParaRPr lang="en-US"/>
          </a:p>
        </p:txBody>
      </p:sp>
      <p:grpSp>
        <p:nvGrpSpPr>
          <p:cNvPr id="3" name="Group 2">
            <a:extLst>
              <a:ext uri="{FF2B5EF4-FFF2-40B4-BE49-F238E27FC236}">
                <a16:creationId xmlns:a16="http://schemas.microsoft.com/office/drawing/2014/main" id="{606ECDF2-D70C-4DD4-B10A-D149F596CC31}"/>
              </a:ext>
            </a:extLst>
          </p:cNvPr>
          <p:cNvGrpSpPr/>
          <p:nvPr/>
        </p:nvGrpSpPr>
        <p:grpSpPr>
          <a:xfrm>
            <a:off x="1443038" y="1843086"/>
            <a:ext cx="9305924" cy="3936012"/>
            <a:chOff x="1443038" y="1843086"/>
            <a:chExt cx="9305924" cy="3936012"/>
          </a:xfrm>
        </p:grpSpPr>
        <p:pic>
          <p:nvPicPr>
            <p:cNvPr id="6" name="Picture 5">
              <a:extLst>
                <a:ext uri="{FF2B5EF4-FFF2-40B4-BE49-F238E27FC236}">
                  <a16:creationId xmlns:a16="http://schemas.microsoft.com/office/drawing/2014/main" id="{E0AA45FE-857F-4149-9665-32123B882E93}"/>
                </a:ext>
              </a:extLst>
            </p:cNvPr>
            <p:cNvPicPr/>
            <p:nvPr/>
          </p:nvPicPr>
          <p:blipFill rotWithShape="1">
            <a:blip r:embed="rId3">
              <a:extLst>
                <a:ext uri="{28A0092B-C50C-407E-A947-70E740481C1C}">
                  <a14:useLocalDpi xmlns:a14="http://schemas.microsoft.com/office/drawing/2010/main" val="0"/>
                </a:ext>
              </a:extLst>
            </a:blip>
            <a:srcRect t="6268" b="6044"/>
            <a:stretch/>
          </p:blipFill>
          <p:spPr>
            <a:xfrm>
              <a:off x="1443038" y="1843086"/>
              <a:ext cx="9305924" cy="3738564"/>
            </a:xfrm>
            <a:prstGeom prst="rect">
              <a:avLst/>
            </a:prstGeom>
          </p:spPr>
        </p:pic>
        <p:sp>
          <p:nvSpPr>
            <p:cNvPr id="7" name="Text Box 13">
              <a:extLst>
                <a:ext uri="{FF2B5EF4-FFF2-40B4-BE49-F238E27FC236}">
                  <a16:creationId xmlns:a16="http://schemas.microsoft.com/office/drawing/2014/main" id="{53D75C33-5122-4429-8A85-867A1F622E2C}"/>
                </a:ext>
              </a:extLst>
            </p:cNvPr>
            <p:cNvSpPr txBox="1"/>
            <p:nvPr/>
          </p:nvSpPr>
          <p:spPr>
            <a:xfrm>
              <a:off x="4296380" y="5448300"/>
              <a:ext cx="3773806" cy="330798"/>
            </a:xfrm>
            <a:prstGeom prst="rect">
              <a:avLst/>
            </a:prstGeom>
            <a:solidFill>
              <a:schemeClr val="bg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i="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Figure 03: Subsystem for feedback diversity logic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48609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BDF-F4AD-4790-8BBE-C62FD689023E}"/>
              </a:ext>
            </a:extLst>
          </p:cNvPr>
          <p:cNvSpPr>
            <a:spLocks noGrp="1"/>
          </p:cNvSpPr>
          <p:nvPr>
            <p:ph type="title"/>
          </p:nvPr>
        </p:nvSpPr>
        <p:spPr>
          <a:xfrm>
            <a:off x="1154083" y="194881"/>
            <a:ext cx="10058400" cy="1450757"/>
          </a:xfrm>
        </p:spPr>
        <p:txBody>
          <a:bodyPr>
            <a:norm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DESIGN AND IMPLEMENTATION</a:t>
            </a:r>
          </a:p>
        </p:txBody>
      </p:sp>
      <p:sp>
        <p:nvSpPr>
          <p:cNvPr id="4" name="Slide Number Placeholder 3">
            <a:extLst>
              <a:ext uri="{FF2B5EF4-FFF2-40B4-BE49-F238E27FC236}">
                <a16:creationId xmlns:a16="http://schemas.microsoft.com/office/drawing/2014/main" id="{B4F7FE6C-2D1F-4E3C-A683-AF83EDDBB4E7}"/>
              </a:ext>
            </a:extLst>
          </p:cNvPr>
          <p:cNvSpPr>
            <a:spLocks noGrp="1"/>
          </p:cNvSpPr>
          <p:nvPr>
            <p:ph type="sldNum" sz="quarter" idx="12"/>
          </p:nvPr>
        </p:nvSpPr>
        <p:spPr/>
        <p:txBody>
          <a:bodyPr/>
          <a:lstStyle/>
          <a:p>
            <a:fld id="{073AF899-E206-45B5-9AB2-111BD17E224A}" type="slidenum">
              <a:rPr lang="en-US" smtClean="0"/>
              <a:t>9</a:t>
            </a:fld>
            <a:endParaRPr lang="en-US"/>
          </a:p>
        </p:txBody>
      </p:sp>
      <p:grpSp>
        <p:nvGrpSpPr>
          <p:cNvPr id="5" name="Group 4">
            <a:extLst>
              <a:ext uri="{FF2B5EF4-FFF2-40B4-BE49-F238E27FC236}">
                <a16:creationId xmlns:a16="http://schemas.microsoft.com/office/drawing/2014/main" id="{9A9E2CAF-1A7F-46E4-96C7-7B13A4FF862B}"/>
              </a:ext>
            </a:extLst>
          </p:cNvPr>
          <p:cNvGrpSpPr/>
          <p:nvPr/>
        </p:nvGrpSpPr>
        <p:grpSpPr>
          <a:xfrm>
            <a:off x="962025" y="1985963"/>
            <a:ext cx="10267950" cy="3152774"/>
            <a:chOff x="944533" y="1852613"/>
            <a:chExt cx="10267950" cy="3152774"/>
          </a:xfrm>
        </p:grpSpPr>
        <p:pic>
          <p:nvPicPr>
            <p:cNvPr id="8" name="Picture 7">
              <a:extLst>
                <a:ext uri="{FF2B5EF4-FFF2-40B4-BE49-F238E27FC236}">
                  <a16:creationId xmlns:a16="http://schemas.microsoft.com/office/drawing/2014/main" id="{CCF116C8-1034-4D68-894E-F26840D2B65A}"/>
                </a:ext>
              </a:extLst>
            </p:cNvPr>
            <p:cNvPicPr/>
            <p:nvPr/>
          </p:nvPicPr>
          <p:blipFill>
            <a:blip r:embed="rId3">
              <a:extLst>
                <a:ext uri="{28A0092B-C50C-407E-A947-70E740481C1C}">
                  <a14:useLocalDpi xmlns:a14="http://schemas.microsoft.com/office/drawing/2010/main" val="0"/>
                </a:ext>
              </a:extLst>
            </a:blip>
            <a:stretch>
              <a:fillRect/>
            </a:stretch>
          </p:blipFill>
          <p:spPr>
            <a:xfrm>
              <a:off x="944533" y="1852613"/>
              <a:ext cx="10267950" cy="3152774"/>
            </a:xfrm>
            <a:prstGeom prst="rect">
              <a:avLst/>
            </a:prstGeom>
          </p:spPr>
        </p:pic>
        <p:sp>
          <p:nvSpPr>
            <p:cNvPr id="9" name="Text Box 37">
              <a:extLst>
                <a:ext uri="{FF2B5EF4-FFF2-40B4-BE49-F238E27FC236}">
                  <a16:creationId xmlns:a16="http://schemas.microsoft.com/office/drawing/2014/main" id="{51F53839-F752-4D30-8A0F-625D2F64FC27}"/>
                </a:ext>
              </a:extLst>
            </p:cNvPr>
            <p:cNvSpPr txBox="1"/>
            <p:nvPr/>
          </p:nvSpPr>
          <p:spPr>
            <a:xfrm>
              <a:off x="4291618" y="4536087"/>
              <a:ext cx="3573780" cy="266700"/>
            </a:xfrm>
            <a:prstGeom prst="rect">
              <a:avLst/>
            </a:prstGeom>
            <a:solidFill>
              <a:schemeClr val="bg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i="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Figure 03: Subsystem for moving average filter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051374791"/>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5370</TotalTime>
  <Words>1614</Words>
  <Application>Microsoft Office PowerPoint</Application>
  <PresentationFormat>Widescreen</PresentationFormat>
  <Paragraphs>180</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Narrow</vt:lpstr>
      <vt:lpstr>Calibri</vt:lpstr>
      <vt:lpstr>Calibri Light</vt:lpstr>
      <vt:lpstr>Tahoma</vt:lpstr>
      <vt:lpstr>Times New Roman</vt:lpstr>
      <vt:lpstr>Wingdings</vt:lpstr>
      <vt:lpstr>Retrospect</vt:lpstr>
      <vt:lpstr>PowerPoint Presentation</vt:lpstr>
      <vt:lpstr>CONTENTS</vt:lpstr>
      <vt:lpstr>INTRODUCTION</vt:lpstr>
      <vt:lpstr>THEORY BEHIND THE FEEDBACK DIVERSITY</vt:lpstr>
      <vt:lpstr>THEORY BEHIND THE FEEDBACK DIVERSITY</vt:lpstr>
      <vt:lpstr>THEORY BEHIND THE FEEDBACK DIVERSITY</vt:lpstr>
      <vt:lpstr>DESIGN AND IMPLEMENTATION</vt:lpstr>
      <vt:lpstr>DESIGN AND IMPLEMENTATION</vt:lpstr>
      <vt:lpstr>DESIGN AND IMPLEMENTATION</vt:lpstr>
      <vt:lpstr>EXPLANATION OF SIMULATION</vt:lpstr>
      <vt:lpstr>RESULTS AND ANALYSIS</vt:lpstr>
      <vt:lpstr>RESULTS AND ANALYSIS</vt:lpstr>
      <vt:lpstr>RESULTS AND ANALYSIS</vt:lpstr>
      <vt:lpstr>RESULTS AND ANALYSIS</vt:lpstr>
      <vt:lpstr>RESULTS AND ANALYSIS</vt:lpstr>
      <vt:lpstr>RESULTS AND ANALYSIS</vt:lpstr>
      <vt:lpstr>DISCUSSION</vt:lpstr>
      <vt:lpstr>SIGNIFICANCE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Vinoja Guna</dc:creator>
  <cp:lastModifiedBy>acer</cp:lastModifiedBy>
  <cp:revision>154</cp:revision>
  <dcterms:created xsi:type="dcterms:W3CDTF">2024-05-01T12:27:00Z</dcterms:created>
  <dcterms:modified xsi:type="dcterms:W3CDTF">2024-08-15T09:53:46Z</dcterms:modified>
</cp:coreProperties>
</file>