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5D89-E946-4CD8-95AB-6E9E8C863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384F5-B0F4-43B9-A310-12513B4D2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A9C4-F43D-47CA-806C-7BD2DEE1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3D6F-EA4E-4363-9473-2FAAB2F5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641E-C37F-4F59-91CB-91DDFC7B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37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D253-E147-4D6A-AE67-526FCE17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A665D-5909-4122-BC96-006F827EB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25242-ABC6-4E51-A88B-C6B1976B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345E-9759-4492-B8D2-D309B08E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BB186-ABC2-44AD-918C-7F06E633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0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A7449-F8D5-41BC-A157-4E3536765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D7EC-2B51-42D4-A038-8E75C3D07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E11E-FEB9-4398-9496-CA01DEDA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2D653-1AA3-4B30-823C-7360BF3F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7670-9EEC-4FDF-B80C-D914FF35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4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0495-DF42-4467-9F7B-F83641D1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67FA-C0F0-4E9E-85A5-B11F5070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E57DC-F6CB-451F-886F-590B0C16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FF8BB-2D7C-4193-9364-D2038352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A88A-A043-4C93-8AC8-B7A72B2E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5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B226-8047-4628-864E-BF27E2D5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AED85-FD21-46CB-87ED-4B756AA7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848E-8FB0-4712-9CD5-905AACC8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BF57-969E-435D-9445-6B5CF592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E15AA-F450-46F7-A2CE-F88306A2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8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D2EC-53BC-450A-B722-D475D4B6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25F6-615C-4ED3-94B7-C841D4778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910B3-9318-4885-97A7-5A2FEDB33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2F06B-F247-4C48-9527-BBCF9BB3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3828F-BD9C-4032-8722-AC4A923C1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1498A-526B-4C70-8CB8-F93C91F3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7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9D22-6043-4CA2-8728-27F41C4E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34CDC-CBDE-46E9-8595-ACD2331D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DDA5B-54AD-4E48-B516-DA8237B81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E47F7-A593-408D-9F80-3210A9E43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AF275-F686-4E49-A708-4C797B3DD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9E297-D17F-496E-9F8A-A3DF5799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39162-DF90-4A3D-A550-FE66126B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5DF1A-CD0B-48AB-A7B7-0B532EA6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BC34-81D7-4601-BAAF-0218252B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338E2-6569-452D-A4D7-E2BB39A7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B9EB9-D5E9-4417-B442-44BB36D9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53267-B7AD-447D-BE70-1F2A9C90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5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0BC91-6313-4DBE-8D12-401B9BE9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7D28E-B050-4A95-A794-95D5FEE4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80782-4E77-412A-AB97-9D3E1CBF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7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AF71-CDE1-4FB2-820E-F4AD821A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DAD7-3AD9-4CDE-946E-15BB2EAD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3136A-2C45-43AB-B68E-C91EDDB8D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04831-A0C9-4BFA-A588-1CEE922A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AFBB3-20E7-448F-97EF-53980502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10F9-6980-4F7F-A2B9-A948DDD3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4815-F4F0-4B3F-8521-EF4CF01A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85534-31BE-420F-A135-FAB921C0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40AE3-9576-4B95-B73B-1132E8D2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FDD4A-CC84-44A7-A612-66F718F9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7627F-6E79-47A5-BCD0-14DDF59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E7012-F6E7-4140-9B99-0098FE6E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01CF5-C63B-4834-A911-8666ED1C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8C2C-2DC4-4208-9461-E7CBA673E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68AE-63A1-4979-A8D8-2F34B2B1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8BE2-2CB7-4A4C-B0DB-2F6252D68C0D}" type="datetimeFigureOut">
              <a:rPr lang="en-IN" smtClean="0"/>
              <a:t>14-12-2020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0C581-ECF7-4F83-880A-AA95B3B3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96CDF-A035-44E7-A456-721F7D264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8ED2B-8A09-4DBB-BBFC-15B6ECD6B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6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orbw-git.ca.alcatel-lucent.com/mdm/mdm-device-model-comm-netconf-cisco-iosxr/-/merge_requests/36/diff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m-jira.ca.alcatel-lucent.com:8082/browse/NSPF-22318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td/docs/routers/asr9000/software/asr9k-r6-5/telemetry/configuration/guide/b-telemetry-cg-asr9000-65x/b-telemetry-cg-asr9000-65x_chapter_010.html#concept_1F6549F3FA114A218B5BD0818B1612C9" TargetMode="External"/><Relationship Id="rId2" Type="http://schemas.openxmlformats.org/officeDocument/2006/relationships/hyperlink" Target="https://www.cisco.com/c/en/us/td/docs/routers/asr9000/software/asr9k-r6-5/telemetry/configuration/guide/b-telemetry-cg-asr9000-65x/b-telemetry-cg-asr9000-65x_chapter_011.html#id_3627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78BC-1682-4F3F-A100-B744C8A21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2495"/>
            <a:ext cx="9144000" cy="203428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accent1"/>
                </a:solidFill>
              </a:rPr>
              <a:t>gNMI</a:t>
            </a:r>
            <a:r>
              <a:rPr lang="en-US" sz="3600" b="1" dirty="0">
                <a:solidFill>
                  <a:schemeClr val="accent1"/>
                </a:solidFill>
              </a:rPr>
              <a:t>(</a:t>
            </a:r>
            <a:r>
              <a:rPr lang="en-US" sz="3600" b="1" dirty="0" err="1">
                <a:solidFill>
                  <a:schemeClr val="accent2"/>
                </a:solidFill>
              </a:rPr>
              <a:t>gRPC</a:t>
            </a:r>
            <a:r>
              <a:rPr lang="en-US" sz="3600" b="1" dirty="0">
                <a:solidFill>
                  <a:schemeClr val="accent2"/>
                </a:solidFill>
              </a:rPr>
              <a:t> Network Management Interface</a:t>
            </a:r>
            <a:r>
              <a:rPr lang="en-US" sz="3600" b="1" dirty="0">
                <a:solidFill>
                  <a:schemeClr val="accent1"/>
                </a:solidFill>
              </a:rPr>
              <a:t>) Support for CISC IOS-XR</a:t>
            </a:r>
            <a:endParaRPr lang="en-I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7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F625-DD87-4A0F-BBCA-A678BB9B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855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Enabling </a:t>
            </a:r>
            <a:r>
              <a:rPr lang="en-IN" sz="2400" dirty="0" err="1">
                <a:solidFill>
                  <a:schemeClr val="accent1"/>
                </a:solidFill>
              </a:rPr>
              <a:t>gNMI</a:t>
            </a:r>
            <a:r>
              <a:rPr lang="en-IN" sz="2400" dirty="0">
                <a:solidFill>
                  <a:schemeClr val="accent1"/>
                </a:solidFill>
              </a:rPr>
              <a:t> debug in </a:t>
            </a:r>
            <a:r>
              <a:rPr lang="en-IN" sz="2400" dirty="0" err="1">
                <a:solidFill>
                  <a:schemeClr val="accent1"/>
                </a:solidFill>
              </a:rPr>
              <a:t>Karaf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99B4-6A46-4519-9BD8-10C349FE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207"/>
            <a:ext cx="10515600" cy="5825447"/>
          </a:xfrm>
        </p:spPr>
        <p:txBody>
          <a:bodyPr>
            <a:noAutofit/>
          </a:bodyPr>
          <a:lstStyle/>
          <a:p>
            <a:r>
              <a:rPr lang="en-IN" sz="1600" dirty="0"/>
              <a:t>nsp@MDM-1084776467()&gt; </a:t>
            </a:r>
            <a:r>
              <a:rPr lang="en-IN" sz="1600" dirty="0" err="1"/>
              <a:t>gnmi</a:t>
            </a:r>
            <a:r>
              <a:rPr lang="en-IN" sz="1600" dirty="0"/>
              <a:t>-debug –help</a:t>
            </a:r>
          </a:p>
          <a:p>
            <a:pPr marL="0" indent="0">
              <a:buNone/>
            </a:pPr>
            <a:r>
              <a:rPr lang="en-IN" sz="1600" dirty="0"/>
              <a:t>DESCRIPTION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nokia:gnmi-debug</a:t>
            </a:r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For </a:t>
            </a:r>
            <a:r>
              <a:rPr lang="en-IN" sz="1600" dirty="0" err="1"/>
              <a:t>gNMI</a:t>
            </a:r>
            <a:r>
              <a:rPr lang="en-IN" sz="1600" dirty="0"/>
              <a:t> stats collection debugging</a:t>
            </a:r>
          </a:p>
          <a:p>
            <a:endParaRPr lang="en-IN" sz="1600" dirty="0"/>
          </a:p>
          <a:p>
            <a:pPr marL="0" indent="0">
              <a:buNone/>
            </a:pPr>
            <a:r>
              <a:rPr lang="en-IN" sz="1600" dirty="0"/>
              <a:t>SYNTAX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nokia:gnmi-debug</a:t>
            </a:r>
            <a:r>
              <a:rPr lang="en-IN" sz="1600" dirty="0"/>
              <a:t> </a:t>
            </a:r>
            <a:r>
              <a:rPr lang="en-IN" sz="1600" dirty="0" err="1"/>
              <a:t>subCommand</a:t>
            </a:r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r>
              <a:rPr lang="en-IN" sz="1600" dirty="0"/>
              <a:t>ARGUMENTS</a:t>
            </a:r>
          </a:p>
          <a:p>
            <a:pPr marL="0" indent="0">
              <a:buNone/>
            </a:pPr>
            <a:r>
              <a:rPr lang="en-IN" sz="1600" dirty="0"/>
              <a:t>        </a:t>
            </a:r>
            <a:r>
              <a:rPr lang="en-IN" sz="1600" dirty="0" err="1"/>
              <a:t>subCommand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       Sub-command, one of: </a:t>
            </a:r>
            <a:r>
              <a:rPr lang="en-IN" sz="1600" dirty="0" err="1"/>
              <a:t>gnmiDebugInfo</a:t>
            </a:r>
            <a:r>
              <a:rPr lang="en-IN" sz="1600" dirty="0"/>
              <a:t>, </a:t>
            </a:r>
            <a:r>
              <a:rPr lang="en-IN" sz="1600" dirty="0" err="1"/>
              <a:t>gnmiSubscriptionDetails</a:t>
            </a:r>
            <a:r>
              <a:rPr lang="en-IN" sz="1600" dirty="0"/>
              <a:t>, </a:t>
            </a:r>
            <a:r>
              <a:rPr lang="en-IN" sz="1600" dirty="0" err="1"/>
              <a:t>subscriptionIds</a:t>
            </a:r>
            <a:r>
              <a:rPr lang="en-IN" sz="1600" dirty="0"/>
              <a:t>, </a:t>
            </a:r>
            <a:r>
              <a:rPr lang="en-IN" sz="1600" dirty="0" err="1"/>
              <a:t>debugMetrics</a:t>
            </a:r>
            <a:r>
              <a:rPr lang="en-IN" sz="1600" dirty="0"/>
              <a:t>,</a:t>
            </a:r>
          </a:p>
          <a:p>
            <a:pPr marL="0" indent="0">
              <a:buNone/>
            </a:pPr>
            <a:r>
              <a:rPr lang="en-IN" sz="1600" dirty="0"/>
              <a:t>                </a:t>
            </a:r>
            <a:r>
              <a:rPr lang="en-IN" sz="1600" dirty="0" err="1"/>
              <a:t>bufferPoolMetrics</a:t>
            </a:r>
            <a:r>
              <a:rPr lang="en-IN" sz="1600" dirty="0"/>
              <a:t>, config, </a:t>
            </a:r>
            <a:r>
              <a:rPr lang="en-IN" sz="1600" dirty="0" err="1"/>
              <a:t>dumpCaches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          (required)</a:t>
            </a:r>
          </a:p>
          <a:p>
            <a:endParaRPr lang="en-IN" sz="1600" dirty="0"/>
          </a:p>
          <a:p>
            <a:r>
              <a:rPr lang="en-IN" sz="1600" dirty="0"/>
              <a:t>nsp@MDM-1084776467()&gt; </a:t>
            </a:r>
            <a:r>
              <a:rPr lang="en-IN" sz="1600" b="1" dirty="0" err="1"/>
              <a:t>gnmi</a:t>
            </a:r>
            <a:r>
              <a:rPr lang="en-IN" sz="1600" b="1" dirty="0"/>
              <a:t>-debug </a:t>
            </a:r>
            <a:r>
              <a:rPr lang="en-IN" sz="1600" b="1" dirty="0" err="1"/>
              <a:t>gnmiDebugInfo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42962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BCB4-1138-4710-AC8E-EF07301B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3" y="246580"/>
            <a:ext cx="11835829" cy="63002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Steps to support </a:t>
            </a:r>
            <a:r>
              <a:rPr lang="en-US" dirty="0" err="1">
                <a:solidFill>
                  <a:schemeClr val="accent4"/>
                </a:solidFill>
              </a:rPr>
              <a:t>gNMI</a:t>
            </a:r>
            <a:r>
              <a:rPr lang="en-US" dirty="0">
                <a:solidFill>
                  <a:schemeClr val="accent4"/>
                </a:solidFill>
              </a:rPr>
              <a:t> via NSP for CISCO IOSXR Node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Find out the respective </a:t>
            </a:r>
            <a:r>
              <a:rPr lang="en-US" sz="2000" dirty="0" err="1"/>
              <a:t>Openconfig</a:t>
            </a:r>
            <a:r>
              <a:rPr lang="en-US" sz="2000" dirty="0"/>
              <a:t> device Model for which NSP will subscribe for Notifications: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1800" b="1" dirty="0"/>
              <a:t>"</a:t>
            </a:r>
            <a:r>
              <a:rPr lang="en-US" sz="1800" b="1" dirty="0" err="1"/>
              <a:t>includedRootModules</a:t>
            </a:r>
            <a:r>
              <a:rPr lang="en-US" sz="1800" b="1" dirty="0"/>
              <a:t>": </a:t>
            </a:r>
          </a:p>
          <a:p>
            <a:pPr marL="0" indent="0">
              <a:buNone/>
            </a:pPr>
            <a:r>
              <a:rPr lang="en-US" sz="1800" b="1" dirty="0"/>
              <a:t>["</a:t>
            </a:r>
            <a:r>
              <a:rPr lang="en-US" sz="1800" b="1" dirty="0" err="1"/>
              <a:t>openconfig-aaa</a:t>
            </a:r>
            <a:r>
              <a:rPr lang="en-US" sz="1800" b="1" dirty="0"/>
              <a:t>", "</a:t>
            </a:r>
            <a:r>
              <a:rPr lang="en-US" sz="1800" b="1" dirty="0" err="1"/>
              <a:t>openconfig</a:t>
            </a:r>
            <a:r>
              <a:rPr lang="en-US" sz="1800" b="1" dirty="0"/>
              <a:t>-alarms", "</a:t>
            </a:r>
            <a:r>
              <a:rPr lang="en-US" sz="1800" b="1" dirty="0" err="1"/>
              <a:t>openconfig</a:t>
            </a:r>
            <a:r>
              <a:rPr lang="en-US" sz="1800" b="1" dirty="0"/>
              <a:t>-extensions", "</a:t>
            </a:r>
            <a:r>
              <a:rPr lang="en-US" sz="1800" b="1" dirty="0" err="1"/>
              <a:t>openconfig</a:t>
            </a:r>
            <a:r>
              <a:rPr lang="en-US" sz="1800" b="1" dirty="0"/>
              <a:t>-interfaces", "</a:t>
            </a:r>
            <a:r>
              <a:rPr lang="en-US" sz="1800" b="1" dirty="0" err="1"/>
              <a:t>openconfig-lldp</a:t>
            </a:r>
            <a:r>
              <a:rPr lang="en-US" sz="1800" b="1" dirty="0"/>
              <a:t>", "</a:t>
            </a:r>
            <a:r>
              <a:rPr lang="en-US" sz="1800" b="1" dirty="0" err="1"/>
              <a:t>openconfig</a:t>
            </a:r>
            <a:r>
              <a:rPr lang="en-US" sz="1800" b="1" dirty="0"/>
              <a:t>-platform", "</a:t>
            </a:r>
            <a:r>
              <a:rPr lang="en-US" sz="1800" b="1" dirty="0" err="1"/>
              <a:t>openconfig-procmon</a:t>
            </a:r>
            <a:r>
              <a:rPr lang="en-US" sz="1800" b="1" dirty="0"/>
              <a:t>", "</a:t>
            </a:r>
            <a:r>
              <a:rPr lang="en-US" sz="1800" b="1" dirty="0" err="1"/>
              <a:t>openconfig</a:t>
            </a:r>
            <a:r>
              <a:rPr lang="en-US" sz="1800" b="1" dirty="0"/>
              <a:t>-system", "</a:t>
            </a:r>
            <a:r>
              <a:rPr lang="en-US" sz="1800" b="1" dirty="0" err="1"/>
              <a:t>openconfig</a:t>
            </a:r>
            <a:r>
              <a:rPr lang="en-US" sz="1800" b="1" dirty="0"/>
              <a:t>-system-logging", "</a:t>
            </a:r>
            <a:r>
              <a:rPr lang="en-US" sz="1800" b="1" dirty="0" err="1"/>
              <a:t>openconfig</a:t>
            </a:r>
            <a:r>
              <a:rPr lang="en-US" sz="1800" b="1" dirty="0"/>
              <a:t>-system-management", "</a:t>
            </a:r>
            <a:r>
              <a:rPr lang="en-US" sz="1800" b="1" dirty="0" err="1"/>
              <a:t>openconfig</a:t>
            </a:r>
            <a:r>
              <a:rPr lang="en-US" sz="1800" b="1" dirty="0"/>
              <a:t>-system-terminal“]</a:t>
            </a: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AutoNum type="arabicPeriod" startAt="2"/>
            </a:pPr>
            <a:r>
              <a:rPr lang="en-IN" sz="2000" dirty="0"/>
              <a:t>“</a:t>
            </a:r>
            <a:r>
              <a:rPr lang="en-IN" sz="2000" dirty="0" err="1"/>
              <a:t>generateGnmi</a:t>
            </a:r>
            <a:r>
              <a:rPr lang="en-IN" sz="2000" dirty="0"/>
              <a:t>”:true flag will be used for auto code generation.</a:t>
            </a:r>
          </a:p>
          <a:p>
            <a:pPr marL="0" indent="0">
              <a:buNone/>
            </a:pPr>
            <a:endParaRPr lang="en-IN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en-IN" sz="2000" b="1" dirty="0" err="1"/>
              <a:t>gNMI</a:t>
            </a:r>
            <a:r>
              <a:rPr lang="en-IN" sz="2000" b="1" dirty="0"/>
              <a:t> mediation policy is mandatory during discovery(</a:t>
            </a:r>
            <a:r>
              <a:rPr lang="en-IN" sz="2000" b="1" dirty="0" err="1"/>
              <a:t>gRPC</a:t>
            </a:r>
            <a:r>
              <a:rPr lang="en-IN" sz="2000" b="1" dirty="0"/>
              <a:t> Port range : 57344 to 57999)</a:t>
            </a:r>
          </a:p>
          <a:p>
            <a:pPr marL="0" indent="0">
              <a:buNone/>
            </a:pPr>
            <a:endParaRPr lang="en-IN" sz="2000" dirty="0"/>
          </a:p>
          <a:p>
            <a:pPr marL="457200" indent="-457200">
              <a:buAutoNum type="arabicPeriod" startAt="2"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MR To be referred for CISCO IOSXR: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WIP: Support </a:t>
            </a:r>
            <a:r>
              <a:rPr lang="en-IN" sz="2000" dirty="0" err="1">
                <a:hlinkClick r:id="rId2"/>
              </a:rPr>
              <a:t>gNMI</a:t>
            </a:r>
            <a:r>
              <a:rPr lang="en-IN" sz="2000" dirty="0">
                <a:hlinkClick r:id="rId2"/>
              </a:rPr>
              <a:t> for Cisco NCS 5501 7.x. (!36) · Merge Requests · </a:t>
            </a:r>
            <a:r>
              <a:rPr lang="en-IN" sz="2000" dirty="0" err="1">
                <a:hlinkClick r:id="rId2"/>
              </a:rPr>
              <a:t>mdm</a:t>
            </a:r>
            <a:r>
              <a:rPr lang="en-IN" sz="2000" dirty="0">
                <a:hlinkClick r:id="rId2"/>
              </a:rPr>
              <a:t> / </a:t>
            </a:r>
            <a:r>
              <a:rPr lang="en-IN" sz="2000" dirty="0" err="1">
                <a:hlinkClick r:id="rId2"/>
              </a:rPr>
              <a:t>mdm</a:t>
            </a:r>
            <a:r>
              <a:rPr lang="en-IN" sz="2000" dirty="0">
                <a:hlinkClick r:id="rId2"/>
              </a:rPr>
              <a:t>-device-model-comm-</a:t>
            </a:r>
            <a:r>
              <a:rPr lang="en-IN" sz="2000" dirty="0" err="1">
                <a:hlinkClick r:id="rId2"/>
              </a:rPr>
              <a:t>netconf</a:t>
            </a:r>
            <a:r>
              <a:rPr lang="en-IN" sz="2000" dirty="0">
                <a:hlinkClick r:id="rId2"/>
              </a:rPr>
              <a:t>-cisco-</a:t>
            </a:r>
            <a:r>
              <a:rPr lang="en-IN" sz="2000" dirty="0" err="1">
                <a:hlinkClick r:id="rId2"/>
              </a:rPr>
              <a:t>iosxr</a:t>
            </a:r>
            <a:r>
              <a:rPr lang="en-IN" sz="2000" dirty="0">
                <a:hlinkClick r:id="rId2"/>
              </a:rPr>
              <a:t> · GitLab (alcatel-lucent.com)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028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68EF-2804-4214-A34C-46CB39CC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About </a:t>
            </a:r>
            <a:r>
              <a:rPr lang="en-US" sz="3200" b="1" dirty="0" err="1">
                <a:solidFill>
                  <a:schemeClr val="accent2"/>
                </a:solidFill>
              </a:rPr>
              <a:t>gNMI</a:t>
            </a:r>
            <a:r>
              <a:rPr lang="en-US" sz="3200" b="1" dirty="0">
                <a:solidFill>
                  <a:schemeClr val="accent2"/>
                </a:solidFill>
              </a:rPr>
              <a:t> (</a:t>
            </a:r>
            <a:r>
              <a:rPr lang="en-US" sz="3200" b="1" dirty="0" err="1">
                <a:solidFill>
                  <a:schemeClr val="accent2"/>
                </a:solidFill>
              </a:rPr>
              <a:t>gRPC</a:t>
            </a:r>
            <a:r>
              <a:rPr lang="en-US" sz="3200" b="1" dirty="0">
                <a:solidFill>
                  <a:schemeClr val="accent2"/>
                </a:solidFill>
              </a:rPr>
              <a:t> Network Management Interface)</a:t>
            </a:r>
            <a:endParaRPr lang="en-IN" sz="32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B1F7-C43C-4830-A3C0-8671C4C6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172"/>
            <a:ext cx="10515600" cy="4695291"/>
          </a:xfrm>
        </p:spPr>
        <p:txBody>
          <a:bodyPr>
            <a:normAutofit/>
          </a:bodyPr>
          <a:lstStyle/>
          <a:p>
            <a:r>
              <a:rPr lang="en-IN" sz="2000" dirty="0"/>
              <a:t>Generic API to read and write configuration state</a:t>
            </a:r>
          </a:p>
          <a:p>
            <a:r>
              <a:rPr lang="en-IN" sz="2000" dirty="0"/>
              <a:t>  Suitable for any tree-based data model (YANG as a possible data model)</a:t>
            </a:r>
          </a:p>
          <a:p>
            <a:r>
              <a:rPr lang="en-IN" sz="2000" dirty="0"/>
              <a:t>  Successor of NETCONF</a:t>
            </a:r>
          </a:p>
          <a:p>
            <a:pPr marL="0" indent="0">
              <a:buNone/>
            </a:pPr>
            <a:endParaRPr lang="en-IN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4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6BFF-F815-404B-9EAA-9C058F35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0" y="369870"/>
            <a:ext cx="10983930" cy="58070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Difference Between </a:t>
            </a:r>
            <a:r>
              <a:rPr lang="en-IN" b="1" dirty="0" err="1">
                <a:solidFill>
                  <a:schemeClr val="accent1"/>
                </a:solidFill>
              </a:rPr>
              <a:t>gNMI</a:t>
            </a:r>
            <a:r>
              <a:rPr lang="en-IN" b="1" dirty="0">
                <a:solidFill>
                  <a:schemeClr val="accent1"/>
                </a:solidFill>
              </a:rPr>
              <a:t> and NETCONF:</a:t>
            </a:r>
          </a:p>
          <a:p>
            <a:pPr marL="0" indent="0">
              <a:buNone/>
            </a:pPr>
            <a:r>
              <a:rPr lang="en-IN" dirty="0"/>
              <a:t>  1) </a:t>
            </a:r>
            <a:r>
              <a:rPr lang="en-IN" dirty="0">
                <a:solidFill>
                  <a:schemeClr val="accent6"/>
                </a:solidFill>
              </a:rPr>
              <a:t>Serialization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gNMI</a:t>
            </a:r>
            <a:r>
              <a:rPr lang="en-IN" dirty="0"/>
              <a:t> :   </a:t>
            </a:r>
            <a:r>
              <a:rPr lang="en-IN" dirty="0" err="1"/>
              <a:t>Protobuf</a:t>
            </a:r>
            <a:r>
              <a:rPr lang="en-IN" dirty="0"/>
              <a:t> (Compact binary format)</a:t>
            </a:r>
          </a:p>
          <a:p>
            <a:pPr marL="0" indent="0">
              <a:buNone/>
            </a:pPr>
            <a:r>
              <a:rPr lang="en-IN" dirty="0"/>
              <a:t>       NETCONF :  XML</a:t>
            </a:r>
          </a:p>
          <a:p>
            <a:pPr marL="0" indent="0">
              <a:buNone/>
            </a:pPr>
            <a:r>
              <a:rPr lang="en-IN" dirty="0"/>
              <a:t>  2) </a:t>
            </a:r>
            <a:r>
              <a:rPr lang="en-IN" dirty="0">
                <a:solidFill>
                  <a:schemeClr val="accent6"/>
                </a:solidFill>
              </a:rPr>
              <a:t>Transport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    </a:t>
            </a:r>
            <a:r>
              <a:rPr lang="en-IN" sz="2900" dirty="0" err="1"/>
              <a:t>gNMI</a:t>
            </a:r>
            <a:r>
              <a:rPr lang="en-IN" sz="2900" dirty="0"/>
              <a:t> :  </a:t>
            </a:r>
            <a:r>
              <a:rPr lang="en-IN" sz="2900" dirty="0" err="1"/>
              <a:t>gRPC</a:t>
            </a:r>
            <a:r>
              <a:rPr lang="en-IN" sz="2900" dirty="0"/>
              <a:t> (HTTP/2.0)</a:t>
            </a:r>
          </a:p>
          <a:p>
            <a:pPr marL="0" indent="0">
              <a:buNone/>
            </a:pPr>
            <a:r>
              <a:rPr lang="en-IN" sz="2900" dirty="0"/>
              <a:t>    NETCONF : SSH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3) Diff oriented</a:t>
            </a:r>
          </a:p>
          <a:p>
            <a:pPr marL="0" indent="0">
              <a:buNone/>
            </a:pPr>
            <a:r>
              <a:rPr lang="en-IN" sz="2900" dirty="0"/>
              <a:t>     </a:t>
            </a:r>
            <a:r>
              <a:rPr lang="en-IN" sz="2900" dirty="0" err="1"/>
              <a:t>gNMI</a:t>
            </a:r>
            <a:r>
              <a:rPr lang="en-IN" sz="2900" dirty="0"/>
              <a:t> : Yes</a:t>
            </a:r>
          </a:p>
          <a:p>
            <a:pPr marL="0" indent="0">
              <a:buNone/>
            </a:pPr>
            <a:r>
              <a:rPr lang="en-IN" sz="2900" dirty="0"/>
              <a:t>            Returns only elements of the tree that have changed from last read</a:t>
            </a:r>
          </a:p>
          <a:p>
            <a:pPr marL="0" indent="0">
              <a:buNone/>
            </a:pPr>
            <a:r>
              <a:rPr lang="en-IN" sz="2900" dirty="0"/>
              <a:t>     NETCONF : No</a:t>
            </a:r>
          </a:p>
          <a:p>
            <a:pPr marL="0" indent="0">
              <a:buNone/>
            </a:pPr>
            <a:r>
              <a:rPr lang="en-IN" sz="2900" dirty="0"/>
              <a:t>            Always returns entire sub-tree snapshot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/>
                </a:solidFill>
              </a:rPr>
              <a:t>4) Native support for streaming telemetry</a:t>
            </a:r>
          </a:p>
          <a:p>
            <a:pPr marL="0" indent="0">
              <a:buNone/>
            </a:pPr>
            <a:r>
              <a:rPr lang="en-IN" sz="2900" dirty="0"/>
              <a:t>                </a:t>
            </a:r>
            <a:r>
              <a:rPr lang="en-IN" sz="2900" dirty="0" err="1"/>
              <a:t>gNMI</a:t>
            </a:r>
            <a:r>
              <a:rPr lang="en-IN" sz="2900" dirty="0"/>
              <a:t>: Yes</a:t>
            </a:r>
          </a:p>
          <a:p>
            <a:pPr marL="0" indent="0">
              <a:buNone/>
            </a:pPr>
            <a:r>
              <a:rPr lang="en-IN" sz="2900" dirty="0"/>
              <a:t>                    </a:t>
            </a:r>
            <a:r>
              <a:rPr lang="en-IN" sz="2900" dirty="0" err="1"/>
              <a:t>gRPC</a:t>
            </a:r>
            <a:r>
              <a:rPr lang="en-IN" sz="2900" dirty="0"/>
              <a:t> natively supports   bidirectional streaming</a:t>
            </a:r>
          </a:p>
          <a:p>
            <a:pPr marL="0" indent="0">
              <a:buNone/>
            </a:pPr>
            <a:r>
              <a:rPr lang="en-IN" sz="2900" dirty="0"/>
              <a:t>		  </a:t>
            </a:r>
          </a:p>
          <a:p>
            <a:pPr marL="0" indent="0">
              <a:buNone/>
            </a:pPr>
            <a:r>
              <a:rPr lang="en-IN" sz="2900" dirty="0"/>
              <a:t>	    NETCONF : No</a:t>
            </a:r>
          </a:p>
          <a:p>
            <a:pPr marL="0" indent="0">
              <a:buNone/>
            </a:pPr>
            <a:r>
              <a:rPr lang="en-IN" sz="2900" dirty="0"/>
              <a:t>		    Needs YANG Push extension</a:t>
            </a:r>
          </a:p>
        </p:txBody>
      </p:sp>
    </p:spTree>
    <p:extLst>
      <p:ext uri="{BB962C8B-B14F-4D97-AF65-F5344CB8AC3E}">
        <p14:creationId xmlns:p14="http://schemas.microsoft.com/office/powerpoint/2010/main" val="421584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A6A0-66F7-4B5E-AF1D-19644E82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3"/>
            <a:ext cx="10515600" cy="5724900"/>
          </a:xfrm>
        </p:spPr>
        <p:txBody>
          <a:bodyPr/>
          <a:lstStyle/>
          <a:p>
            <a:r>
              <a:rPr lang="en-US" dirty="0"/>
              <a:t>BL Details:</a:t>
            </a:r>
          </a:p>
          <a:p>
            <a:pPr marL="0" indent="0">
              <a:buNone/>
            </a:pPr>
            <a:r>
              <a:rPr lang="en-IN" sz="2000" dirty="0">
                <a:hlinkClick r:id="rId2"/>
              </a:rPr>
              <a:t>[NSPF-223183] Base - SF - IOS-XR - </a:t>
            </a:r>
            <a:r>
              <a:rPr lang="en-IN" sz="2000" dirty="0" err="1">
                <a:hlinkClick r:id="rId2"/>
              </a:rPr>
              <a:t>gNMI</a:t>
            </a:r>
            <a:r>
              <a:rPr lang="en-IN" sz="2000" dirty="0">
                <a:hlinkClick r:id="rId2"/>
              </a:rPr>
              <a:t> Real-Time </a:t>
            </a:r>
            <a:r>
              <a:rPr lang="en-IN" sz="2000" dirty="0" err="1">
                <a:hlinkClick r:id="rId2"/>
              </a:rPr>
              <a:t>Configuration|Oper-State</a:t>
            </a:r>
            <a:r>
              <a:rPr lang="en-IN" sz="2000" dirty="0">
                <a:hlinkClick r:id="rId2"/>
              </a:rPr>
              <a:t> Notification - SAM JIRA (alcatel-lucent.com)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 fontAlgn="t">
              <a:buNone/>
            </a:pPr>
            <a:r>
              <a:rPr lang="en-IN" dirty="0"/>
              <a:t>Base - SF - IOS-XR - </a:t>
            </a:r>
            <a:r>
              <a:rPr lang="en-IN" dirty="0" err="1"/>
              <a:t>gNMI</a:t>
            </a:r>
            <a:r>
              <a:rPr lang="en-IN" dirty="0"/>
              <a:t> Real-Time </a:t>
            </a:r>
            <a:r>
              <a:rPr lang="en-IN" dirty="0" err="1"/>
              <a:t>Configuration|Oper-State</a:t>
            </a:r>
            <a:r>
              <a:rPr lang="en-IN" dirty="0"/>
              <a:t> Notification</a:t>
            </a:r>
          </a:p>
          <a:p>
            <a:pPr marL="0" indent="0">
              <a:buNone/>
            </a:pP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4519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B2E8-17C2-4CD3-AA97-44613855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12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CISCO-IOSXR </a:t>
            </a:r>
            <a:r>
              <a:rPr lang="en-US" sz="2800" b="1" dirty="0" err="1">
                <a:solidFill>
                  <a:schemeClr val="accent1"/>
                </a:solidFill>
              </a:rPr>
              <a:t>gNMI</a:t>
            </a:r>
            <a:r>
              <a:rPr lang="en-US" sz="2800" b="1" dirty="0">
                <a:solidFill>
                  <a:schemeClr val="accent1"/>
                </a:solidFill>
              </a:rPr>
              <a:t> support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5AB9-A160-4B71-ACB7-09197988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134" y="1089062"/>
            <a:ext cx="10515600" cy="50570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From Release 6.1.1 onwards, Cisco introduces support for the 64-bit Linux-based IOS XR operating system.</a:t>
            </a:r>
          </a:p>
          <a:p>
            <a:r>
              <a:rPr lang="en-IN" sz="2400" dirty="0"/>
              <a:t>Streaming telemetry lets users direct data to a configured receiver. This data can be used for analysis and troubleshooting purposes to maintain the health of the network. This is achieved by leveraging the capabilities of machine-to-machine communication.</a:t>
            </a:r>
          </a:p>
          <a:p>
            <a:r>
              <a:rPr lang="en-IN" sz="2400" dirty="0"/>
              <a:t> </a:t>
            </a:r>
            <a:r>
              <a:rPr lang="en-IN" sz="2400" b="1" dirty="0"/>
              <a:t>PULL Model: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IOS XR provides several mechanisms such as SNMP, CLI and Syslog to collect data from a network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With this model, the server sends data only when clients request it. To initiate such requests, continual manual intervention is required. This continual manual intervention makes the pull model inefficient.</a:t>
            </a:r>
          </a:p>
          <a:p>
            <a:r>
              <a:rPr lang="en-IN" sz="2400" b="1" dirty="0"/>
              <a:t>PUSH Model (used by TELEMETRY):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</a:t>
            </a:r>
            <a:r>
              <a:rPr lang="en-IN" sz="2100" dirty="0"/>
              <a:t>ontinuously stream data out of the network and notify the client.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/>
              <a:t>Telemetry enables the push model, which provides near-real-time access to monitoring data.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100" dirty="0"/>
              <a:t>It helps a more service-efficient bandwidth utilization, link utilization, risk assessment and control, remote monitoring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36825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7678-6AD5-42F2-AFEE-5C93ED98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Configure Model-based Telemetry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5D1D-17CD-4383-A370-EB7E2A61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157"/>
            <a:ext cx="10515600" cy="536271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dirty="0"/>
              <a:t>Streaming model-based telemetry data to the intended receiver involves:</a:t>
            </a:r>
          </a:p>
          <a:p>
            <a:r>
              <a:rPr lang="en-IN" dirty="0">
                <a:solidFill>
                  <a:schemeClr val="accent1"/>
                </a:solidFill>
              </a:rPr>
              <a:t>Dial-in / Dial-out Mode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Dial In Mode: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/>
              <a:t>The router initiates a session to the destinations based on the subscription.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/>
              <a:t>All 64-bit IOS XR platforms support </a:t>
            </a:r>
            <a:r>
              <a:rPr lang="en-IN" sz="1800" dirty="0" err="1"/>
              <a:t>gRPC</a:t>
            </a:r>
            <a:r>
              <a:rPr lang="en-IN" sz="1800" dirty="0"/>
              <a:t> and TCP protocols.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/>
              <a:t>The process to configure a dial-out mode involves:</a:t>
            </a:r>
          </a:p>
          <a:p>
            <a:r>
              <a:rPr lang="en-IN" sz="1800" dirty="0"/>
              <a:t>           	</a:t>
            </a:r>
            <a:r>
              <a:rPr lang="en-IN" sz="1800" b="1" dirty="0"/>
              <a:t>Create a Destination Group</a:t>
            </a:r>
          </a:p>
          <a:p>
            <a:r>
              <a:rPr lang="en-IN" sz="1800" b="1" dirty="0"/>
              <a:t>           	Create a Sensor Group</a:t>
            </a:r>
          </a:p>
          <a:p>
            <a:r>
              <a:rPr lang="en-IN" sz="1800" b="1" dirty="0"/>
              <a:t>          	 Create a Subscription</a:t>
            </a:r>
          </a:p>
          <a:p>
            <a:r>
              <a:rPr lang="en-IN" sz="1800" b="1" dirty="0"/>
              <a:t>           	Validate Dial-out Configuration</a:t>
            </a:r>
          </a:p>
          <a:p>
            <a:pPr marL="0" indent="0">
              <a:buNone/>
            </a:pPr>
            <a:r>
              <a:rPr lang="en-IN" sz="1800" dirty="0"/>
              <a:t>          </a:t>
            </a:r>
          </a:p>
          <a:p>
            <a:pPr marL="0" indent="0">
              <a:buNone/>
            </a:pPr>
            <a:r>
              <a:rPr lang="en-IN" dirty="0">
                <a:highlight>
                  <a:srgbClr val="FF0000"/>
                </a:highlight>
              </a:rPr>
              <a:t>Note:</a:t>
            </a:r>
            <a:r>
              <a:rPr lang="en-IN" dirty="0"/>
              <a:t> </a:t>
            </a:r>
            <a:r>
              <a:rPr lang="en-IN" sz="1800" dirty="0"/>
              <a:t>The link for reference       </a:t>
            </a:r>
          </a:p>
          <a:p>
            <a:pPr marL="0" indent="0">
              <a:buNone/>
            </a:pPr>
            <a:r>
              <a:rPr lang="en-IN" sz="1400" dirty="0">
                <a:hlinkClick r:id="rId2"/>
              </a:rPr>
              <a:t>https://www.cisco.com/c/en/us/td/docs/routers/asr9000/software/asr9k-r6-5/telemetry/configuration/guide/b-telemetry-cg-asr9000-65x/b-telemetry-cg-asr9000-65x_chapter_011.html#id_36272</a:t>
            </a:r>
            <a:endParaRPr lang="en-IN" sz="1400" dirty="0"/>
          </a:p>
          <a:p>
            <a:pPr marL="0" indent="0">
              <a:buNone/>
            </a:pPr>
            <a:r>
              <a:rPr lang="en-IN" sz="1400" dirty="0">
                <a:hlinkClick r:id="rId3"/>
              </a:rPr>
              <a:t>https://www.cisco.com/c/en/us/td/docs/routers/asr9000/software/asr9k-r6-5/telemetry/configuration/guide/b-telemetry-cg-asr9000-65x/b-telemetry-cg-asr9000-65x_chapter_010.html#concept_1F6549F3FA114A218B5BD0818B1612C9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41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7D03E-364D-426C-805B-9A3F6768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 err="1">
                <a:solidFill>
                  <a:schemeClr val="accent1"/>
                </a:solidFill>
              </a:rPr>
              <a:t>gNMI</a:t>
            </a:r>
            <a:r>
              <a:rPr lang="en-US" sz="2400" dirty="0">
                <a:solidFill>
                  <a:schemeClr val="accent1"/>
                </a:solidFill>
              </a:rPr>
              <a:t> Configuration in CISCO IOSXR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76D3473E-B2B4-4588-A208-78A3D1FE4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331"/>
          <a:stretch/>
        </p:blipFill>
        <p:spPr>
          <a:xfrm>
            <a:off x="714910" y="1537201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5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1AAB-5295-4350-9DBD-98C35542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985"/>
          </a:xfrm>
        </p:spPr>
        <p:txBody>
          <a:bodyPr>
            <a:normAutofit/>
          </a:bodyPr>
          <a:lstStyle/>
          <a:p>
            <a:r>
              <a:rPr lang="en-US" sz="2000" dirty="0"/>
              <a:t>Continue….</a:t>
            </a:r>
            <a:endParaRPr lang="en-IN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35762B-8539-4A39-A590-281362ABC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767"/>
            <a:ext cx="10515600" cy="2601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2DC12-988B-4647-B652-C74B82BA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1107"/>
            <a:ext cx="10515600" cy="29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8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F54098-371C-4E7A-B987-9C30892B3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789"/>
            <a:ext cx="12192000" cy="454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2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733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gNMI(gRPC Network Management Interface) Support for CISC IOS-XR</vt:lpstr>
      <vt:lpstr>About gNMI (gRPC Network Management Interface)</vt:lpstr>
      <vt:lpstr>PowerPoint Presentation</vt:lpstr>
      <vt:lpstr>PowerPoint Presentation</vt:lpstr>
      <vt:lpstr>CISCO-IOSXR gNMI support</vt:lpstr>
      <vt:lpstr>Configure Model-based Telemetry </vt:lpstr>
      <vt:lpstr>gNMI Configuration in CISCO IOSXR</vt:lpstr>
      <vt:lpstr>Continue….</vt:lpstr>
      <vt:lpstr>PowerPoint Presentation</vt:lpstr>
      <vt:lpstr>Enabling gNMI debug in Karaf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gNMI(gRPC Network Management Interface) Support for CISC IOS-XR</dc:title>
  <dc:creator>Joshi, Priyaranjan (EXT - IN/Bangalore)</dc:creator>
  <cp:lastModifiedBy>Joshi, Priyaranjan (EXT - IN/Bangalore)</cp:lastModifiedBy>
  <cp:revision>11</cp:revision>
  <dcterms:created xsi:type="dcterms:W3CDTF">2020-12-15T07:20:53Z</dcterms:created>
  <dcterms:modified xsi:type="dcterms:W3CDTF">2020-12-15T08:12:23Z</dcterms:modified>
</cp:coreProperties>
</file>