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 Id="rId6" Type="http://schemas.openxmlformats.org/officeDocument/2006/relationships/image" Target="../media/image14.jpeg" /><Relationship Id="rId5" Type="http://schemas.openxmlformats.org/officeDocument/2006/relationships/image" Target="../media/image13.jpeg"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3183404"/>
            <a:ext cx="8727610" cy="1938992"/>
          </a:xfrm>
          <a:prstGeom prst="rect">
            <a:avLst/>
          </a:prstGeom>
          <a:noFill/>
        </p:spPr>
        <p:txBody>
          <a:bodyPr wrap="square" lIns="91440" tIns="45720" rIns="91440" bIns="45720" rtlCol="0" anchor="t">
            <a:spAutoFit/>
          </a:bodyPr>
          <a:lstStyle/>
          <a:p>
            <a:r>
              <a:rPr lang="en-US" sz="2400" dirty="0"/>
              <a:t>STUDENT NAME: </a:t>
            </a:r>
          </a:p>
          <a:p>
            <a:r>
              <a:rPr lang="en-US" sz="2400" dirty="0"/>
              <a:t>REGISTER NO AND NMID: </a:t>
            </a:r>
            <a:endParaRPr lang="en-US" sz="2400" dirty="0">
              <a:cs typeface="Calibri"/>
            </a:endParaRPr>
          </a:p>
          <a:p>
            <a:r>
              <a:rPr lang="en-US" sz="2400" dirty="0"/>
              <a:t>DEPARTMENT: </a:t>
            </a:r>
          </a:p>
          <a:p>
            <a:r>
              <a:rPr lang="en-US" sz="2400" dirty="0"/>
              <a:t>COLLEGE: </a:t>
            </a:r>
          </a:p>
          <a:p>
            <a:r>
              <a:rPr lang="en-US" sz="2400" dirty="0"/>
              <a:t>           </a:t>
            </a:r>
            <a:endParaRPr lang="en-IN" sz="2400" dirty="0"/>
          </a:p>
        </p:txBody>
      </p:sp>
      <p:sp>
        <p:nvSpPr>
          <p:cNvPr id="16" name="TextBox 15">
            <a:extLst>
              <a:ext uri="{FF2B5EF4-FFF2-40B4-BE49-F238E27FC236}">
                <a16:creationId xmlns:a16="http://schemas.microsoft.com/office/drawing/2014/main" id="{E531F61D-AE4A-523F-FA9B-3C54D48A2B2D}"/>
              </a:ext>
            </a:extLst>
          </p:cNvPr>
          <p:cNvSpPr txBox="1"/>
          <p:nvPr/>
        </p:nvSpPr>
        <p:spPr>
          <a:xfrm rot="10800000" flipV="1">
            <a:off x="4112552" y="3183404"/>
            <a:ext cx="2452417" cy="369332"/>
          </a:xfrm>
          <a:prstGeom prst="rect">
            <a:avLst/>
          </a:prstGeom>
          <a:noFill/>
        </p:spPr>
        <p:txBody>
          <a:bodyPr wrap="square">
            <a:spAutoFit/>
          </a:bodyPr>
          <a:lstStyle/>
          <a:p>
            <a:r>
              <a:rPr lang="en-US" dirty="0"/>
              <a:t>KAJENDRAN.S</a:t>
            </a:r>
          </a:p>
        </p:txBody>
      </p:sp>
      <p:sp>
        <p:nvSpPr>
          <p:cNvPr id="18" name="TextBox 17">
            <a:extLst>
              <a:ext uri="{FF2B5EF4-FFF2-40B4-BE49-F238E27FC236}">
                <a16:creationId xmlns:a16="http://schemas.microsoft.com/office/drawing/2014/main" id="{3093C93C-3E1C-D91C-F042-FCF3017745A0}"/>
              </a:ext>
            </a:extLst>
          </p:cNvPr>
          <p:cNvSpPr txBox="1"/>
          <p:nvPr/>
        </p:nvSpPr>
        <p:spPr>
          <a:xfrm>
            <a:off x="4863448" y="3602695"/>
            <a:ext cx="4865659" cy="369332"/>
          </a:xfrm>
          <a:prstGeom prst="rect">
            <a:avLst/>
          </a:prstGeom>
          <a:noFill/>
        </p:spPr>
        <p:txBody>
          <a:bodyPr wrap="square">
            <a:spAutoFit/>
          </a:bodyPr>
          <a:lstStyle/>
          <a:p>
            <a:r>
              <a:rPr lang="en-US" dirty="0"/>
              <a:t>F064EE7CA5788EC98AD45B942AB52B4C</a:t>
            </a:r>
          </a:p>
        </p:txBody>
      </p:sp>
      <p:sp>
        <p:nvSpPr>
          <p:cNvPr id="20" name="TextBox 19">
            <a:extLst>
              <a:ext uri="{FF2B5EF4-FFF2-40B4-BE49-F238E27FC236}">
                <a16:creationId xmlns:a16="http://schemas.microsoft.com/office/drawing/2014/main" id="{E72C3951-57AF-3E00-A021-F7B31F7E426E}"/>
              </a:ext>
            </a:extLst>
          </p:cNvPr>
          <p:cNvSpPr txBox="1"/>
          <p:nvPr/>
        </p:nvSpPr>
        <p:spPr>
          <a:xfrm>
            <a:off x="3642340" y="3993213"/>
            <a:ext cx="7505797" cy="369332"/>
          </a:xfrm>
          <a:prstGeom prst="rect">
            <a:avLst/>
          </a:prstGeom>
          <a:noFill/>
        </p:spPr>
        <p:txBody>
          <a:bodyPr wrap="square">
            <a:spAutoFit/>
          </a:bodyPr>
          <a:lstStyle/>
          <a:p>
            <a:r>
              <a:rPr lang="en-US" dirty="0" err="1"/>
              <a:t>B.Sc</a:t>
            </a:r>
            <a:r>
              <a:rPr lang="en-US" dirty="0"/>
              <a:t> INFORMATION TECHNOLOGY</a:t>
            </a:r>
          </a:p>
        </p:txBody>
      </p:sp>
      <p:sp>
        <p:nvSpPr>
          <p:cNvPr id="22" name="TextBox 21">
            <a:extLst>
              <a:ext uri="{FF2B5EF4-FFF2-40B4-BE49-F238E27FC236}">
                <a16:creationId xmlns:a16="http://schemas.microsoft.com/office/drawing/2014/main" id="{C2946691-0488-B895-7DEE-7661487EF2A9}"/>
              </a:ext>
            </a:extLst>
          </p:cNvPr>
          <p:cNvSpPr txBox="1"/>
          <p:nvPr/>
        </p:nvSpPr>
        <p:spPr>
          <a:xfrm>
            <a:off x="2916594" y="4412041"/>
            <a:ext cx="5714222" cy="646331"/>
          </a:xfrm>
          <a:prstGeom prst="rect">
            <a:avLst/>
          </a:prstGeom>
          <a:noFill/>
        </p:spPr>
        <p:txBody>
          <a:bodyPr wrap="square">
            <a:spAutoFit/>
          </a:bodyPr>
          <a:lstStyle/>
          <a:p>
            <a:r>
              <a:rPr lang="en-US" b="0" i="0" dirty="0">
                <a:solidFill>
                  <a:srgbClr val="5C5776"/>
                </a:solidFill>
                <a:effectLst/>
                <a:latin typeface="Nunito" panose="02000000000000000000" pitchFamily="2" charset="0"/>
              </a:rPr>
              <a:t>KAAMADHENU ARTS AND SCIENCE COLLEGE, SATHY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0" name="Picture 9">
            <a:extLst>
              <a:ext uri="{FF2B5EF4-FFF2-40B4-BE49-F238E27FC236}">
                <a16:creationId xmlns:a16="http://schemas.microsoft.com/office/drawing/2014/main" id="{6F53500A-5C14-C083-4C5D-E1937596E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1250" y="1500876"/>
            <a:ext cx="1953199" cy="3792461"/>
          </a:xfrm>
          <a:prstGeom prst="rect">
            <a:avLst/>
          </a:prstGeom>
        </p:spPr>
      </p:pic>
      <p:pic>
        <p:nvPicPr>
          <p:cNvPr id="11" name="Picture 10">
            <a:extLst>
              <a:ext uri="{FF2B5EF4-FFF2-40B4-BE49-F238E27FC236}">
                <a16:creationId xmlns:a16="http://schemas.microsoft.com/office/drawing/2014/main" id="{AC94F430-2EA1-3FDF-8AA1-13E8C9A30B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34498" y="1548958"/>
            <a:ext cx="1979408" cy="3823190"/>
          </a:xfrm>
          <a:prstGeom prst="rect">
            <a:avLst/>
          </a:prstGeom>
        </p:spPr>
      </p:pic>
      <p:pic>
        <p:nvPicPr>
          <p:cNvPr id="12" name="Picture 11">
            <a:extLst>
              <a:ext uri="{FF2B5EF4-FFF2-40B4-BE49-F238E27FC236}">
                <a16:creationId xmlns:a16="http://schemas.microsoft.com/office/drawing/2014/main" id="{4A1C5A05-6979-DF4D-C82E-3D336B0735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14790" y="1548958"/>
            <a:ext cx="1979408" cy="3744380"/>
          </a:xfrm>
          <a:prstGeom prst="rect">
            <a:avLst/>
          </a:prstGeom>
        </p:spPr>
      </p:pic>
      <p:pic>
        <p:nvPicPr>
          <p:cNvPr id="13" name="Picture 12">
            <a:extLst>
              <a:ext uri="{FF2B5EF4-FFF2-40B4-BE49-F238E27FC236}">
                <a16:creationId xmlns:a16="http://schemas.microsoft.com/office/drawing/2014/main" id="{FDEA019F-A14C-25EA-FF55-C708E6643E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51566" y="1548958"/>
            <a:ext cx="1894012" cy="368280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7CE31CE-4E97-C511-E078-0093351CC97B}"/>
              </a:ext>
            </a:extLst>
          </p:cNvPr>
          <p:cNvSpPr txBox="1"/>
          <p:nvPr/>
        </p:nvSpPr>
        <p:spPr>
          <a:xfrm>
            <a:off x="755332" y="2508447"/>
            <a:ext cx="5785994" cy="1477328"/>
          </a:xfrm>
          <a:prstGeom prst="rect">
            <a:avLst/>
          </a:prstGeom>
          <a:noFill/>
        </p:spPr>
        <p:txBody>
          <a:bodyPr wrap="square">
            <a:spAutoFit/>
          </a:bodyPr>
          <a:lstStyle/>
          <a:p>
            <a:r>
              <a:rPr lang="en-US" b="0" i="0" dirty="0">
                <a:effectLst/>
                <a:latin typeface="fkGroteskNeue"/>
              </a:rPr>
              <a:t>This portfolio serves as a versatile platform for professional presentation, highlighting both design sensibilities and technical skills. It reflects a commitment to continuous learning and effective communication through a well-organized digital presence.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BDF9B356-E0C7-3FDE-76DB-772D22C4D53F}"/>
              </a:ext>
            </a:extLst>
          </p:cNvPr>
          <p:cNvSpPr txBox="1"/>
          <p:nvPr/>
        </p:nvSpPr>
        <p:spPr>
          <a:xfrm rot="10800000" flipV="1">
            <a:off x="844404" y="3186782"/>
            <a:ext cx="7443185" cy="369332"/>
          </a:xfrm>
          <a:prstGeom prst="rect">
            <a:avLst/>
          </a:prstGeom>
          <a:noFill/>
        </p:spPr>
        <p:txBody>
          <a:bodyPr wrap="square">
            <a:spAutoFit/>
          </a:bodyPr>
          <a:lstStyle/>
          <a:p>
            <a:r>
              <a:rPr lang="en-US" b="0" i="0" dirty="0">
                <a:effectLst/>
                <a:latin typeface="fkGroteskNeue"/>
              </a:rPr>
              <a:t>"Digital Portfolio: Showcasing Web Development Skills and Projects"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5932326-7656-92B6-0EB7-9271EBDCD130}"/>
              </a:ext>
            </a:extLst>
          </p:cNvPr>
          <p:cNvSpPr txBox="1"/>
          <p:nvPr/>
        </p:nvSpPr>
        <p:spPr>
          <a:xfrm>
            <a:off x="886417" y="2106028"/>
            <a:ext cx="6449608" cy="1477328"/>
          </a:xfrm>
          <a:prstGeom prst="rect">
            <a:avLst/>
          </a:prstGeom>
          <a:noFill/>
        </p:spPr>
        <p:txBody>
          <a:bodyPr wrap="square">
            <a:spAutoFit/>
          </a:bodyPr>
          <a:lstStyle/>
          <a:p>
            <a:r>
              <a:rPr lang="en-US" b="0" i="0" dirty="0">
                <a:effectLst/>
                <a:latin typeface="fkGroteskNeue"/>
              </a:rPr>
              <a:t>Creating a personal portfolio to effectively showcase my skills, projects, and professional journey in web development and related technologies. The challenge was to design an intuitive, modern, and responsive layout that highlights creativity, technical abilities, and project experiences in a user-friendly manner.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832B3835-09B3-503E-DF4D-54D33981014B}"/>
              </a:ext>
            </a:extLst>
          </p:cNvPr>
          <p:cNvSpPr txBox="1"/>
          <p:nvPr/>
        </p:nvSpPr>
        <p:spPr>
          <a:xfrm>
            <a:off x="461459" y="2288037"/>
            <a:ext cx="6969224" cy="1477328"/>
          </a:xfrm>
          <a:prstGeom prst="rect">
            <a:avLst/>
          </a:prstGeom>
          <a:noFill/>
        </p:spPr>
        <p:txBody>
          <a:bodyPr wrap="square">
            <a:spAutoFit/>
          </a:bodyPr>
          <a:lstStyle/>
          <a:p>
            <a:r>
              <a:rPr lang="en-US" b="0" i="0" dirty="0">
                <a:effectLst/>
                <a:latin typeface="fkGroteskNeue"/>
              </a:rPr>
              <a:t>This portfolio is a digital resume demonstrating my passion for web development through a clean interface built with HTML, CSS, and JavaScript. It includes sections about my skills, projects like a calculator application and a blog interface design, and a contact form to facilitate communication.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B165F26-8489-476C-CF47-46EC3467BB91}"/>
              </a:ext>
            </a:extLst>
          </p:cNvPr>
          <p:cNvSpPr txBox="1"/>
          <p:nvPr/>
        </p:nvSpPr>
        <p:spPr>
          <a:xfrm>
            <a:off x="753689" y="2118897"/>
            <a:ext cx="5813236" cy="1477328"/>
          </a:xfrm>
          <a:prstGeom prst="rect">
            <a:avLst/>
          </a:prstGeom>
          <a:noFill/>
        </p:spPr>
        <p:txBody>
          <a:bodyPr wrap="square">
            <a:spAutoFit/>
          </a:bodyPr>
          <a:lstStyle/>
          <a:p>
            <a:r>
              <a:rPr lang="en-US" b="0" i="0" dirty="0">
                <a:effectLst/>
                <a:latin typeface="fkGroteskNeue"/>
              </a:rPr>
              <a:t>The primary users are potential employers, clients, and collaborators who want to explore my capabilities and project work. The design is also suitable for other developers and learners seeking inspiration or technical references.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1483027-B2F8-7A91-DB71-A1654CAA2074}"/>
              </a:ext>
            </a:extLst>
          </p:cNvPr>
          <p:cNvSpPr txBox="1"/>
          <p:nvPr/>
        </p:nvSpPr>
        <p:spPr>
          <a:xfrm>
            <a:off x="3046225" y="2551837"/>
            <a:ext cx="6488299" cy="2031325"/>
          </a:xfrm>
          <a:prstGeom prst="rect">
            <a:avLst/>
          </a:prstGeom>
          <a:noFill/>
        </p:spPr>
        <p:txBody>
          <a:bodyPr wrap="square">
            <a:spAutoFit/>
          </a:bodyPr>
          <a:lstStyle/>
          <a:p>
            <a:pPr marL="342900" indent="-342900">
              <a:buFont typeface="+mj-lt"/>
              <a:buAutoNum type="arabicPeriod"/>
            </a:pPr>
            <a:r>
              <a:rPr lang="en-US" b="0" i="0" dirty="0">
                <a:effectLst/>
                <a:latin typeface="fkGroteskNeue"/>
              </a:rPr>
              <a:t>HTML5 for semantic markup</a:t>
            </a:r>
          </a:p>
          <a:p>
            <a:pPr marL="342900" indent="-342900">
              <a:buFont typeface="+mj-lt"/>
              <a:buAutoNum type="arabicPeriod"/>
            </a:pPr>
            <a:r>
              <a:rPr lang="en-US" b="0" i="0" dirty="0">
                <a:effectLst/>
                <a:latin typeface="fkGroteskNeue"/>
              </a:rPr>
              <a:t>CSS3 for styling including responsive design and animations</a:t>
            </a:r>
          </a:p>
          <a:p>
            <a:pPr marL="342900" indent="-342900">
              <a:buFont typeface="+mj-lt"/>
              <a:buAutoNum type="arabicPeriod"/>
            </a:pPr>
            <a:r>
              <a:rPr lang="en-US" b="0" i="0" dirty="0">
                <a:effectLst/>
                <a:latin typeface="fkGroteskNeue"/>
              </a:rPr>
              <a:t>JavaScript for dynamic interactions like smooth scrolling and form submission handling</a:t>
            </a:r>
          </a:p>
          <a:p>
            <a:pPr marL="342900" indent="-342900">
              <a:buFont typeface="+mj-lt"/>
              <a:buAutoNum type="arabicPeriod"/>
            </a:pPr>
            <a:r>
              <a:rPr lang="en-US" b="0" i="0" dirty="0">
                <a:effectLst/>
                <a:latin typeface="fkGroteskNeue"/>
              </a:rPr>
              <a:t>Code editor and browser developer tools for development and debugging</a:t>
            </a:r>
          </a:p>
          <a:p>
            <a:pPr algn="l"/>
            <a:endParaRPr lang="en-US" b="0" i="0" dirty="0">
              <a:effectLst/>
              <a:latin typeface="fkGroteskNeu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A3F5B26-D74B-10F6-F978-1FDB83AC59C9}"/>
              </a:ext>
            </a:extLst>
          </p:cNvPr>
          <p:cNvSpPr txBox="1"/>
          <p:nvPr/>
        </p:nvSpPr>
        <p:spPr>
          <a:xfrm>
            <a:off x="863758" y="1820039"/>
            <a:ext cx="8022298" cy="2308324"/>
          </a:xfrm>
          <a:prstGeom prst="rect">
            <a:avLst/>
          </a:prstGeom>
          <a:noFill/>
        </p:spPr>
        <p:txBody>
          <a:bodyPr wrap="square">
            <a:spAutoFit/>
          </a:bodyPr>
          <a:lstStyle/>
          <a:p>
            <a:r>
              <a:rPr lang="en-US" b="0" i="0" dirty="0">
                <a:effectLst/>
                <a:latin typeface="fkGroteskNeue"/>
              </a:rPr>
              <a:t>The portfolio features a header with navigation links for easy access to sections like Home, Skills, Projects, and Contact. The hero section welcomes visitors with a gradient background and a call-to-action button. Skills are present in visually appealing cards with hover effects. Projects are displayed as cards with shadow and color transition effects for interactivity. The contact form is simple and functional, encouraging user interaction. The design uses a consistent color scheme predominantly with blues, greens, and accent colors for highlights, focusing on readability and modern aesthetics.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703C598A-2A77-D850-3033-6C7524CE2674}"/>
              </a:ext>
            </a:extLst>
          </p:cNvPr>
          <p:cNvSpPr txBox="1"/>
          <p:nvPr/>
        </p:nvSpPr>
        <p:spPr>
          <a:xfrm>
            <a:off x="1313386" y="1952329"/>
            <a:ext cx="6921894" cy="2031325"/>
          </a:xfrm>
          <a:prstGeom prst="rect">
            <a:avLst/>
          </a:prstGeom>
          <a:noFill/>
        </p:spPr>
        <p:txBody>
          <a:bodyPr wrap="square">
            <a:spAutoFit/>
          </a:bodyPr>
          <a:lstStyle/>
          <a:p>
            <a:pPr algn="l">
              <a:buFont typeface="Arial" panose="020B0604020202020204" pitchFamily="34" charset="0"/>
              <a:buChar char="•"/>
            </a:pPr>
            <a:r>
              <a:rPr lang="en-US" b="0" i="0" dirty="0">
                <a:effectLst/>
                <a:latin typeface="fkGroteskNeue"/>
              </a:rPr>
              <a:t>Smooth scroll navigation between sections</a:t>
            </a:r>
          </a:p>
          <a:p>
            <a:pPr algn="l">
              <a:buFont typeface="Arial" panose="020B0604020202020204" pitchFamily="34" charset="0"/>
              <a:buChar char="•"/>
            </a:pPr>
            <a:r>
              <a:rPr lang="en-US" b="0" i="0" dirty="0">
                <a:effectLst/>
                <a:latin typeface="fkGroteskNeue"/>
              </a:rPr>
              <a:t>Responsive layout adaptable to different screen sizes</a:t>
            </a:r>
          </a:p>
          <a:p>
            <a:pPr algn="l">
              <a:buFont typeface="Arial" panose="020B0604020202020204" pitchFamily="34" charset="0"/>
              <a:buChar char="•"/>
            </a:pPr>
            <a:r>
              <a:rPr lang="en-US" b="0" i="0" dirty="0">
                <a:effectLst/>
                <a:latin typeface="fkGroteskNeue"/>
              </a:rPr>
              <a:t>Interactive project cards with hover animations</a:t>
            </a:r>
          </a:p>
          <a:p>
            <a:pPr algn="l">
              <a:buFont typeface="Arial" panose="020B0604020202020204" pitchFamily="34" charset="0"/>
              <a:buChar char="•"/>
            </a:pPr>
            <a:r>
              <a:rPr lang="en-US" b="0" i="0" dirty="0">
                <a:effectLst/>
                <a:latin typeface="fkGroteskNeue"/>
              </a:rPr>
              <a:t>A contact form with client-side validation and confirmation alert on submission</a:t>
            </a:r>
          </a:p>
          <a:p>
            <a:pPr algn="l">
              <a:buFont typeface="Arial" panose="020B0604020202020204" pitchFamily="34" charset="0"/>
              <a:buChar char="•"/>
            </a:pPr>
            <a:r>
              <a:rPr lang="en-US" b="0" i="0" dirty="0">
                <a:effectLst/>
                <a:latin typeface="fkGroteskNeue"/>
              </a:rPr>
              <a:t>Visual skill cards demonstrating expertise areas</a:t>
            </a:r>
          </a:p>
          <a:p>
            <a:pPr algn="l">
              <a:buFont typeface="Arial" panose="020B0604020202020204" pitchFamily="34" charset="0"/>
              <a:buChar char="•"/>
            </a:pPr>
            <a:r>
              <a:rPr lang="en-US" b="0" i="0" dirty="0">
                <a:effectLst/>
                <a:latin typeface="fkGroteskNeue"/>
              </a:rPr>
              <a:t>Sticky header for constant navigation access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kajendran510@gmail.com</cp:lastModifiedBy>
  <cp:revision>25</cp:revision>
  <dcterms:created xsi:type="dcterms:W3CDTF">2024-03-29T15:07:22Z</dcterms:created>
  <dcterms:modified xsi:type="dcterms:W3CDTF">2025-09-18T15:49:41Z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