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2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8.jpg" ContentType="image/jpeg"/>
  <Override PartName="/ppt/media/image9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</p:sldMasterIdLst>
  <p:sldIdLst>
    <p:sldId id="306" r:id="rId2"/>
    <p:sldId id="257" r:id="rId3"/>
    <p:sldId id="258" r:id="rId4"/>
    <p:sldId id="259" r:id="rId5"/>
    <p:sldId id="307" r:id="rId6"/>
    <p:sldId id="260" r:id="rId7"/>
    <p:sldId id="308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84" r:id="rId23"/>
    <p:sldId id="281" r:id="rId24"/>
    <p:sldId id="282" r:id="rId25"/>
    <p:sldId id="283" r:id="rId26"/>
    <p:sldId id="289" r:id="rId27"/>
    <p:sldId id="290" r:id="rId28"/>
    <p:sldId id="291" r:id="rId29"/>
    <p:sldId id="292" r:id="rId30"/>
    <p:sldId id="294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0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81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142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82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80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2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528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1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70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44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69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6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30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38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25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1" r:id="rId17"/>
    <p:sldLayoutId id="214748378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jpg"/><Relationship Id="rId7" Type="http://schemas.openxmlformats.org/officeDocument/2006/relationships/image" Target="../media/image50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13" Type="http://schemas.openxmlformats.org/officeDocument/2006/relationships/image" Target="../media/image63.jp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jpg"/><Relationship Id="rId2" Type="http://schemas.openxmlformats.org/officeDocument/2006/relationships/image" Target="../media/image52.jpg"/><Relationship Id="rId16" Type="http://schemas.openxmlformats.org/officeDocument/2006/relationships/image" Target="../media/image66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6.jpg"/><Relationship Id="rId11" Type="http://schemas.openxmlformats.org/officeDocument/2006/relationships/image" Target="../media/image61.jpg"/><Relationship Id="rId5" Type="http://schemas.openxmlformats.org/officeDocument/2006/relationships/image" Target="../media/image55.jpg"/><Relationship Id="rId15" Type="http://schemas.openxmlformats.org/officeDocument/2006/relationships/image" Target="../media/image65.jpg"/><Relationship Id="rId10" Type="http://schemas.openxmlformats.org/officeDocument/2006/relationships/image" Target="../media/image60.png"/><Relationship Id="rId4" Type="http://schemas.openxmlformats.org/officeDocument/2006/relationships/image" Target="../media/image54.jpg"/><Relationship Id="rId9" Type="http://schemas.openxmlformats.org/officeDocument/2006/relationships/image" Target="../media/image59.jpg"/><Relationship Id="rId14" Type="http://schemas.openxmlformats.org/officeDocument/2006/relationships/image" Target="../media/image6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057400"/>
            <a:ext cx="10591800" cy="1569660"/>
          </a:xfrm>
          <a:prstGeom prst="rect">
            <a:avLst/>
          </a:prstGeom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fr-CI" sz="9600" dirty="0">
                <a:ln w="0"/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3A GROUP</a:t>
            </a:r>
            <a:endParaRPr lang="fr-FR" sz="9600" dirty="0">
              <a:ln w="0"/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257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04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808" y="332613"/>
            <a:ext cx="295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Nos</a:t>
            </a:r>
            <a:r>
              <a:rPr spc="-55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160526"/>
            <a:ext cx="9324975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9065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6506845" algn="l"/>
              </a:tabLst>
            </a:pPr>
            <a:r>
              <a:rPr sz="3000" b="1" dirty="0">
                <a:latin typeface="Times New Roman"/>
                <a:cs typeface="Times New Roman"/>
              </a:rPr>
              <a:t>Création </a:t>
            </a:r>
            <a:r>
              <a:rPr sz="3000" b="1" spc="-5" dirty="0">
                <a:latin typeface="Times New Roman"/>
                <a:cs typeface="Times New Roman"/>
              </a:rPr>
              <a:t>graphique</a:t>
            </a:r>
            <a:r>
              <a:rPr sz="3000" b="1" dirty="0">
                <a:latin typeface="Times New Roman"/>
                <a:cs typeface="Times New Roman"/>
              </a:rPr>
              <a:t> et </a:t>
            </a:r>
            <a:r>
              <a:rPr sz="3000" b="1" spc="-5" dirty="0">
                <a:latin typeface="Times New Roman"/>
                <a:cs typeface="Times New Roman"/>
              </a:rPr>
              <a:t>p</a:t>
            </a:r>
            <a:r>
              <a:rPr sz="3000" b="1" spc="-50" dirty="0">
                <a:latin typeface="Times New Roman"/>
                <a:cs typeface="Times New Roman"/>
              </a:rPr>
              <a:t>r</a:t>
            </a:r>
            <a:r>
              <a:rPr sz="3000" b="1" spc="-5" dirty="0">
                <a:latin typeface="Times New Roman"/>
                <a:cs typeface="Times New Roman"/>
              </a:rPr>
              <a:t>oduction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de</a:t>
            </a:r>
            <a:r>
              <a:rPr sz="3000" b="1" dirty="0">
                <a:latin typeface="Times New Roman"/>
                <a:cs typeface="Times New Roman"/>
              </a:rPr>
              <a:t>	</a:t>
            </a:r>
            <a:r>
              <a:rPr sz="3000" b="1" spc="-5" dirty="0">
                <a:latin typeface="Times New Roman"/>
                <a:cs typeface="Times New Roman"/>
              </a:rPr>
              <a:t>supports  </a:t>
            </a:r>
            <a:r>
              <a:rPr sz="3000" b="1" spc="-10" dirty="0">
                <a:latin typeface="Times New Roman"/>
                <a:cs typeface="Times New Roman"/>
              </a:rPr>
              <a:t>publicitaires</a:t>
            </a:r>
            <a:endParaRPr sz="3000" dirty="0">
              <a:latin typeface="Times New Roman"/>
              <a:cs typeface="Times New Roman"/>
            </a:endParaRPr>
          </a:p>
          <a:p>
            <a:pPr marL="355600" marR="230504" indent="-342900">
              <a:lnSpc>
                <a:spcPct val="100000"/>
              </a:lnSpc>
              <a:spcBef>
                <a:spcPts val="2039"/>
              </a:spcBef>
              <a:buClr>
                <a:srgbClr val="FF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Conception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et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Impression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(affiche,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dépliants,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documents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éducatifs,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mise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page.)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355600" algn="l"/>
                <a:tab pos="1945639" algn="l"/>
              </a:tabLst>
            </a:pPr>
            <a:r>
              <a:rPr sz="2400" i="1" dirty="0">
                <a:latin typeface="Times New Roman"/>
                <a:cs typeface="Times New Roman"/>
              </a:rPr>
              <a:t>Infographie	et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création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3D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431165" algn="l"/>
                <a:tab pos="431800" algn="l"/>
              </a:tabLst>
            </a:pPr>
            <a:r>
              <a:rPr sz="2400" i="1" dirty="0">
                <a:latin typeface="Times New Roman"/>
                <a:cs typeface="Times New Roman"/>
              </a:rPr>
              <a:t>Conception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gestion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site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internet</a:t>
            </a:r>
            <a:endParaRPr sz="2400" dirty="0">
              <a:latin typeface="Times New Roman"/>
              <a:cs typeface="Times New Roman"/>
            </a:endParaRPr>
          </a:p>
          <a:p>
            <a:pPr marL="355600" marR="4699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355600" algn="l"/>
                <a:tab pos="7529830" algn="l"/>
              </a:tabLst>
            </a:pPr>
            <a:r>
              <a:rPr sz="2400" i="1" dirty="0">
                <a:latin typeface="Times New Roman"/>
                <a:cs typeface="Times New Roman"/>
              </a:rPr>
              <a:t>Sérigraphie</a:t>
            </a:r>
            <a:r>
              <a:rPr sz="2400" i="1" spc="-20" dirty="0">
                <a:latin typeface="Times New Roman"/>
                <a:cs typeface="Times New Roman"/>
              </a:rPr>
              <a:t> (T-shirt,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polo,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casquette,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sac,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chasuble,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stylo,	divers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articles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10" dirty="0" err="1">
                <a:latin typeface="Times New Roman"/>
                <a:cs typeface="Times New Roman"/>
              </a:rPr>
              <a:t>publicitaires</a:t>
            </a:r>
            <a:r>
              <a:rPr sz="2400" i="1" spc="-10" dirty="0">
                <a:latin typeface="Times New Roman"/>
                <a:cs typeface="Times New Roman"/>
              </a:rPr>
              <a:t>…)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31" y="6521650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4229" y="203962"/>
            <a:ext cx="296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Nos</a:t>
            </a:r>
            <a:r>
              <a:rPr spc="-80" dirty="0"/>
              <a:t> </a:t>
            </a:r>
            <a:r>
              <a:rPr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816" y="1310381"/>
            <a:ext cx="4301490" cy="235641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Etude</a:t>
            </a:r>
            <a:endParaRPr sz="3000" dirty="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"/>
              <a:tabLst>
                <a:tab pos="431165" algn="l"/>
                <a:tab pos="431800" algn="l"/>
              </a:tabLst>
            </a:pPr>
            <a:r>
              <a:rPr sz="2400" i="1" dirty="0">
                <a:latin typeface="Times New Roman"/>
                <a:cs typeface="Times New Roman"/>
              </a:rPr>
              <a:t>Etude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d’opinion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431165" algn="l"/>
                <a:tab pos="431800" algn="l"/>
              </a:tabLst>
            </a:pPr>
            <a:r>
              <a:rPr sz="2400" i="1" dirty="0">
                <a:latin typeface="Times New Roman"/>
                <a:cs typeface="Times New Roman"/>
              </a:rPr>
              <a:t>Etude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satisfaction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Etude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marché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Etude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quantitative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&amp;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qualitative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1900" y="1399032"/>
            <a:ext cx="3528059" cy="35265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08002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402" y="304038"/>
            <a:ext cx="4315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Notre</a:t>
            </a:r>
            <a:r>
              <a:rPr spc="-55" dirty="0"/>
              <a:t> </a:t>
            </a:r>
            <a:r>
              <a:rPr spc="-10" dirty="0"/>
              <a:t>Organisation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9040" y="1687360"/>
            <a:ext cx="238252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Commercial</a:t>
            </a:r>
            <a:endParaRPr sz="320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3200" dirty="0">
                <a:latin typeface="Times New Roman"/>
                <a:cs typeface="Times New Roman"/>
              </a:rPr>
              <a:t>Multimédia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Logistique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Opération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Etude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5227" y="1687360"/>
            <a:ext cx="432308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Comprendre</a:t>
            </a:r>
            <a:r>
              <a:rPr sz="3200" spc="-6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et</a:t>
            </a:r>
            <a:r>
              <a:rPr sz="3200" spc="-1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proposer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Concevoir</a:t>
            </a:r>
            <a:r>
              <a:rPr sz="3200" spc="-7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et</a:t>
            </a:r>
            <a:r>
              <a:rPr sz="3200" spc="-2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Créer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Planifier</a:t>
            </a:r>
            <a:r>
              <a:rPr sz="3200" spc="-5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et</a:t>
            </a:r>
            <a:r>
              <a:rPr sz="3200" spc="-3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acheter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Exécuter</a:t>
            </a:r>
            <a:r>
              <a:rPr sz="3200" spc="-5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et</a:t>
            </a:r>
            <a:r>
              <a:rPr sz="3200" spc="-1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évaluer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Collecter</a:t>
            </a:r>
            <a:r>
              <a:rPr sz="3200" spc="-3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et</a:t>
            </a:r>
            <a:r>
              <a:rPr sz="3200" spc="-1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6600"/>
                </a:solidFill>
                <a:latin typeface="Times New Roman"/>
                <a:cs typeface="Times New Roman"/>
              </a:rPr>
              <a:t>analyser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57" y="6494355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476" y="941832"/>
            <a:ext cx="5071872" cy="37901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80509" y="203962"/>
            <a:ext cx="32689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Notre</a:t>
            </a:r>
            <a:r>
              <a:rPr sz="4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Objectif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8992" y="4454093"/>
            <a:ext cx="7727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Accroître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l’impact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de votre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campagne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57" y="6467059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589823"/>
            <a:ext cx="5410200" cy="291297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555"/>
              </a:spcBef>
              <a:buClr>
                <a:srgbClr val="FF0000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Ressources</a:t>
            </a:r>
            <a:r>
              <a:rPr sz="28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Humaines</a:t>
            </a:r>
            <a:endParaRPr sz="2800" u="sng" dirty="0">
              <a:latin typeface="Times New Roman"/>
              <a:cs typeface="Times New Roman"/>
            </a:endParaRPr>
          </a:p>
          <a:p>
            <a:pPr marL="344805" indent="-33274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"/>
              <a:tabLst>
                <a:tab pos="345440" algn="l"/>
              </a:tabLst>
            </a:pPr>
            <a:r>
              <a:rPr sz="2500" spc="-30" dirty="0" err="1">
                <a:latin typeface="Times New Roman"/>
                <a:cs typeface="Times New Roman"/>
              </a:rPr>
              <a:t>L’équipe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lang="fr-CI" sz="2400" spc="-5" dirty="0">
                <a:latin typeface="Times New Roman"/>
                <a:cs typeface="Times New Roman"/>
              </a:rPr>
              <a:t>3A GROUP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est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constituée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 err="1">
                <a:latin typeface="Times New Roman"/>
                <a:cs typeface="Times New Roman"/>
              </a:rPr>
              <a:t>professionnels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</a:t>
            </a:r>
            <a:r>
              <a:rPr lang="fr-CI" sz="2500" spc="-5" dirty="0">
                <a:latin typeface="Times New Roman"/>
                <a:cs typeface="Times New Roman"/>
              </a:rPr>
              <a:t>u marketing,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disposant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plusieurs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années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d’expérience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ayant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travaillé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sur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plus</a:t>
            </a:r>
            <a:r>
              <a:rPr sz="2500" spc="-5" dirty="0">
                <a:solidFill>
                  <a:schemeClr val="bg1"/>
                </a:solidFill>
                <a:latin typeface="Times New Roman"/>
                <a:cs typeface="Times New Roman"/>
              </a:rPr>
              <a:t>ieurs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plateformes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communication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à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travers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différentes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campagnes.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0" y="762000"/>
            <a:ext cx="3582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Nos</a:t>
            </a:r>
            <a:r>
              <a:rPr spc="-75" dirty="0"/>
              <a:t> </a:t>
            </a:r>
            <a:r>
              <a:rPr dirty="0"/>
              <a:t>Ressources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9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95" y="1752600"/>
            <a:ext cx="2667000" cy="20493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752600"/>
            <a:ext cx="2362200" cy="20493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85" y="3886200"/>
            <a:ext cx="5148515" cy="20938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0"/>
            <a:ext cx="4447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Expériences</a:t>
            </a:r>
            <a:r>
              <a:rPr spc="-105" dirty="0"/>
              <a:t> </a:t>
            </a:r>
            <a:r>
              <a:rPr dirty="0"/>
              <a:t>agence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562927"/>
            <a:ext cx="11206480" cy="379591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Wingdings"/>
              <a:buChar char=""/>
              <a:tabLst>
                <a:tab pos="355600" algn="l"/>
              </a:tabLst>
            </a:pPr>
            <a:r>
              <a:rPr lang="fr-CI"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DINOR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Animation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GMS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201</a:t>
            </a:r>
            <a:r>
              <a:rPr lang="fr-CI" sz="2400" i="1" dirty="0">
                <a:latin typeface="Times New Roman"/>
                <a:cs typeface="Times New Roman"/>
              </a:rPr>
              <a:t>3 à 2018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(Prosuma,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Bon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prix,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lang="fr-CI" sz="2400" i="1" dirty="0">
                <a:latin typeface="Times New Roman"/>
                <a:cs typeface="Times New Roman"/>
              </a:rPr>
              <a:t>Leader </a:t>
            </a:r>
            <a:r>
              <a:rPr lang="fr-CI" sz="2400" i="1" dirty="0" err="1">
                <a:latin typeface="Times New Roman"/>
                <a:cs typeface="Times New Roman"/>
              </a:rPr>
              <a:t>price</a:t>
            </a:r>
            <a:r>
              <a:rPr sz="2400" i="1" spc="-15" dirty="0">
                <a:latin typeface="Times New Roman"/>
                <a:cs typeface="Times New Roman"/>
              </a:rPr>
              <a:t>,</a:t>
            </a:r>
            <a:r>
              <a:rPr lang="fr-CI" sz="2400" i="1" spc="-15" dirty="0">
                <a:latin typeface="Times New Roman"/>
                <a:cs typeface="Times New Roman"/>
              </a:rPr>
              <a:t> </a:t>
            </a:r>
            <a:r>
              <a:rPr lang="fr-CI" sz="2400" i="1" spc="-15" dirty="0" err="1">
                <a:latin typeface="Times New Roman"/>
                <a:cs typeface="Times New Roman"/>
              </a:rPr>
              <a:t>Sococe</a:t>
            </a:r>
            <a:r>
              <a:rPr lang="fr-CI" sz="2400" i="1" spc="-15" dirty="0">
                <a:latin typeface="Times New Roman"/>
                <a:cs typeface="Times New Roman"/>
              </a:rPr>
              <a:t>,</a:t>
            </a:r>
            <a:r>
              <a:rPr sz="2400" i="1" spc="-5" dirty="0">
                <a:latin typeface="Times New Roman"/>
                <a:cs typeface="Times New Roman"/>
              </a:rPr>
              <a:t>C</a:t>
            </a:r>
            <a:r>
              <a:rPr sz="24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DCI)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marR="21717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Opération de </a:t>
            </a:r>
            <a:r>
              <a:rPr sz="2400" i="1" dirty="0" err="1">
                <a:latin typeface="Times New Roman"/>
                <a:cs typeface="Times New Roman"/>
              </a:rPr>
              <a:t>lancement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lang="fr-CI" sz="2400" i="1" spc="-25" dirty="0">
                <a:latin typeface="Times New Roman"/>
                <a:cs typeface="Times New Roman"/>
              </a:rPr>
              <a:t>RIZ DINOR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lang="fr-CI" sz="2400" i="1" spc="-10" dirty="0">
                <a:latin typeface="Times New Roman"/>
                <a:cs typeface="Times New Roman"/>
              </a:rPr>
              <a:t>à </a:t>
            </a:r>
            <a:r>
              <a:rPr sz="2400" i="1" dirty="0">
                <a:latin typeface="Times New Roman"/>
                <a:cs typeface="Times New Roman"/>
              </a:rPr>
              <a:t>Abidjan </a:t>
            </a:r>
            <a:r>
              <a:rPr sz="2400" i="1" spc="-35" dirty="0">
                <a:latin typeface="Times New Roman"/>
                <a:cs typeface="Times New Roman"/>
              </a:rPr>
              <a:t>(Toutes </a:t>
            </a:r>
            <a:r>
              <a:rPr sz="2400" i="1" spc="-5" dirty="0">
                <a:latin typeface="Times New Roman"/>
                <a:cs typeface="Times New Roman"/>
              </a:rPr>
              <a:t>les communes) et </a:t>
            </a:r>
            <a:r>
              <a:rPr sz="2400" i="1" spc="-5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dirty="0">
                <a:solidFill>
                  <a:schemeClr val="bg1"/>
                </a:solidFill>
                <a:latin typeface="Times New Roman"/>
                <a:cs typeface="Times New Roman"/>
              </a:rPr>
              <a:t>térieur</a:t>
            </a:r>
            <a:r>
              <a:rPr sz="2400" i="1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(Abengourou,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Bouaké, Daloa,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Gagnoa,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Korhogo,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San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Pedro,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Yamoussoukro)</a:t>
            </a:r>
            <a:endParaRPr lang="fr-CI" sz="2400" i="1" spc="-25" dirty="0">
              <a:latin typeface="Times New Roman"/>
              <a:cs typeface="Times New Roman"/>
            </a:endParaRPr>
          </a:p>
          <a:p>
            <a:pPr marL="355600" marR="217170" indent="-342900"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lang="fr-FR" sz="2400" i="1" spc="-5" dirty="0">
                <a:latin typeface="Times New Roman"/>
                <a:cs typeface="Times New Roman"/>
              </a:rPr>
              <a:t>Aménagement</a:t>
            </a:r>
            <a:r>
              <a:rPr lang="fr-FR" sz="2400" i="1" spc="-20" dirty="0">
                <a:latin typeface="Times New Roman"/>
                <a:cs typeface="Times New Roman"/>
              </a:rPr>
              <a:t> </a:t>
            </a:r>
            <a:r>
              <a:rPr lang="fr-FR" sz="2400" i="1" dirty="0">
                <a:latin typeface="Times New Roman"/>
                <a:cs typeface="Times New Roman"/>
              </a:rPr>
              <a:t>, animation podium</a:t>
            </a:r>
            <a:r>
              <a:rPr lang="fr-FR" sz="2400" i="1" spc="-10" dirty="0">
                <a:latin typeface="Times New Roman"/>
                <a:cs typeface="Times New Roman"/>
              </a:rPr>
              <a:t> </a:t>
            </a:r>
            <a:r>
              <a:rPr lang="fr-FR" sz="2400" i="1" dirty="0">
                <a:latin typeface="Times New Roman"/>
                <a:cs typeface="Times New Roman"/>
              </a:rPr>
              <a:t>au FESTIVAL DES GRILLADES D’ABIDJ</a:t>
            </a:r>
            <a:r>
              <a:rPr lang="fr-FR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AN</a:t>
            </a:r>
            <a:r>
              <a:rPr lang="fr-FR" sz="2400" i="1" spc="-65" dirty="0">
                <a:latin typeface="Times New Roman"/>
                <a:cs typeface="Times New Roman"/>
              </a:rPr>
              <a:t> </a:t>
            </a:r>
            <a:r>
              <a:rPr lang="fr-FR" sz="2400" i="1" dirty="0">
                <a:latin typeface="Times New Roman"/>
                <a:cs typeface="Times New Roman"/>
              </a:rPr>
              <a:t>2014-2015-2016-2017</a:t>
            </a:r>
            <a:endParaRPr sz="2400" dirty="0">
              <a:latin typeface="Times New Roman"/>
              <a:cs typeface="Times New Roman"/>
            </a:endParaRPr>
          </a:p>
          <a:p>
            <a:pPr marL="355600" marR="461645" indent="-3429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sz="2400" i="1" spc="-10" dirty="0" err="1">
                <a:latin typeface="Times New Roman"/>
                <a:cs typeface="Times New Roman"/>
              </a:rPr>
              <a:t>Organisation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lang="fr-CI" sz="2400" i="1" dirty="0">
                <a:latin typeface="Times New Roman"/>
                <a:cs typeface="Times New Roman"/>
              </a:rPr>
              <a:t>visite de l’usine de production de l’huile DINOR, de l’</a:t>
            </a:r>
            <a:r>
              <a:rPr lang="fr-CI" sz="2400" i="1" dirty="0" err="1">
                <a:latin typeface="Times New Roman"/>
                <a:cs typeface="Times New Roman"/>
              </a:rPr>
              <a:t>ecole</a:t>
            </a:r>
            <a:r>
              <a:rPr lang="fr-CI" sz="2400" i="1" dirty="0">
                <a:latin typeface="Times New Roman"/>
                <a:cs typeface="Times New Roman"/>
              </a:rPr>
              <a:t> jeunes filles de Yopougon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  <a:tab pos="223329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Aménagement	</a:t>
            </a:r>
            <a:r>
              <a:rPr sz="2400" i="1" dirty="0">
                <a:latin typeface="Times New Roman"/>
                <a:cs typeface="Times New Roman"/>
              </a:rPr>
              <a:t>et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animation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stand </a:t>
            </a:r>
            <a:r>
              <a:rPr lang="fr-CI" sz="2400" i="1" dirty="0">
                <a:latin typeface="Times New Roman"/>
                <a:cs typeface="Times New Roman"/>
              </a:rPr>
              <a:t>au SARA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257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29635"/>
            <a:ext cx="44494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Expériences</a:t>
            </a:r>
            <a:r>
              <a:rPr spc="-90" dirty="0"/>
              <a:t> </a:t>
            </a:r>
            <a:r>
              <a:rPr dirty="0"/>
              <a:t>agence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064" y="520954"/>
            <a:ext cx="11341735" cy="4841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Wingdings"/>
              <a:buChar char=""/>
              <a:tabLst>
                <a:tab pos="355600" algn="l"/>
              </a:tabLst>
            </a:pPr>
            <a:r>
              <a:rPr lang="fr-CI"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SAINT-AVE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  <a:tab pos="656463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Aménagement</a:t>
            </a:r>
            <a:r>
              <a:rPr sz="2400" i="1" dirty="0">
                <a:latin typeface="Times New Roman"/>
                <a:cs typeface="Times New Roman"/>
              </a:rPr>
              <a:t> et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animation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stand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FESTIGLACES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355600" algn="l"/>
              </a:tabLst>
            </a:pPr>
            <a:r>
              <a:rPr lang="fr-CI"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MAGGI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Gestion de la </a:t>
            </a:r>
            <a:r>
              <a:rPr sz="2400" i="1" spc="-20" dirty="0">
                <a:latin typeface="Times New Roman"/>
                <a:cs typeface="Times New Roman"/>
              </a:rPr>
              <a:t>force </a:t>
            </a:r>
            <a:r>
              <a:rPr sz="2400" i="1" dirty="0">
                <a:latin typeface="Times New Roman"/>
                <a:cs typeface="Times New Roman"/>
              </a:rPr>
              <a:t>de </a:t>
            </a:r>
            <a:r>
              <a:rPr sz="2400" i="1" dirty="0" err="1">
                <a:latin typeface="Times New Roman"/>
                <a:cs typeface="Times New Roman"/>
              </a:rPr>
              <a:t>vente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 err="1">
                <a:latin typeface="Times New Roman"/>
                <a:cs typeface="Times New Roman"/>
              </a:rPr>
              <a:t>externe</a:t>
            </a:r>
            <a:r>
              <a:rPr lang="fr-CI" sz="2400" i="1" dirty="0">
                <a:latin typeface="Times New Roman"/>
                <a:cs typeface="Times New Roman"/>
              </a:rPr>
              <a:t> NESTLE</a:t>
            </a:r>
            <a:r>
              <a:rPr sz="2400" i="1" dirty="0">
                <a:latin typeface="Times New Roman"/>
                <a:cs typeface="Times New Roman"/>
              </a:rPr>
              <a:t> Abidjan</a:t>
            </a:r>
            <a:r>
              <a:rPr lang="fr-CI" sz="2400" i="1" dirty="0">
                <a:latin typeface="Times New Roman"/>
                <a:cs typeface="Times New Roman"/>
              </a:rPr>
              <a:t> et périphériques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lang="fr-CI" sz="2400" i="1" dirty="0">
                <a:latin typeface="Times New Roman"/>
                <a:cs typeface="Times New Roman"/>
              </a:rPr>
              <a:t>,ainsi </a:t>
            </a:r>
            <a:r>
              <a:rPr lang="fr-CI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que tout le </a:t>
            </a:r>
            <a:r>
              <a:rPr lang="fr-CI" sz="2400" i="1" dirty="0">
                <a:latin typeface="Times New Roman"/>
                <a:cs typeface="Times New Roman"/>
              </a:rPr>
              <a:t>territoire du pays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Organisation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 la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cérémonie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 </a:t>
            </a:r>
            <a:r>
              <a:rPr sz="2400" i="1" spc="-15" dirty="0">
                <a:latin typeface="Times New Roman"/>
                <a:cs typeface="Times New Roman"/>
              </a:rPr>
              <a:t>remise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15" dirty="0">
                <a:latin typeface="Times New Roman"/>
                <a:cs typeface="Times New Roman"/>
              </a:rPr>
              <a:t> remise </a:t>
            </a:r>
            <a:r>
              <a:rPr sz="2400" i="1" dirty="0">
                <a:latin typeface="Times New Roman"/>
                <a:cs typeface="Times New Roman"/>
              </a:rPr>
              <a:t>de lots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lang="fr-CI" sz="2400" i="1" dirty="0">
                <a:latin typeface="Times New Roman"/>
                <a:cs typeface="Times New Roman"/>
              </a:rPr>
              <a:t>de la force de vente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lang="fr-CI" sz="2400" i="1" dirty="0">
                <a:latin typeface="Times New Roman"/>
                <a:cs typeface="Times New Roman"/>
              </a:rPr>
              <a:t>Forum Maggi sur tout le territoire National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431165" algn="l"/>
                <a:tab pos="431800" algn="l"/>
              </a:tabLst>
            </a:pPr>
            <a:r>
              <a:rPr lang="fr-CI"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PALM D’OR- DINOR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Opération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commando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lang="fr-CI" sz="2400" i="1" spc="-5" dirty="0">
                <a:latin typeface="Times New Roman"/>
                <a:cs typeface="Times New Roman"/>
              </a:rPr>
              <a:t>PALM D’OR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Abidjan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Opération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commando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lang="fr-CI" sz="2400" i="1" spc="-15" dirty="0">
                <a:latin typeface="Times New Roman"/>
                <a:cs typeface="Times New Roman"/>
              </a:rPr>
              <a:t>DINOR 5L </a:t>
            </a:r>
            <a:r>
              <a:rPr sz="2400" i="1" dirty="0">
                <a:latin typeface="Times New Roman"/>
                <a:cs typeface="Times New Roman"/>
              </a:rPr>
              <a:t>Abidjan</a:t>
            </a:r>
            <a:r>
              <a:rPr lang="fr-CI" sz="2400" i="1" dirty="0">
                <a:latin typeface="Times New Roman"/>
                <a:cs typeface="Times New Roman"/>
              </a:rPr>
              <a:t> et Intérieur du pays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lang="fr-CI" sz="2400" i="1" dirty="0">
                <a:latin typeface="Times New Roman"/>
                <a:cs typeface="Times New Roman"/>
              </a:rPr>
              <a:t>Animation Camion Podium </a:t>
            </a:r>
            <a:r>
              <a:rPr lang="fr-CI" sz="2400" i="1" dirty="0" err="1">
                <a:latin typeface="Times New Roman"/>
                <a:cs typeface="Times New Roman"/>
              </a:rPr>
              <a:t>Dinor</a:t>
            </a:r>
            <a:r>
              <a:rPr lang="fr-CI" sz="2400" i="1" dirty="0">
                <a:latin typeface="Times New Roman"/>
                <a:cs typeface="Times New Roman"/>
              </a:rPr>
              <a:t> dans 30 villes de la Cote D’ivoire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8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66440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Experiences</a:t>
            </a:r>
            <a:r>
              <a:rPr spc="-105" dirty="0"/>
              <a:t> </a:t>
            </a:r>
            <a:r>
              <a:rPr lang="fr-FR" spc="-105" dirty="0"/>
              <a:t>A</a:t>
            </a:r>
            <a:r>
              <a:rPr dirty="0" err="1"/>
              <a:t>gence</a:t>
            </a:r>
            <a:r>
              <a:rPr lang="fr-FR" dirty="0"/>
              <a:t> et Terrain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203051" y="652556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57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39798A1-4324-45DD-AE75-401418923901}"/>
              </a:ext>
            </a:extLst>
          </p:cNvPr>
          <p:cNvSpPr txBox="1"/>
          <p:nvPr/>
        </p:nvSpPr>
        <p:spPr>
          <a:xfrm>
            <a:off x="575603" y="1447800"/>
            <a:ext cx="11341735" cy="44980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Wingdings"/>
              <a:buChar char=""/>
              <a:tabLst>
                <a:tab pos="355600" algn="l"/>
              </a:tabLst>
            </a:pPr>
            <a:r>
              <a:rPr lang="fr-CI" sz="2400" b="1" i="1" u="heavy" spc="-5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Malboro</a:t>
            </a:r>
            <a:r>
              <a:rPr sz="2400" b="1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lang="fr-FR" sz="2400" b="1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tabLst>
                <a:tab pos="355600" algn="l"/>
              </a:tabLst>
            </a:pPr>
            <a:r>
              <a:rPr lang="fr-FR" sz="2400" b="1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lang="fr-FR" sz="2400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Implémentation dans le bas Sassandra avec une </a:t>
            </a:r>
            <a:r>
              <a:rPr lang="fr-FR" sz="2400" i="1" spc="-5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fdv</a:t>
            </a:r>
            <a:r>
              <a:rPr lang="fr-FR" sz="2400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externe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fr-FR" sz="2400" i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fr-CI"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Nestlé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Gestion de la </a:t>
            </a:r>
            <a:r>
              <a:rPr sz="2400" i="1" spc="-20" dirty="0">
                <a:latin typeface="Times New Roman"/>
                <a:cs typeface="Times New Roman"/>
              </a:rPr>
              <a:t>force </a:t>
            </a:r>
            <a:r>
              <a:rPr sz="2400" i="1" dirty="0">
                <a:latin typeface="Times New Roman"/>
                <a:cs typeface="Times New Roman"/>
              </a:rPr>
              <a:t>de vente </a:t>
            </a:r>
            <a:r>
              <a:rPr sz="2400" i="1" dirty="0" err="1">
                <a:latin typeface="Times New Roman"/>
                <a:cs typeface="Times New Roman"/>
              </a:rPr>
              <a:t>externe</a:t>
            </a:r>
            <a:r>
              <a:rPr lang="fr-CI" sz="2400" i="1" dirty="0">
                <a:latin typeface="Times New Roman"/>
                <a:cs typeface="Times New Roman"/>
              </a:rPr>
              <a:t> NESTLE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lang="fr-FR" sz="2400" i="1" dirty="0">
                <a:latin typeface="Times New Roman"/>
                <a:cs typeface="Times New Roman"/>
              </a:rPr>
              <a:t>Gagnoa</a:t>
            </a:r>
            <a:r>
              <a:rPr lang="fr-CI" sz="2400" i="1" dirty="0">
                <a:latin typeface="Times New Roman"/>
                <a:cs typeface="Times New Roman"/>
              </a:rPr>
              <a:t> et périphériques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endParaRPr lang="fr-FR" sz="2400" i="1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sz="2400" i="1" spc="-10" dirty="0" err="1">
                <a:latin typeface="Times New Roman"/>
                <a:cs typeface="Times New Roman"/>
              </a:rPr>
              <a:t>Organisation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 la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cérémonie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 </a:t>
            </a:r>
            <a:r>
              <a:rPr sz="2400" i="1" spc="-15" dirty="0">
                <a:latin typeface="Times New Roman"/>
                <a:cs typeface="Times New Roman"/>
              </a:rPr>
              <a:t>remise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15" dirty="0">
                <a:latin typeface="Times New Roman"/>
                <a:cs typeface="Times New Roman"/>
              </a:rPr>
              <a:t> remise </a:t>
            </a:r>
            <a:r>
              <a:rPr sz="2400" i="1" dirty="0">
                <a:latin typeface="Times New Roman"/>
                <a:cs typeface="Times New Roman"/>
              </a:rPr>
              <a:t>de lots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lang="fr-CI" sz="2400" i="1" dirty="0">
                <a:latin typeface="Times New Roman"/>
                <a:cs typeface="Times New Roman"/>
              </a:rPr>
              <a:t>de la force de vente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lang="fr-CI" sz="2400" i="1" dirty="0">
                <a:latin typeface="Times New Roman"/>
                <a:cs typeface="Times New Roman"/>
              </a:rPr>
              <a:t>Implémentation rue Nestlé dans les villes de Gagnoa et périphéries 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431165" algn="l"/>
                <a:tab pos="431800" algn="l"/>
              </a:tabLst>
            </a:pPr>
            <a:r>
              <a:rPr lang="fr-CI"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Brassivoire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lang="fr-FR" sz="2400" i="1" dirty="0">
                <a:latin typeface="Times New Roman"/>
                <a:cs typeface="Times New Roman"/>
              </a:rPr>
              <a:t>Gestion de la </a:t>
            </a:r>
            <a:r>
              <a:rPr lang="fr-FR" sz="2400" i="1" spc="-20" dirty="0">
                <a:latin typeface="Times New Roman"/>
                <a:cs typeface="Times New Roman"/>
              </a:rPr>
              <a:t>force </a:t>
            </a:r>
            <a:r>
              <a:rPr lang="fr-FR" sz="2400" i="1" dirty="0">
                <a:latin typeface="Times New Roman"/>
                <a:cs typeface="Times New Roman"/>
              </a:rPr>
              <a:t>de vente externe Brassivoire toute la région Est et Nord est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lang="fr-FR"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Operation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commando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lang="fr-FR" sz="2400" i="1" spc="-15" dirty="0" err="1">
                <a:latin typeface="Times New Roman"/>
                <a:cs typeface="Times New Roman"/>
              </a:rPr>
              <a:t>Maltina</a:t>
            </a:r>
            <a:r>
              <a:rPr lang="fr-FR" sz="2400" i="1" spc="-15" dirty="0">
                <a:latin typeface="Times New Roman"/>
                <a:cs typeface="Times New Roman"/>
              </a:rPr>
              <a:t> a Bondoukou et Bouna</a:t>
            </a:r>
            <a:endParaRPr lang="fr-CI" sz="2400" i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Times New Roman"/>
              <a:buChar char="-"/>
              <a:tabLst>
                <a:tab pos="354965" algn="l"/>
                <a:tab pos="355600" algn="l"/>
              </a:tabLst>
            </a:pPr>
            <a:r>
              <a:rPr lang="fr-CI" sz="2400" i="1" dirty="0">
                <a:latin typeface="Times New Roman"/>
                <a:cs typeface="Times New Roman"/>
              </a:rPr>
              <a:t>Animation Camion Podium 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00099"/>
            <a:ext cx="576880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Expériences</a:t>
            </a:r>
            <a:r>
              <a:rPr spc="-105" dirty="0"/>
              <a:t> </a:t>
            </a:r>
            <a:r>
              <a:rPr dirty="0"/>
              <a:t>agence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57" y="6480707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2426" y="321838"/>
            <a:ext cx="6816090" cy="140358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385"/>
              </a:spcBef>
            </a:pPr>
            <a:r>
              <a:rPr dirty="0" err="1"/>
              <a:t>Quelques</a:t>
            </a:r>
            <a:r>
              <a:rPr spc="-65" dirty="0"/>
              <a:t> </a:t>
            </a:r>
            <a:r>
              <a:rPr dirty="0" err="1"/>
              <a:t>réalisations</a:t>
            </a:r>
            <a:br>
              <a:rPr lang="fr-CI" dirty="0"/>
            </a:b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35257" y="6508002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00400" y="457200"/>
            <a:ext cx="4038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Sommaire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243482" y="1447800"/>
            <a:ext cx="9429115" cy="35791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Times New Roman"/>
                <a:cs typeface="Times New Roman"/>
              </a:rPr>
              <a:t>I- </a:t>
            </a:r>
            <a:r>
              <a:rPr sz="2400" spc="-5" dirty="0">
                <a:latin typeface="Times New Roman"/>
                <a:cs typeface="Times New Roman"/>
              </a:rPr>
              <a:t>Présentation…………………………………………………..Page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fr-CI" sz="2400" dirty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II-</a:t>
            </a:r>
            <a:r>
              <a:rPr sz="2400" spc="-5" dirty="0">
                <a:latin typeface="Times New Roman"/>
                <a:cs typeface="Times New Roman"/>
              </a:rPr>
              <a:t> Nos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Services………………………………………………....Page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lang="fr-CI" sz="2400" dirty="0">
                <a:latin typeface="Times New Roman"/>
                <a:cs typeface="Times New Roman"/>
              </a:rPr>
              <a:t>7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lang="fr-CI" sz="2400" dirty="0">
                <a:solidFill>
                  <a:schemeClr val="bg1"/>
                </a:solidFill>
                <a:latin typeface="Times New Roman"/>
                <a:cs typeface="Times New Roman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80" dirty="0">
                <a:latin typeface="Times New Roman"/>
                <a:cs typeface="Times New Roman"/>
              </a:rPr>
              <a:t>IV-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organisation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………………………………………….Page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1</a:t>
            </a:r>
            <a:r>
              <a:rPr lang="fr-CI" sz="2400" spc="-45" dirty="0"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14" dirty="0">
                <a:latin typeface="Times New Roman"/>
                <a:cs typeface="Times New Roman"/>
              </a:rPr>
              <a:t>V-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objectif…………….......................................................Page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lang="fr-CI" sz="2400" dirty="0">
                <a:latin typeface="Times New Roman"/>
                <a:cs typeface="Times New Roman"/>
              </a:rPr>
              <a:t>3</a:t>
            </a:r>
            <a:endParaRPr sz="2400" dirty="0">
              <a:latin typeface="Times New Roman"/>
              <a:cs typeface="Times New Roman"/>
            </a:endParaRPr>
          </a:p>
          <a:p>
            <a:pPr marL="512445" indent="-500380">
              <a:lnSpc>
                <a:spcPct val="100000"/>
              </a:lnSpc>
              <a:spcBef>
                <a:spcPts val="575"/>
              </a:spcBef>
              <a:buAutoNum type="romanUcPeriod" startAt="6"/>
              <a:tabLst>
                <a:tab pos="513080" algn="l"/>
              </a:tabLst>
            </a:pPr>
            <a:r>
              <a:rPr sz="2400" dirty="0">
                <a:latin typeface="Times New Roman"/>
                <a:cs typeface="Times New Roman"/>
              </a:rPr>
              <a:t>Ressources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humaines……………………………………….Page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lang="fr-CI" sz="2400" dirty="0">
                <a:latin typeface="Times New Roman"/>
                <a:cs typeface="Times New Roman"/>
              </a:rPr>
              <a:t>4</a:t>
            </a:r>
          </a:p>
          <a:p>
            <a:pPr marL="614680" indent="-602615">
              <a:lnSpc>
                <a:spcPct val="100000"/>
              </a:lnSpc>
              <a:spcBef>
                <a:spcPts val="580"/>
              </a:spcBef>
              <a:buAutoNum type="romanUcPeriod" startAt="6"/>
              <a:tabLst>
                <a:tab pos="615315" algn="l"/>
              </a:tabLst>
            </a:pPr>
            <a:r>
              <a:rPr lang="fr-FR" sz="2400" dirty="0">
                <a:latin typeface="Times New Roman"/>
                <a:cs typeface="Times New Roman"/>
              </a:rPr>
              <a:t>Expériences</a:t>
            </a:r>
            <a:r>
              <a:rPr lang="fr-FR" sz="2400" spc="-50" dirty="0">
                <a:latin typeface="Times New Roman"/>
                <a:cs typeface="Times New Roman"/>
              </a:rPr>
              <a:t> </a:t>
            </a:r>
            <a:r>
              <a:rPr lang="fr-FR" sz="2400" dirty="0">
                <a:latin typeface="Times New Roman"/>
                <a:cs typeface="Times New Roman"/>
              </a:rPr>
              <a:t>agence</a:t>
            </a:r>
            <a:r>
              <a:rPr lang="fr-FR" sz="2400" spc="-35" dirty="0">
                <a:latin typeface="Times New Roman"/>
                <a:cs typeface="Times New Roman"/>
              </a:rPr>
              <a:t> </a:t>
            </a:r>
            <a:r>
              <a:rPr lang="fr-FR" sz="2400" dirty="0">
                <a:latin typeface="Times New Roman"/>
                <a:cs typeface="Times New Roman"/>
              </a:rPr>
              <a:t>……………………………………   ..Page</a:t>
            </a:r>
            <a:r>
              <a:rPr lang="fr-FR" sz="2400" spc="-20" dirty="0">
                <a:latin typeface="Times New Roman"/>
                <a:cs typeface="Times New Roman"/>
              </a:rPr>
              <a:t> </a:t>
            </a:r>
            <a:r>
              <a:rPr lang="fr-FR" sz="2400" dirty="0">
                <a:latin typeface="Times New Roman"/>
                <a:cs typeface="Times New Roman"/>
              </a:rPr>
              <a:t>15</a:t>
            </a:r>
            <a:r>
              <a:rPr lang="fr-FR" sz="2400" spc="-15" dirty="0">
                <a:latin typeface="Times New Roman"/>
                <a:cs typeface="Times New Roman"/>
              </a:rPr>
              <a:t> </a:t>
            </a:r>
            <a:r>
              <a:rPr lang="fr-FR" sz="2400" dirty="0">
                <a:latin typeface="Times New Roman"/>
                <a:cs typeface="Times New Roman"/>
              </a:rPr>
              <a:t>à</a:t>
            </a:r>
            <a:r>
              <a:rPr lang="fr-FR" sz="2400" spc="-30" dirty="0">
                <a:latin typeface="Times New Roman"/>
                <a:cs typeface="Times New Roman"/>
              </a:rPr>
              <a:t> </a:t>
            </a:r>
            <a:r>
              <a:rPr lang="fr-FR" sz="2400" dirty="0">
                <a:latin typeface="Times New Roman"/>
                <a:cs typeface="Times New Roman"/>
              </a:rPr>
              <a:t>18</a:t>
            </a:r>
          </a:p>
          <a:p>
            <a:pPr marL="614680" indent="-602615">
              <a:spcBef>
                <a:spcPts val="580"/>
              </a:spcBef>
              <a:buFontTx/>
              <a:buAutoNum type="romanUcPeriod" startAt="6"/>
              <a:tabLst>
                <a:tab pos="615315" algn="l"/>
              </a:tabLst>
            </a:pPr>
            <a:r>
              <a:rPr lang="fr-FR" sz="2400" dirty="0">
                <a:latin typeface="Times New Roman"/>
                <a:cs typeface="Times New Roman"/>
              </a:rPr>
              <a:t>Quelques réalisations</a:t>
            </a:r>
            <a:r>
              <a:rPr lang="fr-FR" sz="2400" spc="-30" dirty="0">
                <a:latin typeface="Times New Roman"/>
                <a:cs typeface="Times New Roman"/>
              </a:rPr>
              <a:t> </a:t>
            </a:r>
            <a:r>
              <a:rPr lang="fr-FR" sz="2400" spc="-5" dirty="0">
                <a:latin typeface="Times New Roman"/>
                <a:cs typeface="Times New Roman"/>
              </a:rPr>
              <a:t>(qualification</a:t>
            </a:r>
            <a:r>
              <a:rPr lang="fr-FR" sz="2400" spc="-40" dirty="0">
                <a:latin typeface="Times New Roman"/>
                <a:cs typeface="Times New Roman"/>
              </a:rPr>
              <a:t> </a:t>
            </a:r>
            <a:r>
              <a:rPr lang="fr-FR" sz="2400" dirty="0">
                <a:latin typeface="Times New Roman"/>
                <a:cs typeface="Times New Roman"/>
              </a:rPr>
              <a:t>et</a:t>
            </a:r>
            <a:r>
              <a:rPr lang="fr-FR" sz="2400" spc="-20" dirty="0">
                <a:latin typeface="Times New Roman"/>
                <a:cs typeface="Times New Roman"/>
              </a:rPr>
              <a:t> </a:t>
            </a:r>
            <a:r>
              <a:rPr lang="fr-FR" sz="2400" dirty="0">
                <a:latin typeface="Times New Roman"/>
                <a:cs typeface="Times New Roman"/>
              </a:rPr>
              <a:t>expérience)………..Page</a:t>
            </a:r>
            <a:r>
              <a:rPr lang="fr-FR" sz="2400" spc="-50" dirty="0">
                <a:latin typeface="Times New Roman"/>
                <a:cs typeface="Times New Roman"/>
              </a:rPr>
              <a:t> </a:t>
            </a:r>
            <a:r>
              <a:rPr lang="fr-FR" sz="2400" dirty="0">
                <a:latin typeface="Times New Roman"/>
                <a:cs typeface="Times New Roman"/>
              </a:rPr>
              <a:t>19 à 36</a:t>
            </a:r>
            <a:endParaRPr sz="2400" dirty="0">
              <a:latin typeface="Times New Roman"/>
              <a:cs typeface="Times New Roman"/>
            </a:endParaRPr>
          </a:p>
          <a:p>
            <a:pPr marL="512445" indent="-500380">
              <a:lnSpc>
                <a:spcPct val="100000"/>
              </a:lnSpc>
              <a:spcBef>
                <a:spcPts val="575"/>
              </a:spcBef>
              <a:buAutoNum type="romanUcPeriod" startAt="6"/>
              <a:tabLst>
                <a:tab pos="513080" algn="l"/>
              </a:tabLst>
            </a:pPr>
            <a:r>
              <a:rPr sz="2400" dirty="0">
                <a:latin typeface="Times New Roman"/>
                <a:cs typeface="Times New Roman"/>
              </a:rPr>
              <a:t>Références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agence…………………………………………..Page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lang="fr-CI" sz="2400" dirty="0">
                <a:latin typeface="Times New Roman"/>
                <a:cs typeface="Times New Roman"/>
              </a:rPr>
              <a:t>37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lang="fr-CI" sz="2400" dirty="0">
                <a:latin typeface="Times New Roman"/>
                <a:cs typeface="Times New Roman"/>
              </a:rPr>
              <a:t>38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09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2426" y="773937"/>
            <a:ext cx="6816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err="1"/>
              <a:t>Cérémonie</a:t>
            </a:r>
            <a:r>
              <a:rPr sz="2800" dirty="0"/>
              <a:t> </a:t>
            </a:r>
            <a:r>
              <a:rPr sz="2800" dirty="0" err="1"/>
              <a:t>d’inauguration</a:t>
            </a:r>
            <a:endParaRPr sz="2800" dirty="0"/>
          </a:p>
        </p:txBody>
      </p:sp>
      <p:sp>
        <p:nvSpPr>
          <p:cNvPr id="5" name="Rectangle 4"/>
          <p:cNvSpPr/>
          <p:nvPr/>
        </p:nvSpPr>
        <p:spPr>
          <a:xfrm>
            <a:off x="7961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9200" y="798801"/>
            <a:ext cx="139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Réal</a:t>
            </a:r>
            <a:r>
              <a:rPr sz="2400" spc="5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sa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622422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4667" y="304800"/>
            <a:ext cx="8165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Cérémonie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remise</a:t>
            </a:r>
            <a:r>
              <a:rPr sz="28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lots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CI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FORUM MAMI MAGGI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»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1" y="1251176"/>
            <a:ext cx="5097439" cy="255460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03" y="1251176"/>
            <a:ext cx="4876800" cy="25546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1" y="3872684"/>
            <a:ext cx="5097439" cy="27567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3898843"/>
            <a:ext cx="4849504" cy="27305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1636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6105" y="1424127"/>
            <a:ext cx="1398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Réalisation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7489" y="756666"/>
            <a:ext cx="7473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INTELCIA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Cérémonie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d’inauguration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et Dîner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Gala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1938527"/>
            <a:ext cx="5405628" cy="3602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940051"/>
            <a:ext cx="5404104" cy="3601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57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1209" y="1424127"/>
            <a:ext cx="1398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Réalisation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8564" y="773937"/>
            <a:ext cx="8165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Cérémonie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remise</a:t>
            </a:r>
            <a:r>
              <a:rPr sz="28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lots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GMA</a:t>
            </a:r>
            <a:r>
              <a:rPr sz="2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«</a:t>
            </a:r>
            <a:r>
              <a:rPr sz="2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ton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pied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mon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pied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»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2023872"/>
            <a:ext cx="5038344" cy="33588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8108" y="2023872"/>
            <a:ext cx="5041392" cy="33604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91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6105" y="1424127"/>
            <a:ext cx="1398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Réalisation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7489" y="756666"/>
            <a:ext cx="7473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INTELCIA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Cérémonie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d’inauguration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et Dîner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Gala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61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6105" y="1424127"/>
            <a:ext cx="1398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Réalisation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7489" y="756666"/>
            <a:ext cx="7473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Cérémonie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d’inauguration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et Dîner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Gala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8002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73" y="1900427"/>
            <a:ext cx="5786628" cy="3703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0329" y="1424127"/>
            <a:ext cx="7235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8350" algn="l"/>
              </a:tabLst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Maquet</a:t>
            </a:r>
            <a:r>
              <a:rPr sz="2400" spc="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e</a:t>
            </a:r>
            <a:r>
              <a:rPr sz="24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3D	Réalisation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4932" y="773937"/>
            <a:ext cx="8368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Création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maquette 3D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pour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stand 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BAYER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au Sara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2017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8002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5F96D8-DC7A-4A32-A025-EA3E4947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4" y="1900427"/>
            <a:ext cx="5553076" cy="37033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432" y="1424127"/>
            <a:ext cx="1398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Réalisation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932" y="773937"/>
            <a:ext cx="8368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Création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maquette 3D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pour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stand 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BAYER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au Sara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2017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1900427"/>
            <a:ext cx="4937760" cy="3703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2347" y="1900427"/>
            <a:ext cx="5556504" cy="3703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08002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2273807"/>
            <a:ext cx="5867400" cy="33101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771" y="2255520"/>
            <a:ext cx="5664708" cy="3328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0329" y="1613103"/>
            <a:ext cx="7235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8350" algn="l"/>
              </a:tabLst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Maquet</a:t>
            </a:r>
            <a:r>
              <a:rPr sz="2400" spc="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e</a:t>
            </a:r>
            <a:r>
              <a:rPr sz="24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3D	Réalisation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Création</a:t>
            </a:r>
            <a:r>
              <a:rPr dirty="0"/>
              <a:t> de</a:t>
            </a:r>
            <a:r>
              <a:rPr spc="-15" dirty="0"/>
              <a:t> </a:t>
            </a:r>
            <a:r>
              <a:rPr spc="-5" dirty="0"/>
              <a:t>maquette 3D</a:t>
            </a:r>
            <a:r>
              <a:rPr spc="5" dirty="0"/>
              <a:t> </a:t>
            </a:r>
            <a:r>
              <a:rPr dirty="0"/>
              <a:t>pour</a:t>
            </a:r>
            <a:r>
              <a:rPr spc="5" dirty="0"/>
              <a:t> </a:t>
            </a:r>
            <a:r>
              <a:rPr spc="-5" dirty="0"/>
              <a:t>stand</a:t>
            </a:r>
            <a:r>
              <a:rPr spc="-10" dirty="0"/>
              <a:t> </a:t>
            </a:r>
            <a:r>
              <a:rPr spc="-5" dirty="0"/>
              <a:t>CIMAF</a:t>
            </a:r>
            <a:r>
              <a:rPr spc="5" dirty="0"/>
              <a:t> </a:t>
            </a:r>
            <a:r>
              <a:rPr spc="-5" dirty="0"/>
              <a:t>à</a:t>
            </a:r>
            <a:r>
              <a:rPr spc="-155" dirty="0"/>
              <a:t> </a:t>
            </a:r>
            <a:r>
              <a:rPr spc="-5" dirty="0"/>
              <a:t>Archibat</a:t>
            </a:r>
            <a:r>
              <a:rPr dirty="0"/>
              <a:t> 2017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97" y="6508002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1104" y="1613103"/>
            <a:ext cx="1398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Réalisation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Création</a:t>
            </a:r>
            <a:r>
              <a:rPr dirty="0"/>
              <a:t> de</a:t>
            </a:r>
            <a:r>
              <a:rPr spc="-15" dirty="0"/>
              <a:t> </a:t>
            </a:r>
            <a:r>
              <a:rPr spc="-5" dirty="0"/>
              <a:t>maquette 3D</a:t>
            </a:r>
            <a:r>
              <a:rPr spc="5" dirty="0"/>
              <a:t> </a:t>
            </a:r>
            <a:r>
              <a:rPr dirty="0"/>
              <a:t>pour</a:t>
            </a:r>
            <a:r>
              <a:rPr spc="5" dirty="0"/>
              <a:t> </a:t>
            </a:r>
            <a:r>
              <a:rPr spc="-5" dirty="0"/>
              <a:t>stand</a:t>
            </a:r>
            <a:r>
              <a:rPr spc="-10" dirty="0"/>
              <a:t> </a:t>
            </a:r>
            <a:r>
              <a:rPr spc="-5" dirty="0"/>
              <a:t>CIMAF</a:t>
            </a:r>
            <a:r>
              <a:rPr spc="5" dirty="0"/>
              <a:t> </a:t>
            </a:r>
            <a:r>
              <a:rPr spc="-5" dirty="0"/>
              <a:t>à</a:t>
            </a:r>
            <a:r>
              <a:rPr spc="-155" dirty="0"/>
              <a:t> </a:t>
            </a:r>
            <a:r>
              <a:rPr spc="-5" dirty="0"/>
              <a:t>Archibat</a:t>
            </a:r>
            <a:r>
              <a:rPr dirty="0"/>
              <a:t> 2017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79" y="2253995"/>
            <a:ext cx="5663183" cy="3316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" y="2253995"/>
            <a:ext cx="4975860" cy="3316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97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" y="6381307"/>
            <a:ext cx="1752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CI" sz="2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143000"/>
            <a:ext cx="9804603" cy="3593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ts val="2870"/>
              </a:lnSpc>
              <a:spcBef>
                <a:spcPts val="100"/>
              </a:spcBef>
              <a:buChar char="•"/>
              <a:tabLst>
                <a:tab pos="179070" algn="l"/>
              </a:tabLst>
            </a:pPr>
            <a:r>
              <a:rPr lang="fr-CI" sz="2400" spc="-10" dirty="0">
                <a:latin typeface="Times New Roman"/>
                <a:cs typeface="Times New Roman"/>
              </a:rPr>
              <a:t>3A GROUP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Times New Roman"/>
                <a:cs typeface="Times New Roman"/>
              </a:rPr>
              <a:t>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Times New Roman"/>
                <a:cs typeface="Times New Roman"/>
              </a:rPr>
              <a:t>une</a:t>
            </a:r>
            <a:r>
              <a:rPr lang="fr-FR" sz="2400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Times New Roman"/>
                <a:cs typeface="Times New Roman"/>
              </a:rPr>
              <a:t>agen</a:t>
            </a:r>
            <a:r>
              <a:rPr lang="fr-CI" sz="2400" dirty="0">
                <a:latin typeface="Times New Roman"/>
                <a:cs typeface="Times New Roman"/>
              </a:rPr>
              <a:t>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fr-CI" sz="2400" dirty="0">
                <a:latin typeface="Times New Roman"/>
                <a:cs typeface="Times New Roman"/>
              </a:rPr>
              <a:t>créative, fort de son expérience en marketin</a:t>
            </a:r>
            <a:r>
              <a:rPr lang="fr-CI" sz="2400" dirty="0">
                <a:solidFill>
                  <a:schemeClr val="bg1"/>
                </a:solidFill>
                <a:latin typeface="Times New Roman"/>
                <a:cs typeface="Times New Roman"/>
              </a:rPr>
              <a:t>g</a:t>
            </a:r>
            <a:r>
              <a:rPr lang="fr-CI" sz="2400" dirty="0">
                <a:latin typeface="Times New Roman"/>
                <a:cs typeface="Times New Roman"/>
              </a:rPr>
              <a:t> opérationnel, gestion de force de vente et de conseil en communication,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 err="1">
                <a:latin typeface="Times New Roman"/>
                <a:cs typeface="Times New Roman"/>
              </a:rPr>
              <a:t>qu</a:t>
            </a:r>
            <a:r>
              <a:rPr lang="fr-CI" sz="2400" dirty="0">
                <a:latin typeface="Times New Roman"/>
                <a:cs typeface="Times New Roman"/>
              </a:rPr>
              <a:t>i réunit les dernières technologies aux services des marques, pour des activations efficaces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lang="fr-CI" sz="2400" dirty="0">
              <a:latin typeface="Times New Roman"/>
              <a:cs typeface="Times New Roman"/>
            </a:endParaRPr>
          </a:p>
          <a:p>
            <a:pPr marL="12065">
              <a:lnSpc>
                <a:spcPts val="2870"/>
              </a:lnSpc>
              <a:spcBef>
                <a:spcPts val="100"/>
              </a:spcBef>
              <a:tabLst>
                <a:tab pos="17907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spcBef>
                <a:spcPts val="595"/>
              </a:spcBef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Nous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accompagnons </a:t>
            </a:r>
            <a:r>
              <a:rPr sz="2400" dirty="0">
                <a:latin typeface="Times New Roman"/>
                <a:cs typeface="Times New Roman"/>
              </a:rPr>
              <a:t>dans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constitution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marques.</a:t>
            </a:r>
            <a:endParaRPr lang="fr-CI" sz="2400" spc="-5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595"/>
              </a:spcBef>
              <a:tabLst>
                <a:tab pos="19558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Nous</a:t>
            </a:r>
            <a:r>
              <a:rPr sz="2400" dirty="0">
                <a:latin typeface="Times New Roman"/>
                <a:cs typeface="Times New Roman"/>
              </a:rPr>
              <a:t> vous apportons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l’expertise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 terrain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vous </a:t>
            </a:r>
            <a:r>
              <a:rPr sz="2400" spc="-5" dirty="0">
                <a:latin typeface="Times New Roman"/>
                <a:cs typeface="Times New Roman"/>
              </a:rPr>
              <a:t>permettra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toucher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précision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votre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d’affecter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habitudes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consommation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celle-ci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4673" y="1408303"/>
            <a:ext cx="728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69330" algn="l"/>
              </a:tabLst>
            </a:pPr>
            <a:r>
              <a:rPr sz="1800" dirty="0">
                <a:solidFill>
                  <a:srgbClr val="622422"/>
                </a:solidFill>
                <a:latin typeface="Times New Roman"/>
                <a:cs typeface="Times New Roman"/>
              </a:rPr>
              <a:t>Maquette</a:t>
            </a:r>
            <a:r>
              <a:rPr sz="1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22422"/>
                </a:solidFill>
                <a:latin typeface="Times New Roman"/>
                <a:cs typeface="Times New Roman"/>
              </a:rPr>
              <a:t>3D	</a:t>
            </a:r>
            <a:r>
              <a:rPr sz="1800" dirty="0">
                <a:solidFill>
                  <a:srgbClr val="622422"/>
                </a:solidFill>
                <a:latin typeface="Times New Roman"/>
                <a:cs typeface="Times New Roman"/>
              </a:rPr>
              <a:t>Maquette</a:t>
            </a:r>
            <a:r>
              <a:rPr sz="1800" spc="-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22422"/>
                </a:solidFill>
                <a:latin typeface="Times New Roman"/>
                <a:cs typeface="Times New Roman"/>
              </a:rPr>
              <a:t>3D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1859279"/>
            <a:ext cx="6089904" cy="3425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5184" y="1859279"/>
            <a:ext cx="5138927" cy="34259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9775" y="773937"/>
            <a:ext cx="8578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Création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maquette 3D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pour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stand CEMOI</a:t>
            </a:r>
            <a:r>
              <a:rPr sz="28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au JNCC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2016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665732"/>
            <a:ext cx="5611367" cy="3742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59" y="1665731"/>
            <a:ext cx="5577840" cy="37200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9073" y="773937"/>
            <a:ext cx="2543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Branding</a:t>
            </a:r>
            <a:r>
              <a:rPr sz="2800" spc="-70" dirty="0"/>
              <a:t> </a:t>
            </a:r>
            <a:r>
              <a:rPr sz="2800" dirty="0"/>
              <a:t>kiosque</a:t>
            </a:r>
            <a:endParaRPr sz="2800"/>
          </a:p>
        </p:txBody>
      </p:sp>
      <p:sp>
        <p:nvSpPr>
          <p:cNvPr id="5" name="Rectangle 4"/>
          <p:cNvSpPr/>
          <p:nvPr/>
        </p:nvSpPr>
        <p:spPr>
          <a:xfrm>
            <a:off x="0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36" y="3499103"/>
            <a:ext cx="1508759" cy="22631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7840" y="1827276"/>
            <a:ext cx="5705855" cy="38039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612" y="1586483"/>
            <a:ext cx="1373124" cy="2058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5935" y="1581911"/>
            <a:ext cx="1802891" cy="19872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86508" y="740155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Maquet</a:t>
            </a:r>
            <a:r>
              <a:rPr sz="2400" spc="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240" y="1249756"/>
            <a:ext cx="9664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22422"/>
                </a:solidFill>
                <a:latin typeface="Times New Roman"/>
                <a:cs typeface="Times New Roman"/>
              </a:rPr>
              <a:t>Chasubles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1583" y="1249756"/>
            <a:ext cx="626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622422"/>
                </a:solidFill>
                <a:latin typeface="Times New Roman"/>
                <a:cs typeface="Times New Roman"/>
              </a:rPr>
              <a:t>-</a:t>
            </a:r>
            <a:r>
              <a:rPr sz="1800" dirty="0">
                <a:solidFill>
                  <a:srgbClr val="622422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622422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622422"/>
                </a:solidFill>
                <a:latin typeface="Times New Roman"/>
                <a:cs typeface="Times New Roman"/>
              </a:rPr>
              <a:t>irt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17514" y="383794"/>
            <a:ext cx="4824730" cy="137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" marR="5080" indent="-260985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Conception</a:t>
            </a:r>
            <a:r>
              <a:rPr sz="3200" spc="-50" dirty="0"/>
              <a:t> </a:t>
            </a:r>
            <a:r>
              <a:rPr sz="3200" dirty="0"/>
              <a:t>de maquette</a:t>
            </a:r>
            <a:r>
              <a:rPr sz="3200" spc="-55" dirty="0"/>
              <a:t> </a:t>
            </a:r>
            <a:r>
              <a:rPr sz="3200" dirty="0"/>
              <a:t>pour </a:t>
            </a:r>
            <a:r>
              <a:rPr sz="3200" spc="-785" dirty="0"/>
              <a:t> </a:t>
            </a:r>
            <a:r>
              <a:rPr sz="3200" dirty="0"/>
              <a:t>t-shirt</a:t>
            </a:r>
            <a:r>
              <a:rPr sz="3200" spc="-25" dirty="0"/>
              <a:t> </a:t>
            </a:r>
            <a:r>
              <a:rPr sz="3200" dirty="0"/>
              <a:t>et</a:t>
            </a:r>
            <a:r>
              <a:rPr sz="3200" spc="-5" dirty="0"/>
              <a:t> </a:t>
            </a:r>
            <a:r>
              <a:rPr sz="3200" dirty="0"/>
              <a:t>chasuble</a:t>
            </a:r>
          </a:p>
          <a:p>
            <a:pPr marR="152400" algn="ctr">
              <a:lnSpc>
                <a:spcPct val="100000"/>
              </a:lnSpc>
              <a:spcBef>
                <a:spcPts val="80"/>
              </a:spcBef>
            </a:pPr>
            <a:r>
              <a:rPr sz="2400" spc="-5" dirty="0">
                <a:solidFill>
                  <a:srgbClr val="622422"/>
                </a:solidFill>
              </a:rPr>
              <a:t>Réalisations</a:t>
            </a:r>
            <a:endParaRPr sz="2400" dirty="0"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42972" y="3570732"/>
            <a:ext cx="1987296" cy="21915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497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0630" y="357886"/>
            <a:ext cx="5099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Force</a:t>
            </a:r>
            <a:r>
              <a:rPr sz="4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4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vente</a:t>
            </a:r>
            <a:r>
              <a:rPr sz="4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externe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492" y="1251331"/>
            <a:ext cx="3420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2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 Lance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Craven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ic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83" y="1658111"/>
            <a:ext cx="5585460" cy="37231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6204" y="1245108"/>
            <a:ext cx="4191000" cy="41361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09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0630" y="357886"/>
            <a:ext cx="5099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Force</a:t>
            </a:r>
            <a:r>
              <a:rPr sz="4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4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vente</a:t>
            </a:r>
            <a:r>
              <a:rPr sz="4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externe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31" y="2186939"/>
            <a:ext cx="5041392" cy="3361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4976" y="2127504"/>
            <a:ext cx="4989576" cy="33253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7418" y="1114806"/>
            <a:ext cx="222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Opération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commando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94" y="6496675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0630" y="357886"/>
            <a:ext cx="5099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Force</a:t>
            </a:r>
            <a:r>
              <a:rPr sz="4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4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vente</a:t>
            </a:r>
            <a:r>
              <a:rPr sz="4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externe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418" y="1114806"/>
            <a:ext cx="222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Opération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commando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836" y="1869948"/>
            <a:ext cx="5306568" cy="35387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8711" y="1450847"/>
            <a:ext cx="4811268" cy="40706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08002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0630" y="357886"/>
            <a:ext cx="5099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Force</a:t>
            </a:r>
            <a:r>
              <a:rPr sz="4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4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vente</a:t>
            </a:r>
            <a:r>
              <a:rPr sz="4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externe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418" y="1114806"/>
            <a:ext cx="222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Opération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commando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763" y="1652016"/>
            <a:ext cx="5274564" cy="39547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1340" y="1568196"/>
            <a:ext cx="4038600" cy="4038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09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04" y="1007363"/>
            <a:ext cx="2429256" cy="12771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1652" y="1094232"/>
            <a:ext cx="2029968" cy="1104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7211" y="816863"/>
            <a:ext cx="1487424" cy="1658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215" y="2926079"/>
            <a:ext cx="2125980" cy="8290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0521" y="67437"/>
            <a:ext cx="41059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Référence</a:t>
            </a:r>
            <a:r>
              <a:rPr spc="-280" dirty="0"/>
              <a:t> </a:t>
            </a:r>
            <a:r>
              <a:rPr dirty="0"/>
              <a:t>Agen</a:t>
            </a:r>
            <a:r>
              <a:rPr spc="5" dirty="0"/>
              <a:t>c</a:t>
            </a:r>
            <a:r>
              <a:rPr dirty="0"/>
              <a:t>e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3304" y="4538471"/>
            <a:ext cx="1988820" cy="9174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09032" y="4523232"/>
            <a:ext cx="1711452" cy="93268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65476" y="2432304"/>
            <a:ext cx="2284476" cy="130149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5332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2994" y="12903"/>
            <a:ext cx="4105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Référence</a:t>
            </a:r>
            <a:r>
              <a:rPr spc="-290" dirty="0"/>
              <a:t> </a:t>
            </a:r>
            <a:r>
              <a:rPr dirty="0"/>
              <a:t>Agence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968" y="1078991"/>
            <a:ext cx="1281683" cy="12862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932" y="1394460"/>
            <a:ext cx="2386584" cy="7178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4603" y="1207008"/>
            <a:ext cx="1290827" cy="1283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87995" y="1299972"/>
            <a:ext cx="2058924" cy="8122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52531" y="999744"/>
            <a:ext cx="1264920" cy="12694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8479" y="2634995"/>
            <a:ext cx="1388364" cy="13517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8259" y="2634995"/>
            <a:ext cx="1642872" cy="13517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81543" y="2622804"/>
            <a:ext cx="1482852" cy="12496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85831" y="2581655"/>
            <a:ext cx="1831848" cy="13731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83407" y="4180332"/>
            <a:ext cx="2534412" cy="835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25056" y="4241291"/>
            <a:ext cx="2339340" cy="8534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85959" y="4832603"/>
            <a:ext cx="2209800" cy="6141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17064" y="5209032"/>
            <a:ext cx="4471416" cy="42214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31063" y="2612135"/>
            <a:ext cx="2286000" cy="2885440"/>
            <a:chOff x="131063" y="2612135"/>
            <a:chExt cx="2286000" cy="2885440"/>
          </a:xfrm>
        </p:grpSpPr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063" y="2612135"/>
              <a:ext cx="2286000" cy="13746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0143" y="3986783"/>
              <a:ext cx="1513332" cy="1510283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52190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2609" y="460583"/>
            <a:ext cx="2265045" cy="15737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96240">
              <a:lnSpc>
                <a:spcPct val="150000"/>
              </a:lnSpc>
              <a:spcBef>
                <a:spcPts val="105"/>
              </a:spcBef>
            </a:pPr>
            <a:r>
              <a:rPr sz="3600" dirty="0">
                <a:solidFill>
                  <a:srgbClr val="000000"/>
                </a:solidFill>
              </a:rPr>
              <a:t>MERCI </a:t>
            </a:r>
            <a:r>
              <a:rPr sz="3600" spc="5" dirty="0">
                <a:solidFill>
                  <a:srgbClr val="000000"/>
                </a:solidFill>
              </a:rPr>
              <a:t> </a:t>
            </a:r>
            <a:r>
              <a:rPr lang="fr-CI" spc="-5" dirty="0"/>
              <a:t>3A GROUP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012819" y="2115545"/>
            <a:ext cx="3982085" cy="29360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+225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CI" dirty="0">
                <a:solidFill>
                  <a:srgbClr val="FF0000"/>
                </a:solidFill>
                <a:latin typeface="Times New Roman"/>
                <a:cs typeface="Times New Roman"/>
              </a:rPr>
              <a:t>07 09 20 29 82</a:t>
            </a:r>
            <a:endParaRPr sz="18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+225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CI" dirty="0">
                <a:solidFill>
                  <a:srgbClr val="FF0000"/>
                </a:solidFill>
                <a:latin typeface="Times New Roman"/>
                <a:cs typeface="Times New Roman"/>
              </a:rPr>
              <a:t>07 58 64 42 67</a:t>
            </a:r>
            <a:endParaRPr sz="18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+225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CI" dirty="0">
                <a:solidFill>
                  <a:srgbClr val="FF0000"/>
                </a:solidFill>
                <a:latin typeface="Times New Roman"/>
                <a:cs typeface="Times New Roman"/>
              </a:rPr>
              <a:t>07 08 00 53 52</a:t>
            </a:r>
          </a:p>
          <a:p>
            <a:pPr marL="1270" algn="ctr">
              <a:spcBef>
                <a:spcPts val="1080"/>
              </a:spcBef>
            </a:pP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+225</a:t>
            </a:r>
            <a:r>
              <a:rPr lang="fr-FR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01 01 00 55 75</a:t>
            </a:r>
          </a:p>
          <a:p>
            <a:pPr marL="58419" algn="ctr">
              <a:lnSpc>
                <a:spcPct val="100000"/>
              </a:lnSpc>
              <a:spcBef>
                <a:spcPts val="1080"/>
              </a:spcBef>
            </a:pPr>
            <a:r>
              <a:rPr lang="fr-CI" u="sng" dirty="0">
                <a:solidFill>
                  <a:srgbClr val="005696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emile.3agroup@gmail.com</a:t>
            </a:r>
          </a:p>
          <a:p>
            <a:pPr marL="58419" algn="ctr">
              <a:spcBef>
                <a:spcPts val="1080"/>
              </a:spcBef>
            </a:pPr>
            <a:r>
              <a:rPr lang="fr-CI" u="sng" dirty="0">
                <a:solidFill>
                  <a:srgbClr val="005696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pacome.3agroup@gmail.com</a:t>
            </a:r>
          </a:p>
          <a:p>
            <a:pPr marL="58419" algn="ctr">
              <a:spcBef>
                <a:spcPts val="1080"/>
              </a:spcBef>
            </a:pPr>
            <a:r>
              <a:rPr lang="fr-CI" u="sng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martial.3agroup@gmail.com</a:t>
            </a:r>
            <a:endParaRPr sz="18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122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257" y="332613"/>
            <a:ext cx="5412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Marketing</a:t>
            </a:r>
            <a:r>
              <a:rPr spc="-85" dirty="0"/>
              <a:t> </a:t>
            </a:r>
            <a:r>
              <a:rPr dirty="0"/>
              <a:t>Opérationnel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487" y="1169941"/>
            <a:ext cx="9372600" cy="32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Activité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laquelle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nous faisons</a:t>
            </a:r>
            <a:r>
              <a:rPr sz="2800" dirty="0">
                <a:latin typeface="Times New Roman"/>
                <a:cs typeface="Times New Roman"/>
              </a:rPr>
              <a:t> vivre </a:t>
            </a:r>
            <a:r>
              <a:rPr sz="2800" spc="-5" dirty="0">
                <a:latin typeface="Times New Roman"/>
                <a:cs typeface="Times New Roman"/>
              </a:rPr>
              <a:t>vos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marques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à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travers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une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expérience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unique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marque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spc="-10" dirty="0">
                <a:latin typeface="Times New Roman"/>
                <a:cs typeface="Times New Roman"/>
              </a:rPr>
              <a:t> consommateur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09245" algn="l"/>
              </a:tabLst>
            </a:pPr>
            <a:r>
              <a:rPr sz="2800" spc="-5" dirty="0">
                <a:latin typeface="Times New Roman"/>
                <a:cs typeface="Times New Roman"/>
              </a:rPr>
              <a:t>-	</a:t>
            </a:r>
            <a:r>
              <a:rPr sz="2400" dirty="0">
                <a:latin typeface="Times New Roman"/>
                <a:cs typeface="Times New Roman"/>
              </a:rPr>
              <a:t>Cette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expérience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être:</a:t>
            </a:r>
          </a:p>
          <a:p>
            <a:pPr marL="403860" indent="-391795">
              <a:lnSpc>
                <a:spcPct val="10000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"/>
              <a:tabLst>
                <a:tab pos="403860" algn="l"/>
                <a:tab pos="404495" algn="l"/>
              </a:tabLst>
            </a:pPr>
            <a:r>
              <a:rPr sz="2000" dirty="0">
                <a:latin typeface="Times New Roman"/>
                <a:cs typeface="Times New Roman"/>
              </a:rPr>
              <a:t>Adressé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à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précise</a:t>
            </a:r>
          </a:p>
          <a:p>
            <a:pPr marL="419100" indent="-407034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"/>
              <a:tabLst>
                <a:tab pos="419100" algn="l"/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Pertinente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cette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cible</a:t>
            </a:r>
          </a:p>
          <a:p>
            <a:pPr marL="403860" indent="-391795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"/>
              <a:tabLst>
                <a:tab pos="403860" algn="l"/>
                <a:tab pos="404495" algn="l"/>
              </a:tabLst>
            </a:pPr>
            <a:r>
              <a:rPr sz="2000" dirty="0">
                <a:latin typeface="Times New Roman"/>
                <a:cs typeface="Times New Roman"/>
              </a:rPr>
              <a:t>Au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moment</a:t>
            </a:r>
            <a:endParaRPr sz="2000" dirty="0">
              <a:latin typeface="Times New Roman"/>
              <a:cs typeface="Times New Roman"/>
            </a:endParaRPr>
          </a:p>
          <a:p>
            <a:pPr marL="403860" indent="-39179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"/>
              <a:tabLst>
                <a:tab pos="403860" algn="l"/>
                <a:tab pos="404495" algn="l"/>
              </a:tabLst>
            </a:pPr>
            <a:r>
              <a:rPr sz="2000" dirty="0">
                <a:latin typeface="Times New Roman"/>
                <a:cs typeface="Times New Roman"/>
              </a:rPr>
              <a:t>Au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endroit</a:t>
            </a:r>
          </a:p>
          <a:p>
            <a:pPr marL="419100" indent="-407034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"/>
              <a:tabLst>
                <a:tab pos="419100" algn="l"/>
                <a:tab pos="419734" algn="l"/>
              </a:tabLst>
            </a:pPr>
            <a:r>
              <a:rPr sz="2000" dirty="0" err="1">
                <a:latin typeface="Times New Roman"/>
                <a:cs typeface="Times New Roman"/>
              </a:rPr>
              <a:t>Contribuer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lang="fr-FR" sz="2000" spc="-50" dirty="0">
                <a:latin typeface="Times New Roman"/>
                <a:cs typeface="Times New Roman"/>
              </a:rPr>
              <a:t>a l’atteinte 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objectifs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5" dirty="0">
                <a:latin typeface="Times New Roman"/>
                <a:cs typeface="Times New Roman"/>
              </a:rPr>
              <a:t> la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marque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202" y="4714494"/>
            <a:ext cx="9273540" cy="772795"/>
          </a:xfrm>
          <a:prstGeom prst="rect">
            <a:avLst/>
          </a:prstGeom>
          <a:ln w="25907">
            <a:solidFill>
              <a:srgbClr val="F79546"/>
            </a:solidFill>
          </a:ln>
        </p:spPr>
        <p:txBody>
          <a:bodyPr vert="horz" wrap="square" lIns="0" tIns="126365" rIns="0" bIns="0" rtlCol="0">
            <a:spAutoFit/>
          </a:bodyPr>
          <a:lstStyle/>
          <a:p>
            <a:pPr marL="932180" indent="-399415">
              <a:lnSpc>
                <a:spcPct val="100000"/>
              </a:lnSpc>
              <a:spcBef>
                <a:spcPts val="995"/>
              </a:spcBef>
              <a:buFont typeface="Wingdings"/>
              <a:buChar char=""/>
              <a:tabLst>
                <a:tab pos="931544" algn="l"/>
                <a:tab pos="932180" algn="l"/>
              </a:tabLst>
            </a:pP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Affecter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les habitudes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du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consommateur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9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914400"/>
            <a:ext cx="7445202" cy="762000"/>
          </a:xfrm>
        </p:spPr>
        <p:txBody>
          <a:bodyPr/>
          <a:lstStyle/>
          <a:p>
            <a:r>
              <a:rPr lang="fr-CI" dirty="0"/>
              <a:t>CONSEIL EN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15227"/>
            <a:ext cx="8596668" cy="3880773"/>
          </a:xfrm>
        </p:spPr>
        <p:txBody>
          <a:bodyPr>
            <a:normAutofit/>
          </a:bodyPr>
          <a:lstStyle/>
          <a:p>
            <a:r>
              <a:rPr lang="fr-CI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vous proposons une politique de communication ciblée et précise, adaptée à votre vision, afin de faciliter l’intégration et la vie de vos produits et services.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397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92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204" y="502666"/>
            <a:ext cx="3571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fr-CI" sz="4000" spc="-10" dirty="0"/>
              <a:t>3A GROUP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56691" y="1867357"/>
            <a:ext cx="948436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469900" algn="l"/>
              </a:tabLst>
            </a:pPr>
            <a:r>
              <a:rPr lang="fr-CI" sz="3200" dirty="0">
                <a:latin typeface="Times New Roman"/>
                <a:cs typeface="Times New Roman"/>
              </a:rPr>
              <a:t>3A GROUP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 propose d’être le partenaire de vos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marques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pour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l’ensemble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vos activités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Marketing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opérationnel.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57" y="6480707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Nos</a:t>
            </a:r>
            <a:r>
              <a:rPr lang="fr-FR" spc="-55" dirty="0"/>
              <a:t> </a:t>
            </a:r>
            <a:r>
              <a:rPr lang="fr-FR" spc="-5" dirty="0"/>
              <a:t>Services</a:t>
            </a:r>
            <a:endParaRPr lang="fr-FR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990600" y="914401"/>
            <a:ext cx="6019800" cy="369395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4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3000" b="1" spc="-5" dirty="0" err="1">
                <a:latin typeface="Times New Roman"/>
                <a:cs typeface="Times New Roman"/>
              </a:rPr>
              <a:t>Evènementiel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Séminaire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431800" algn="l"/>
                <a:tab pos="432434" algn="l"/>
              </a:tabLst>
            </a:pPr>
            <a:r>
              <a:rPr sz="2400" i="1" dirty="0">
                <a:latin typeface="Times New Roman"/>
                <a:cs typeface="Times New Roman"/>
              </a:rPr>
              <a:t>Salon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i="1" dirty="0">
                <a:latin typeface="Times New Roman"/>
                <a:cs typeface="Times New Roman"/>
              </a:rPr>
              <a:t>Dîner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entreprise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i="1" dirty="0">
                <a:latin typeface="Times New Roman"/>
                <a:cs typeface="Times New Roman"/>
              </a:rPr>
              <a:t>Convention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i="1" spc="-60" dirty="0">
                <a:latin typeface="Times New Roman"/>
                <a:cs typeface="Times New Roman"/>
              </a:rPr>
              <a:t>Team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building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431800" algn="l"/>
                <a:tab pos="432434" algn="l"/>
              </a:tabLst>
            </a:pPr>
            <a:r>
              <a:rPr sz="2400" i="1" dirty="0">
                <a:latin typeface="Times New Roman"/>
                <a:cs typeface="Times New Roman"/>
              </a:rPr>
              <a:t>Festival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35623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Aménagement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scénique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3359514"/>
            <a:ext cx="3595039" cy="20506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32057"/>
            <a:ext cx="3595039" cy="22098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61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38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004" y="469138"/>
            <a:ext cx="2961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Nos</a:t>
            </a:r>
            <a:r>
              <a:rPr spc="-90" dirty="0"/>
              <a:t> </a:t>
            </a:r>
            <a:r>
              <a:rPr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540510"/>
            <a:ext cx="5638800" cy="3180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491490" indent="-479425">
              <a:lnSpc>
                <a:spcPct val="100000"/>
              </a:lnSpc>
              <a:spcBef>
                <a:spcPts val="1015"/>
              </a:spcBef>
              <a:buClr>
                <a:srgbClr val="FF0000"/>
              </a:buClr>
              <a:buSzPct val="120000"/>
              <a:buFont typeface="Wingdings"/>
              <a:buChar char=""/>
              <a:tabLst>
                <a:tab pos="492125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Actions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promotionnelles</a:t>
            </a:r>
            <a:endParaRPr sz="3000" dirty="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spcBef>
                <a:spcPts val="730"/>
              </a:spcBef>
              <a:buClr>
                <a:srgbClr val="FF0000"/>
              </a:buClr>
              <a:buSzPct val="91666"/>
              <a:buFont typeface="Wingdings"/>
              <a:buChar char=""/>
              <a:tabLst>
                <a:tab pos="425450" algn="l"/>
                <a:tab pos="426084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Promotion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vente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commando)</a:t>
            </a:r>
            <a:endParaRPr sz="2400" dirty="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425450" algn="l"/>
                <a:tab pos="426084" algn="l"/>
                <a:tab pos="362902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Animation</a:t>
            </a:r>
            <a:r>
              <a:rPr sz="2400" i="1" dirty="0">
                <a:latin typeface="Times New Roman"/>
                <a:cs typeface="Times New Roman"/>
              </a:rPr>
              <a:t> point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vente	(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Marché,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GMS,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Times New Roman"/>
                <a:cs typeface="Times New Roman"/>
              </a:rPr>
              <a:t>boutique,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stand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etc.)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431800" algn="l"/>
                <a:tab pos="432434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Forum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consommateur</a:t>
            </a:r>
            <a:endParaRPr sz="2400" dirty="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425450" algn="l"/>
                <a:tab pos="426084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Animation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camion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podium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431800" algn="l"/>
                <a:tab pos="432434" algn="l"/>
              </a:tabLst>
            </a:pPr>
            <a:r>
              <a:rPr sz="2400" i="1" spc="-15" dirty="0">
                <a:latin typeface="Times New Roman"/>
                <a:cs typeface="Times New Roman"/>
              </a:rPr>
              <a:t>Street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Marketing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….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0188" y="4050280"/>
            <a:ext cx="3048000" cy="25029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22" y="1558606"/>
            <a:ext cx="3048000" cy="24037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40510"/>
            <a:ext cx="2895600" cy="24218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050280"/>
            <a:ext cx="2895600" cy="2502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257" y="6545239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608" y="357886"/>
            <a:ext cx="29597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Nos</a:t>
            </a:r>
            <a:r>
              <a:rPr spc="-55" dirty="0"/>
              <a:t> </a:t>
            </a:r>
            <a:r>
              <a:rPr spc="-5" dirty="0"/>
              <a:t>Services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142793"/>
            <a:ext cx="1805940" cy="24292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601" y="967601"/>
            <a:ext cx="7162800" cy="43503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491490" indent="-479425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SzPct val="120000"/>
              <a:buFont typeface="Wingdings"/>
              <a:buChar char=""/>
              <a:tabLst>
                <a:tab pos="492125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Distribution</a:t>
            </a:r>
            <a:endParaRPr sz="3000" dirty="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spcBef>
                <a:spcPts val="730"/>
              </a:spcBef>
              <a:buClr>
                <a:srgbClr val="FF0000"/>
              </a:buClr>
              <a:buSzPct val="91666"/>
              <a:buFont typeface="Wingdings"/>
              <a:buChar char=""/>
              <a:tabLst>
                <a:tab pos="425450" algn="l"/>
                <a:tab pos="426084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Référencement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point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vente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</a:t>
            </a:r>
            <a:r>
              <a:rPr sz="2400" i="1" spc="-10" dirty="0" err="1">
                <a:latin typeface="Times New Roman"/>
                <a:cs typeface="Times New Roman"/>
              </a:rPr>
              <a:t>grossiste</a:t>
            </a:r>
            <a:r>
              <a:rPr sz="2400" i="1" spc="-10" dirty="0">
                <a:latin typeface="Times New Roman"/>
                <a:cs typeface="Times New Roman"/>
              </a:rPr>
              <a:t>,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demi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latin typeface="Times New Roman"/>
                <a:cs typeface="Times New Roman"/>
              </a:rPr>
              <a:t>grossiste,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détaillant,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marché,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etc.)</a:t>
            </a:r>
            <a:endParaRPr sz="2400" dirty="0">
              <a:latin typeface="Times New Roman"/>
              <a:cs typeface="Times New Roman"/>
            </a:endParaRPr>
          </a:p>
          <a:p>
            <a:pPr marL="355600" marR="935355" indent="-34353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431800" algn="l"/>
                <a:tab pos="432434" algn="l"/>
              </a:tabLst>
            </a:pPr>
            <a:r>
              <a:rPr dirty="0"/>
              <a:t>	</a:t>
            </a:r>
            <a:r>
              <a:rPr sz="2400" i="1" dirty="0">
                <a:latin typeface="Times New Roman"/>
                <a:cs typeface="Times New Roman"/>
              </a:rPr>
              <a:t>Déstockage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points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vente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</a:t>
            </a:r>
            <a:r>
              <a:rPr sz="2400" i="1" spc="-10" dirty="0" err="1">
                <a:latin typeface="Times New Roman"/>
                <a:cs typeface="Times New Roman"/>
              </a:rPr>
              <a:t>grossiste</a:t>
            </a:r>
            <a:r>
              <a:rPr sz="2400" i="1" spc="-10" dirty="0">
                <a:latin typeface="Times New Roman"/>
                <a:cs typeface="Times New Roman"/>
              </a:rPr>
              <a:t>,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demi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grossiste,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détaillant,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marché, </a:t>
            </a:r>
            <a:r>
              <a:rPr sz="2400" i="1" dirty="0">
                <a:latin typeface="Times New Roman"/>
                <a:cs typeface="Times New Roman"/>
              </a:rPr>
              <a:t>etc.)</a:t>
            </a:r>
            <a:endParaRPr sz="2400" dirty="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Font typeface="Wingdings"/>
              <a:buChar char=""/>
              <a:tabLst>
                <a:tab pos="425450" algn="l"/>
                <a:tab pos="426084" algn="l"/>
              </a:tabLst>
            </a:pPr>
            <a:r>
              <a:rPr sz="2400" i="1" spc="-15" dirty="0">
                <a:latin typeface="Times New Roman"/>
                <a:cs typeface="Times New Roman"/>
              </a:rPr>
              <a:t>Assurer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la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force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vente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431800" algn="l"/>
                <a:tab pos="432434" algn="l"/>
                <a:tab pos="2121535" algn="l"/>
              </a:tabLst>
            </a:pPr>
            <a:r>
              <a:rPr sz="2400" i="1" dirty="0">
                <a:latin typeface="Times New Roman"/>
                <a:cs typeface="Times New Roman"/>
              </a:rPr>
              <a:t>Recrutement	et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formation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commerciaux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exclusifs</a:t>
            </a:r>
            <a:endParaRPr sz="2400" dirty="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431800" algn="l"/>
                <a:tab pos="432434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Merchandising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(pose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105" dirty="0">
                <a:latin typeface="Times New Roman"/>
                <a:cs typeface="Times New Roman"/>
              </a:rPr>
              <a:t>PLV,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suivi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distribution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produit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sur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point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vente)</a:t>
            </a:r>
            <a:endParaRPr sz="2400" dirty="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Font typeface="Wingdings"/>
              <a:buChar char=""/>
              <a:tabLst>
                <a:tab pos="425450" algn="l"/>
                <a:tab pos="426084" algn="l"/>
                <a:tab pos="2305050" algn="l"/>
                <a:tab pos="386969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Aménagement	</a:t>
            </a:r>
            <a:r>
              <a:rPr sz="2400" i="1" dirty="0">
                <a:latin typeface="Times New Roman"/>
                <a:cs typeface="Times New Roman"/>
              </a:rPr>
              <a:t>et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branding	de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point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vente…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3142793"/>
            <a:ext cx="2362199" cy="24292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47720"/>
            <a:ext cx="4295519" cy="27002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88668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I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3A</a:t>
            </a:r>
            <a:r>
              <a:rPr lang="fr-CI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GROUP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000000"/>
      </a:accent2>
      <a:accent3>
        <a:srgbClr val="FF0000"/>
      </a:accent3>
      <a:accent4>
        <a:srgbClr val="000000"/>
      </a:accent4>
      <a:accent5>
        <a:srgbClr val="FF0000"/>
      </a:accent5>
      <a:accent6>
        <a:srgbClr val="000000"/>
      </a:accent6>
      <a:hlink>
        <a:srgbClr val="FF0000"/>
      </a:hlink>
      <a:folHlink>
        <a:srgbClr val="00000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in à bandes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1047</Words>
  <Application>Microsoft Office PowerPoint</Application>
  <PresentationFormat>Grand écran</PresentationFormat>
  <Paragraphs>199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Arial</vt:lpstr>
      <vt:lpstr>Arial MT</vt:lpstr>
      <vt:lpstr>Times New Roman</vt:lpstr>
      <vt:lpstr>Trebuchet MS</vt:lpstr>
      <vt:lpstr>Wingdings</vt:lpstr>
      <vt:lpstr>Wingdings 3</vt:lpstr>
      <vt:lpstr>Facette</vt:lpstr>
      <vt:lpstr>Présentation PowerPoint</vt:lpstr>
      <vt:lpstr>Sommaire</vt:lpstr>
      <vt:lpstr>3A GROUP</vt:lpstr>
      <vt:lpstr>Marketing Opérationnel</vt:lpstr>
      <vt:lpstr>CONSEIL EN COMMUNICATION</vt:lpstr>
      <vt:lpstr>3A GROUP</vt:lpstr>
      <vt:lpstr>Nos Services</vt:lpstr>
      <vt:lpstr>Nos Services</vt:lpstr>
      <vt:lpstr>Nos Services</vt:lpstr>
      <vt:lpstr>Nos Services</vt:lpstr>
      <vt:lpstr>Nos Services</vt:lpstr>
      <vt:lpstr>Notre Organisation</vt:lpstr>
      <vt:lpstr>Présentation PowerPoint</vt:lpstr>
      <vt:lpstr>Nos Ressources</vt:lpstr>
      <vt:lpstr>Expériences agence</vt:lpstr>
      <vt:lpstr>Expériences agence</vt:lpstr>
      <vt:lpstr>Experiences Agence et Terrain</vt:lpstr>
      <vt:lpstr>Expériences agence</vt:lpstr>
      <vt:lpstr>Quelques réalisations </vt:lpstr>
      <vt:lpstr>Cérémonie d’inauguration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Création de maquette 3D pour stand CIMAF à Archibat 2017</vt:lpstr>
      <vt:lpstr>Création de maquette 3D pour stand CIMAF à Archibat 2017</vt:lpstr>
      <vt:lpstr>Présentation PowerPoint</vt:lpstr>
      <vt:lpstr>Branding kiosque</vt:lpstr>
      <vt:lpstr>Conception de maquette pour  t-shirt et chasuble Réalisations</vt:lpstr>
      <vt:lpstr>Présentation PowerPoint</vt:lpstr>
      <vt:lpstr>Présentation PowerPoint</vt:lpstr>
      <vt:lpstr>Présentation PowerPoint</vt:lpstr>
      <vt:lpstr>Présentation PowerPoint</vt:lpstr>
      <vt:lpstr>Référence Agence</vt:lpstr>
      <vt:lpstr>Référence Agence</vt:lpstr>
      <vt:lpstr>MERCI  3A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Any</dc:creator>
  <cp:lastModifiedBy>Sedognon Emile AHOUANGBONOU</cp:lastModifiedBy>
  <cp:revision>31</cp:revision>
  <dcterms:created xsi:type="dcterms:W3CDTF">2021-07-26T17:50:25Z</dcterms:created>
  <dcterms:modified xsi:type="dcterms:W3CDTF">2021-07-27T18:20:38Z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2021-07-26T00:00:00Z</vt:filetime>
  </property>
</Properties>
</file>