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979613" cy="3276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8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71" y="536240"/>
            <a:ext cx="1682671" cy="1140742"/>
          </a:xfrm>
        </p:spPr>
        <p:txBody>
          <a:bodyPr anchor="b"/>
          <a:lstStyle>
            <a:lvl1pPr algn="ctr">
              <a:defRPr sz="1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52" y="1720974"/>
            <a:ext cx="1484710" cy="791086"/>
          </a:xfrm>
        </p:spPr>
        <p:txBody>
          <a:bodyPr/>
          <a:lstStyle>
            <a:lvl1pPr marL="0" indent="0" algn="ctr">
              <a:buNone/>
              <a:defRPr sz="520"/>
            </a:lvl1pPr>
            <a:lvl2pPr marL="98984" indent="0" algn="ctr">
              <a:buNone/>
              <a:defRPr sz="433"/>
            </a:lvl2pPr>
            <a:lvl3pPr marL="197968" indent="0" algn="ctr">
              <a:buNone/>
              <a:defRPr sz="390"/>
            </a:lvl3pPr>
            <a:lvl4pPr marL="296951" indent="0" algn="ctr">
              <a:buNone/>
              <a:defRPr sz="346"/>
            </a:lvl4pPr>
            <a:lvl5pPr marL="395935" indent="0" algn="ctr">
              <a:buNone/>
              <a:defRPr sz="346"/>
            </a:lvl5pPr>
            <a:lvl6pPr marL="494919" indent="0" algn="ctr">
              <a:buNone/>
              <a:defRPr sz="346"/>
            </a:lvl6pPr>
            <a:lvl7pPr marL="593903" indent="0" algn="ctr">
              <a:buNone/>
              <a:defRPr sz="346"/>
            </a:lvl7pPr>
            <a:lvl8pPr marL="692887" indent="0" algn="ctr">
              <a:buNone/>
              <a:defRPr sz="346"/>
            </a:lvl8pPr>
            <a:lvl9pPr marL="791870" indent="0" algn="ctr">
              <a:buNone/>
              <a:defRPr sz="34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408-3243-46B3-A570-515A62995A22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034-198C-444B-8489-A3D7860E5F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01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408-3243-46B3-A570-515A62995A22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034-198C-444B-8489-A3D7860E5F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07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661" y="174449"/>
            <a:ext cx="426854" cy="277676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099" y="174449"/>
            <a:ext cx="1255817" cy="277676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408-3243-46B3-A570-515A62995A22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034-198C-444B-8489-A3D7860E5F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9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408-3243-46B3-A570-515A62995A22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034-198C-444B-8489-A3D7860E5F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68" y="816876"/>
            <a:ext cx="1707416" cy="1362974"/>
          </a:xfrm>
        </p:spPr>
        <p:txBody>
          <a:bodyPr anchor="b"/>
          <a:lstStyle>
            <a:lvl1pPr>
              <a:defRPr sz="1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68" y="2192744"/>
            <a:ext cx="1707416" cy="716756"/>
          </a:xfrm>
        </p:spPr>
        <p:txBody>
          <a:bodyPr/>
          <a:lstStyle>
            <a:lvl1pPr marL="0" indent="0">
              <a:buNone/>
              <a:defRPr sz="520">
                <a:solidFill>
                  <a:schemeClr val="tx1"/>
                </a:solidFill>
              </a:defRPr>
            </a:lvl1pPr>
            <a:lvl2pPr marL="98984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2pPr>
            <a:lvl3pPr marL="197968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3pPr>
            <a:lvl4pPr marL="29695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4pPr>
            <a:lvl5pPr marL="395935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5pPr>
            <a:lvl6pPr marL="494919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6pPr>
            <a:lvl7pPr marL="593903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7pPr>
            <a:lvl8pPr marL="692887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8pPr>
            <a:lvl9pPr marL="79187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408-3243-46B3-A570-515A62995A22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034-198C-444B-8489-A3D7860E5F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477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" y="872243"/>
            <a:ext cx="841336" cy="20789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9" y="872243"/>
            <a:ext cx="841336" cy="20789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408-3243-46B3-A570-515A62995A22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034-198C-444B-8489-A3D7860E5F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53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74449"/>
            <a:ext cx="1707416" cy="6333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56" y="803222"/>
            <a:ext cx="837469" cy="393647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6" y="1196869"/>
            <a:ext cx="837469" cy="17604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179" y="803222"/>
            <a:ext cx="841593" cy="393647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179" y="1196869"/>
            <a:ext cx="841593" cy="17604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408-3243-46B3-A570-515A62995A22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034-198C-444B-8489-A3D7860E5F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93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408-3243-46B3-A570-515A62995A22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034-198C-444B-8489-A3D7860E5F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9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408-3243-46B3-A570-515A62995A22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034-198C-444B-8489-A3D7860E5F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4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218440"/>
            <a:ext cx="638477" cy="76454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93" y="471770"/>
            <a:ext cx="1002179" cy="2328510"/>
          </a:xfrm>
        </p:spPr>
        <p:txBody>
          <a:bodyPr/>
          <a:lstStyle>
            <a:lvl1pPr>
              <a:defRPr sz="693"/>
            </a:lvl1pPr>
            <a:lvl2pPr>
              <a:defRPr sz="606"/>
            </a:lvl2pPr>
            <a:lvl3pPr>
              <a:defRPr sz="520"/>
            </a:lvl3pPr>
            <a:lvl4pPr>
              <a:defRPr sz="433"/>
            </a:lvl4pPr>
            <a:lvl5pPr>
              <a:defRPr sz="433"/>
            </a:lvl5pPr>
            <a:lvl6pPr>
              <a:defRPr sz="433"/>
            </a:lvl6pPr>
            <a:lvl7pPr>
              <a:defRPr sz="433"/>
            </a:lvl7pPr>
            <a:lvl8pPr>
              <a:defRPr sz="433"/>
            </a:lvl8pPr>
            <a:lvl9pPr>
              <a:defRPr sz="4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982980"/>
            <a:ext cx="638477" cy="1821092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408-3243-46B3-A570-515A62995A22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034-198C-444B-8489-A3D7860E5F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32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218440"/>
            <a:ext cx="638477" cy="76454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593" y="471770"/>
            <a:ext cx="1002179" cy="2328510"/>
          </a:xfrm>
        </p:spPr>
        <p:txBody>
          <a:bodyPr anchor="t"/>
          <a:lstStyle>
            <a:lvl1pPr marL="0" indent="0">
              <a:buNone/>
              <a:defRPr sz="693"/>
            </a:lvl1pPr>
            <a:lvl2pPr marL="98984" indent="0">
              <a:buNone/>
              <a:defRPr sz="606"/>
            </a:lvl2pPr>
            <a:lvl3pPr marL="197968" indent="0">
              <a:buNone/>
              <a:defRPr sz="520"/>
            </a:lvl3pPr>
            <a:lvl4pPr marL="296951" indent="0">
              <a:buNone/>
              <a:defRPr sz="433"/>
            </a:lvl4pPr>
            <a:lvl5pPr marL="395935" indent="0">
              <a:buNone/>
              <a:defRPr sz="433"/>
            </a:lvl5pPr>
            <a:lvl6pPr marL="494919" indent="0">
              <a:buNone/>
              <a:defRPr sz="433"/>
            </a:lvl6pPr>
            <a:lvl7pPr marL="593903" indent="0">
              <a:buNone/>
              <a:defRPr sz="433"/>
            </a:lvl7pPr>
            <a:lvl8pPr marL="692887" indent="0">
              <a:buNone/>
              <a:defRPr sz="433"/>
            </a:lvl8pPr>
            <a:lvl9pPr marL="791870" indent="0">
              <a:buNone/>
              <a:defRPr sz="43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982980"/>
            <a:ext cx="638477" cy="1821092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7408-3243-46B3-A570-515A62995A22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F034-198C-444B-8489-A3D7860E5F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52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99" y="174449"/>
            <a:ext cx="1707416" cy="63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9" y="872243"/>
            <a:ext cx="1707416" cy="2078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98" y="3036923"/>
            <a:ext cx="445413" cy="17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7408-3243-46B3-A570-515A62995A22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747" y="3036923"/>
            <a:ext cx="668119" cy="17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102" y="3036923"/>
            <a:ext cx="445413" cy="17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2F034-198C-444B-8489-A3D7860E5F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77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kumimoji="1" sz="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kumimoji="1" sz="606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FDF1E5-67C0-0D28-CE84-B7016AB0FDE2}"/>
              </a:ext>
            </a:extLst>
          </p:cNvPr>
          <p:cNvSpPr txBox="1"/>
          <p:nvPr/>
        </p:nvSpPr>
        <p:spPr>
          <a:xfrm>
            <a:off x="297642" y="492898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haroni" panose="020B0604020202020204" pitchFamily="2" charset="-79"/>
              </a:rPr>
              <a:t>梶田　直哉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0D122-2202-6CEF-F204-09BD8FAE65D5}"/>
              </a:ext>
            </a:extLst>
          </p:cNvPr>
          <p:cNvSpPr txBox="1"/>
          <p:nvPr/>
        </p:nvSpPr>
        <p:spPr>
          <a:xfrm>
            <a:off x="549497" y="1208186"/>
            <a:ext cx="889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首席研究員</a:t>
            </a:r>
            <a:endParaRPr kumimoji="1" lang="en-US" altLang="ja-JP" sz="7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  <a:p>
            <a:pPr algn="ctr"/>
            <a:r>
              <a:rPr kumimoji="1" lang="ja-JP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ヤヴァいドローン設計者</a:t>
            </a:r>
            <a:endParaRPr kumimoji="1" lang="en-US" altLang="ja-JP" sz="5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168524C-1E50-810F-C294-FB0EB98A70B1}"/>
              </a:ext>
            </a:extLst>
          </p:cNvPr>
          <p:cNvSpPr txBox="1"/>
          <p:nvPr/>
        </p:nvSpPr>
        <p:spPr>
          <a:xfrm>
            <a:off x="922888" y="808076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（</a:t>
            </a:r>
            <a:r>
              <a:rPr kumimoji="1" lang="en-US" altLang="ja-JP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Kapa</a:t>
            </a:r>
            <a:r>
              <a:rPr kumimoji="1" lang="ja-JP" altLang="en-US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）</a:t>
            </a:r>
          </a:p>
        </p:txBody>
      </p:sp>
      <p:pic>
        <p:nvPicPr>
          <p:cNvPr id="14" name="図 13" descr="QR コード&#10;&#10;自動的に生成された説明">
            <a:extLst>
              <a:ext uri="{FF2B5EF4-FFF2-40B4-BE49-F238E27FC236}">
                <a16:creationId xmlns:a16="http://schemas.microsoft.com/office/drawing/2014/main" id="{81581528-CC70-200F-6891-7EDA37A55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8" y="2782287"/>
            <a:ext cx="393883" cy="393883"/>
          </a:xfrm>
          <a:prstGeom prst="rect">
            <a:avLst/>
          </a:prstGeom>
        </p:spPr>
      </p:pic>
      <p:pic>
        <p:nvPicPr>
          <p:cNvPr id="15" name="図 14" descr="QR コード&#10;&#10;自動的に生成された説明">
            <a:extLst>
              <a:ext uri="{FF2B5EF4-FFF2-40B4-BE49-F238E27FC236}">
                <a16:creationId xmlns:a16="http://schemas.microsoft.com/office/drawing/2014/main" id="{35CBC92F-2E4C-682D-8DBC-D6B06F6E7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07" y="2781058"/>
            <a:ext cx="393884" cy="393884"/>
          </a:xfrm>
          <a:prstGeom prst="rect">
            <a:avLst/>
          </a:prstGeom>
        </p:spPr>
      </p:pic>
      <p:pic>
        <p:nvPicPr>
          <p:cNvPr id="16" name="図 15" descr="QR コード&#10;&#10;自動的に生成された説明">
            <a:extLst>
              <a:ext uri="{FF2B5EF4-FFF2-40B4-BE49-F238E27FC236}">
                <a16:creationId xmlns:a16="http://schemas.microsoft.com/office/drawing/2014/main" id="{772B4EF0-E8D2-CBDD-B2D6-CC85535A4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7" y="2776888"/>
            <a:ext cx="393884" cy="393884"/>
          </a:xfrm>
          <a:prstGeom prst="rect">
            <a:avLst/>
          </a:prstGeom>
        </p:spPr>
      </p:pic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4964F29-BB60-12F9-099C-8FA9FB7F3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29" y="1608107"/>
            <a:ext cx="780081" cy="10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4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建物, ウィンドウ, 挿絵 が含まれている画像&#10;&#10;自動的に生成された説明">
            <a:extLst>
              <a:ext uri="{FF2B5EF4-FFF2-40B4-BE49-F238E27FC236}">
                <a16:creationId xmlns:a16="http://schemas.microsoft.com/office/drawing/2014/main" id="{EC8003F8-FB2C-C459-4959-F8C66B9C88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5" t="8255" r="22166" b="11513"/>
          <a:stretch/>
        </p:blipFill>
        <p:spPr>
          <a:xfrm>
            <a:off x="648907" y="1847005"/>
            <a:ext cx="751445" cy="656831"/>
          </a:xfrm>
          <a:prstGeom prst="rect">
            <a:avLst/>
          </a:prstGeo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E0495934-D4F9-B4EB-F861-EF947A3464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5" t="73752" r="3618" b="6951"/>
          <a:stretch/>
        </p:blipFill>
        <p:spPr>
          <a:xfrm>
            <a:off x="545188" y="2459050"/>
            <a:ext cx="889236" cy="25309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091F8-3B98-AE57-6DA5-E5381D3B7135}"/>
              </a:ext>
            </a:extLst>
          </p:cNvPr>
          <p:cNvSpPr txBox="1"/>
          <p:nvPr/>
        </p:nvSpPr>
        <p:spPr>
          <a:xfrm>
            <a:off x="2756639" y="2405885"/>
            <a:ext cx="16850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Affordable</a:t>
            </a:r>
            <a:r>
              <a:rPr kumimoji="1" lang="ja-JP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Homemade</a:t>
            </a:r>
            <a:r>
              <a:rPr kumimoji="1" lang="ja-JP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Drone</a:t>
            </a:r>
            <a:r>
              <a:rPr kumimoji="1" lang="ja-JP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Research</a:t>
            </a:r>
            <a:r>
              <a:rPr kumimoji="1" lang="ja-JP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Institute</a:t>
            </a:r>
            <a:endParaRPr kumimoji="1" lang="ja-JP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65CA26-774B-E95F-F099-33A9B2E37873}"/>
              </a:ext>
            </a:extLst>
          </p:cNvPr>
          <p:cNvSpPr txBox="1"/>
          <p:nvPr/>
        </p:nvSpPr>
        <p:spPr>
          <a:xfrm>
            <a:off x="2733199" y="2475135"/>
            <a:ext cx="1778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  <a:ea typeface="BIZ UDゴシック" panose="020B0400000000000000" pitchFamily="49" charset="-128"/>
              </a:rPr>
              <a:t>～お気楽な 手づくりドローン研究所～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FDF1E5-67C0-0D28-CE84-B7016AB0FDE2}"/>
              </a:ext>
            </a:extLst>
          </p:cNvPr>
          <p:cNvSpPr txBox="1"/>
          <p:nvPr/>
        </p:nvSpPr>
        <p:spPr>
          <a:xfrm>
            <a:off x="228744" y="464855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u="sng" dirty="0" err="1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Naoya</a:t>
            </a:r>
            <a:r>
              <a:rPr kumimoji="1" lang="en-US" altLang="ja-JP" sz="2400" b="1" u="sng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 Kajita</a:t>
            </a:r>
            <a:endParaRPr kumimoji="1" lang="ja-JP" altLang="en-US" sz="2400" b="1" u="sng" dirty="0"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2657C8-6403-8E38-F3BC-2B6213A64BCE}"/>
              </a:ext>
            </a:extLst>
          </p:cNvPr>
          <p:cNvSpPr txBox="1"/>
          <p:nvPr/>
        </p:nvSpPr>
        <p:spPr>
          <a:xfrm>
            <a:off x="210000" y="110571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PRE/DDD</a:t>
            </a:r>
            <a:endParaRPr kumimoji="1" lang="ja-JP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0D122-2202-6CEF-F204-09BD8FAE65D5}"/>
              </a:ext>
            </a:extLst>
          </p:cNvPr>
          <p:cNvSpPr txBox="1"/>
          <p:nvPr/>
        </p:nvSpPr>
        <p:spPr>
          <a:xfrm>
            <a:off x="734461" y="1125694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Principal Research Engineer</a:t>
            </a:r>
          </a:p>
          <a:p>
            <a:r>
              <a:rPr kumimoji="1" lang="en-US" altLang="ja-JP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Deep Drone Designer</a:t>
            </a:r>
            <a:endParaRPr kumimoji="1" lang="ja-JP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168524C-1E50-810F-C294-FB0EB98A70B1}"/>
              </a:ext>
            </a:extLst>
          </p:cNvPr>
          <p:cNvSpPr txBox="1"/>
          <p:nvPr/>
        </p:nvSpPr>
        <p:spPr>
          <a:xfrm>
            <a:off x="948008" y="808076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（</a:t>
            </a:r>
            <a:r>
              <a:rPr kumimoji="1" lang="en-US" altLang="ja-JP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Kapa</a:t>
            </a:r>
            <a:r>
              <a:rPr kumimoji="1" lang="ja-JP" altLang="en-US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）</a:t>
            </a:r>
          </a:p>
        </p:txBody>
      </p:sp>
      <p:pic>
        <p:nvPicPr>
          <p:cNvPr id="14" name="図 13" descr="QR コード&#10;&#10;自動的に生成された説明">
            <a:extLst>
              <a:ext uri="{FF2B5EF4-FFF2-40B4-BE49-F238E27FC236}">
                <a16:creationId xmlns:a16="http://schemas.microsoft.com/office/drawing/2014/main" id="{81581528-CC70-200F-6891-7EDA37A55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8" y="2782287"/>
            <a:ext cx="393883" cy="393883"/>
          </a:xfrm>
          <a:prstGeom prst="rect">
            <a:avLst/>
          </a:prstGeom>
        </p:spPr>
      </p:pic>
      <p:pic>
        <p:nvPicPr>
          <p:cNvPr id="15" name="図 14" descr="QR コード&#10;&#10;自動的に生成された説明">
            <a:extLst>
              <a:ext uri="{FF2B5EF4-FFF2-40B4-BE49-F238E27FC236}">
                <a16:creationId xmlns:a16="http://schemas.microsoft.com/office/drawing/2014/main" id="{35CBC92F-2E4C-682D-8DBC-D6B06F6E7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07" y="2781058"/>
            <a:ext cx="393884" cy="393884"/>
          </a:xfrm>
          <a:prstGeom prst="rect">
            <a:avLst/>
          </a:prstGeom>
        </p:spPr>
      </p:pic>
      <p:pic>
        <p:nvPicPr>
          <p:cNvPr id="16" name="図 15" descr="QR コード&#10;&#10;自動的に生成された説明">
            <a:extLst>
              <a:ext uri="{FF2B5EF4-FFF2-40B4-BE49-F238E27FC236}">
                <a16:creationId xmlns:a16="http://schemas.microsoft.com/office/drawing/2014/main" id="{772B4EF0-E8D2-CBDD-B2D6-CC85535A42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7" y="2776888"/>
            <a:ext cx="393884" cy="3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1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FDF1E5-67C0-0D28-CE84-B7016AB0FDE2}"/>
              </a:ext>
            </a:extLst>
          </p:cNvPr>
          <p:cNvSpPr txBox="1"/>
          <p:nvPr/>
        </p:nvSpPr>
        <p:spPr>
          <a:xfrm>
            <a:off x="297642" y="492898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haroni" panose="020B0604020202020204" pitchFamily="2" charset="-79"/>
              </a:rPr>
              <a:t>山口　秀治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0D122-2202-6CEF-F204-09BD8FAE65D5}"/>
              </a:ext>
            </a:extLst>
          </p:cNvPr>
          <p:cNvSpPr txBox="1"/>
          <p:nvPr/>
        </p:nvSpPr>
        <p:spPr>
          <a:xfrm>
            <a:off x="408434" y="120818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最高ブランド戦略責任者</a:t>
            </a:r>
            <a:endParaRPr kumimoji="1" lang="en-US" altLang="ja-JP" sz="7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  <a:p>
            <a:pPr algn="ctr"/>
            <a:r>
              <a:rPr kumimoji="1" lang="ja-JP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メッチャ濃ゆい追っかけ</a:t>
            </a:r>
            <a:endParaRPr kumimoji="1" lang="en-US" altLang="ja-JP" sz="5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168524C-1E50-810F-C294-FB0EB98A70B1}"/>
              </a:ext>
            </a:extLst>
          </p:cNvPr>
          <p:cNvSpPr txBox="1"/>
          <p:nvPr/>
        </p:nvSpPr>
        <p:spPr>
          <a:xfrm>
            <a:off x="922888" y="808076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（</a:t>
            </a:r>
            <a:r>
              <a:rPr kumimoji="1" lang="en-US" altLang="ja-JP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Chewy</a:t>
            </a:r>
            <a:r>
              <a:rPr kumimoji="1" lang="ja-JP" altLang="en-US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）</a:t>
            </a:r>
          </a:p>
        </p:txBody>
      </p:sp>
      <p:pic>
        <p:nvPicPr>
          <p:cNvPr id="14" name="図 13" descr="QR コード&#10;&#10;自動的に生成された説明">
            <a:extLst>
              <a:ext uri="{FF2B5EF4-FFF2-40B4-BE49-F238E27FC236}">
                <a16:creationId xmlns:a16="http://schemas.microsoft.com/office/drawing/2014/main" id="{81581528-CC70-200F-6891-7EDA37A55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8" y="2782287"/>
            <a:ext cx="393883" cy="393883"/>
          </a:xfrm>
          <a:prstGeom prst="rect">
            <a:avLst/>
          </a:prstGeom>
        </p:spPr>
      </p:pic>
      <p:pic>
        <p:nvPicPr>
          <p:cNvPr id="15" name="図 14" descr="QR コード&#10;&#10;自動的に生成された説明">
            <a:extLst>
              <a:ext uri="{FF2B5EF4-FFF2-40B4-BE49-F238E27FC236}">
                <a16:creationId xmlns:a16="http://schemas.microsoft.com/office/drawing/2014/main" id="{35CBC92F-2E4C-682D-8DBC-D6B06F6E7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07" y="2781058"/>
            <a:ext cx="393884" cy="393884"/>
          </a:xfrm>
          <a:prstGeom prst="rect">
            <a:avLst/>
          </a:prstGeom>
        </p:spPr>
      </p:pic>
      <p:pic>
        <p:nvPicPr>
          <p:cNvPr id="16" name="図 15" descr="QR コード&#10;&#10;自動的に生成された説明">
            <a:extLst>
              <a:ext uri="{FF2B5EF4-FFF2-40B4-BE49-F238E27FC236}">
                <a16:creationId xmlns:a16="http://schemas.microsoft.com/office/drawing/2014/main" id="{772B4EF0-E8D2-CBDD-B2D6-CC85535A4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7" y="2776888"/>
            <a:ext cx="393884" cy="393884"/>
          </a:xfrm>
          <a:prstGeom prst="rect">
            <a:avLst/>
          </a:prstGeom>
        </p:spPr>
      </p:pic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4964F29-BB60-12F9-099C-8FA9FB7F3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29" y="1608107"/>
            <a:ext cx="780081" cy="10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5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建物, ウィンドウ, 挿絵 が含まれている画像&#10;&#10;自動的に生成された説明">
            <a:extLst>
              <a:ext uri="{FF2B5EF4-FFF2-40B4-BE49-F238E27FC236}">
                <a16:creationId xmlns:a16="http://schemas.microsoft.com/office/drawing/2014/main" id="{EC8003F8-FB2C-C459-4959-F8C66B9C88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5" t="8255" r="22166" b="11513"/>
          <a:stretch/>
        </p:blipFill>
        <p:spPr>
          <a:xfrm>
            <a:off x="648907" y="1847005"/>
            <a:ext cx="751445" cy="656831"/>
          </a:xfrm>
          <a:prstGeom prst="rect">
            <a:avLst/>
          </a:prstGeo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E0495934-D4F9-B4EB-F861-EF947A3464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5" t="73752" r="3618" b="6951"/>
          <a:stretch/>
        </p:blipFill>
        <p:spPr>
          <a:xfrm>
            <a:off x="545188" y="2459050"/>
            <a:ext cx="889236" cy="25309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091F8-3B98-AE57-6DA5-E5381D3B7135}"/>
              </a:ext>
            </a:extLst>
          </p:cNvPr>
          <p:cNvSpPr txBox="1"/>
          <p:nvPr/>
        </p:nvSpPr>
        <p:spPr>
          <a:xfrm>
            <a:off x="2756639" y="2405885"/>
            <a:ext cx="16850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Affordable</a:t>
            </a:r>
            <a:r>
              <a:rPr kumimoji="1" lang="ja-JP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Homemade</a:t>
            </a:r>
            <a:r>
              <a:rPr kumimoji="1" lang="ja-JP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Drone</a:t>
            </a:r>
            <a:r>
              <a:rPr kumimoji="1" lang="ja-JP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Research</a:t>
            </a:r>
            <a:r>
              <a:rPr kumimoji="1" lang="ja-JP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Institute</a:t>
            </a:r>
            <a:endParaRPr kumimoji="1" lang="ja-JP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65CA26-774B-E95F-F099-33A9B2E37873}"/>
              </a:ext>
            </a:extLst>
          </p:cNvPr>
          <p:cNvSpPr txBox="1"/>
          <p:nvPr/>
        </p:nvSpPr>
        <p:spPr>
          <a:xfrm>
            <a:off x="2733199" y="2475135"/>
            <a:ext cx="1778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  <a:ea typeface="BIZ UDゴシック" panose="020B0400000000000000" pitchFamily="49" charset="-128"/>
              </a:rPr>
              <a:t>～お気楽な 手づくりドローン研究所～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FDF1E5-67C0-0D28-CE84-B7016AB0FDE2}"/>
              </a:ext>
            </a:extLst>
          </p:cNvPr>
          <p:cNvSpPr txBox="1"/>
          <p:nvPr/>
        </p:nvSpPr>
        <p:spPr>
          <a:xfrm>
            <a:off x="62950" y="464855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u="sng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Shuji Yamaguchi</a:t>
            </a:r>
            <a:endParaRPr kumimoji="1" lang="ja-JP" altLang="en-US" sz="2400" b="1" u="sng" dirty="0"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2657C8-6403-8E38-F3BC-2B6213A64BCE}"/>
              </a:ext>
            </a:extLst>
          </p:cNvPr>
          <p:cNvSpPr txBox="1"/>
          <p:nvPr/>
        </p:nvSpPr>
        <p:spPr>
          <a:xfrm>
            <a:off x="210000" y="1105718"/>
            <a:ext cx="67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CBO/HCF</a:t>
            </a:r>
            <a:endParaRPr kumimoji="1" lang="ja-JP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0D122-2202-6CEF-F204-09BD8FAE65D5}"/>
              </a:ext>
            </a:extLst>
          </p:cNvPr>
          <p:cNvSpPr txBox="1"/>
          <p:nvPr/>
        </p:nvSpPr>
        <p:spPr>
          <a:xfrm>
            <a:off x="734461" y="1125694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Chief Branding Officer</a:t>
            </a:r>
          </a:p>
          <a:p>
            <a:r>
              <a:rPr kumimoji="1" lang="en-US" altLang="ja-JP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Hard Core Fan</a:t>
            </a:r>
            <a:endParaRPr kumimoji="1" lang="ja-JP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168524C-1E50-810F-C294-FB0EB98A70B1}"/>
              </a:ext>
            </a:extLst>
          </p:cNvPr>
          <p:cNvSpPr txBox="1"/>
          <p:nvPr/>
        </p:nvSpPr>
        <p:spPr>
          <a:xfrm>
            <a:off x="948008" y="808076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（</a:t>
            </a:r>
            <a:r>
              <a:rPr kumimoji="1" lang="en-US" altLang="ja-JP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Chewy</a:t>
            </a:r>
            <a:r>
              <a:rPr kumimoji="1" lang="ja-JP" altLang="en-US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）</a:t>
            </a:r>
          </a:p>
        </p:txBody>
      </p:sp>
      <p:pic>
        <p:nvPicPr>
          <p:cNvPr id="14" name="図 13" descr="QR コード&#10;&#10;自動的に生成された説明">
            <a:extLst>
              <a:ext uri="{FF2B5EF4-FFF2-40B4-BE49-F238E27FC236}">
                <a16:creationId xmlns:a16="http://schemas.microsoft.com/office/drawing/2014/main" id="{81581528-CC70-200F-6891-7EDA37A55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8" y="2782287"/>
            <a:ext cx="393883" cy="393883"/>
          </a:xfrm>
          <a:prstGeom prst="rect">
            <a:avLst/>
          </a:prstGeom>
        </p:spPr>
      </p:pic>
      <p:pic>
        <p:nvPicPr>
          <p:cNvPr id="15" name="図 14" descr="QR コード&#10;&#10;自動的に生成された説明">
            <a:extLst>
              <a:ext uri="{FF2B5EF4-FFF2-40B4-BE49-F238E27FC236}">
                <a16:creationId xmlns:a16="http://schemas.microsoft.com/office/drawing/2014/main" id="{35CBC92F-2E4C-682D-8DBC-D6B06F6E7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07" y="2781058"/>
            <a:ext cx="393884" cy="393884"/>
          </a:xfrm>
          <a:prstGeom prst="rect">
            <a:avLst/>
          </a:prstGeom>
        </p:spPr>
      </p:pic>
      <p:pic>
        <p:nvPicPr>
          <p:cNvPr id="16" name="図 15" descr="QR コード&#10;&#10;自動的に生成された説明">
            <a:extLst>
              <a:ext uri="{FF2B5EF4-FFF2-40B4-BE49-F238E27FC236}">
                <a16:creationId xmlns:a16="http://schemas.microsoft.com/office/drawing/2014/main" id="{772B4EF0-E8D2-CBDD-B2D6-CC85535A42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7" y="2776888"/>
            <a:ext cx="393884" cy="3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0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FDF1E5-67C0-0D28-CE84-B7016AB0FDE2}"/>
              </a:ext>
            </a:extLst>
          </p:cNvPr>
          <p:cNvSpPr txBox="1"/>
          <p:nvPr/>
        </p:nvSpPr>
        <p:spPr>
          <a:xfrm>
            <a:off x="297642" y="492898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Aharoni" panose="020B0604020202020204" pitchFamily="2" charset="-79"/>
              </a:rPr>
              <a:t>大矢　晃示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0D122-2202-6CEF-F204-09BD8FAE65D5}"/>
              </a:ext>
            </a:extLst>
          </p:cNvPr>
          <p:cNvSpPr txBox="1"/>
          <p:nvPr/>
        </p:nvSpPr>
        <p:spPr>
          <a:xfrm>
            <a:off x="587970" y="1208186"/>
            <a:ext cx="8130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最高技術責任者</a:t>
            </a:r>
            <a:endParaRPr kumimoji="1" lang="en-US" altLang="ja-JP" sz="7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  <a:p>
            <a:pPr algn="ctr"/>
            <a:r>
              <a:rPr kumimoji="1"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最高魔改造責任者</a:t>
            </a:r>
            <a:endParaRPr kumimoji="1" lang="en-US" altLang="ja-JP" sz="6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168524C-1E50-810F-C294-FB0EB98A70B1}"/>
              </a:ext>
            </a:extLst>
          </p:cNvPr>
          <p:cNvSpPr txBox="1"/>
          <p:nvPr/>
        </p:nvSpPr>
        <p:spPr>
          <a:xfrm>
            <a:off x="922888" y="80807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（</a:t>
            </a:r>
            <a:r>
              <a:rPr kumimoji="1" lang="en-US" altLang="ja-JP" sz="1400" b="1" dirty="0" err="1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Bigarrow</a:t>
            </a:r>
            <a:r>
              <a:rPr kumimoji="1" lang="ja-JP" altLang="en-US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）</a:t>
            </a:r>
          </a:p>
        </p:txBody>
      </p:sp>
      <p:pic>
        <p:nvPicPr>
          <p:cNvPr id="14" name="図 13" descr="QR コード&#10;&#10;自動的に生成された説明">
            <a:extLst>
              <a:ext uri="{FF2B5EF4-FFF2-40B4-BE49-F238E27FC236}">
                <a16:creationId xmlns:a16="http://schemas.microsoft.com/office/drawing/2014/main" id="{81581528-CC70-200F-6891-7EDA37A55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8" y="2782287"/>
            <a:ext cx="393883" cy="393883"/>
          </a:xfrm>
          <a:prstGeom prst="rect">
            <a:avLst/>
          </a:prstGeom>
        </p:spPr>
      </p:pic>
      <p:pic>
        <p:nvPicPr>
          <p:cNvPr id="15" name="図 14" descr="QR コード&#10;&#10;自動的に生成された説明">
            <a:extLst>
              <a:ext uri="{FF2B5EF4-FFF2-40B4-BE49-F238E27FC236}">
                <a16:creationId xmlns:a16="http://schemas.microsoft.com/office/drawing/2014/main" id="{35CBC92F-2E4C-682D-8DBC-D6B06F6E7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07" y="2781058"/>
            <a:ext cx="393884" cy="393884"/>
          </a:xfrm>
          <a:prstGeom prst="rect">
            <a:avLst/>
          </a:prstGeom>
        </p:spPr>
      </p:pic>
      <p:pic>
        <p:nvPicPr>
          <p:cNvPr id="16" name="図 15" descr="QR コード&#10;&#10;自動的に生成された説明">
            <a:extLst>
              <a:ext uri="{FF2B5EF4-FFF2-40B4-BE49-F238E27FC236}">
                <a16:creationId xmlns:a16="http://schemas.microsoft.com/office/drawing/2014/main" id="{772B4EF0-E8D2-CBDD-B2D6-CC85535A4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7" y="2776888"/>
            <a:ext cx="393884" cy="393884"/>
          </a:xfrm>
          <a:prstGeom prst="rect">
            <a:avLst/>
          </a:prstGeom>
        </p:spPr>
      </p:pic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4964F29-BB60-12F9-099C-8FA9FB7F3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29" y="1608107"/>
            <a:ext cx="780081" cy="10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0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建物, ウィンドウ, 挿絵 が含まれている画像&#10;&#10;自動的に生成された説明">
            <a:extLst>
              <a:ext uri="{FF2B5EF4-FFF2-40B4-BE49-F238E27FC236}">
                <a16:creationId xmlns:a16="http://schemas.microsoft.com/office/drawing/2014/main" id="{EC8003F8-FB2C-C459-4959-F8C66B9C88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5" t="8255" r="22166" b="11513"/>
          <a:stretch/>
        </p:blipFill>
        <p:spPr>
          <a:xfrm>
            <a:off x="648907" y="1847005"/>
            <a:ext cx="751445" cy="656831"/>
          </a:xfrm>
          <a:prstGeom prst="rect">
            <a:avLst/>
          </a:prstGeom>
        </p:spPr>
      </p:pic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E0495934-D4F9-B4EB-F861-EF947A3464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5" t="73752" r="3618" b="6951"/>
          <a:stretch/>
        </p:blipFill>
        <p:spPr>
          <a:xfrm>
            <a:off x="545188" y="2459050"/>
            <a:ext cx="889236" cy="25309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C091F8-3B98-AE57-6DA5-E5381D3B7135}"/>
              </a:ext>
            </a:extLst>
          </p:cNvPr>
          <p:cNvSpPr txBox="1"/>
          <p:nvPr/>
        </p:nvSpPr>
        <p:spPr>
          <a:xfrm>
            <a:off x="2756639" y="2405885"/>
            <a:ext cx="16850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Affordable</a:t>
            </a:r>
            <a:r>
              <a:rPr kumimoji="1" lang="ja-JP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Homemade</a:t>
            </a:r>
            <a:r>
              <a:rPr kumimoji="1" lang="ja-JP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Drone</a:t>
            </a:r>
            <a:r>
              <a:rPr kumimoji="1" lang="ja-JP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Research</a:t>
            </a:r>
            <a:r>
              <a:rPr kumimoji="1" lang="ja-JP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kumimoji="1" lang="en-US" altLang="ja-JP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</a:rPr>
              <a:t>Institute</a:t>
            </a:r>
            <a:endParaRPr kumimoji="1" lang="ja-JP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65CA26-774B-E95F-F099-33A9B2E37873}"/>
              </a:ext>
            </a:extLst>
          </p:cNvPr>
          <p:cNvSpPr txBox="1"/>
          <p:nvPr/>
        </p:nvSpPr>
        <p:spPr>
          <a:xfrm>
            <a:off x="2733199" y="2475135"/>
            <a:ext cx="17785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  <a:ea typeface="BIZ UDゴシック" panose="020B0400000000000000" pitchFamily="49" charset="-128"/>
              </a:rPr>
              <a:t>～お気楽な 手づくりドローン研究所～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FDF1E5-67C0-0D28-CE84-B7016AB0FDE2}"/>
              </a:ext>
            </a:extLst>
          </p:cNvPr>
          <p:cNvSpPr txBox="1"/>
          <p:nvPr/>
        </p:nvSpPr>
        <p:spPr>
          <a:xfrm>
            <a:off x="410298" y="478215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u="sng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Koji </a:t>
            </a:r>
            <a:r>
              <a:rPr kumimoji="1" lang="en-US" altLang="ja-JP" sz="2400" b="1" u="sng" dirty="0" err="1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Ooya</a:t>
            </a:r>
            <a:endParaRPr kumimoji="1" lang="ja-JP" altLang="en-US" sz="2400" b="1" u="sng" dirty="0"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2657C8-6403-8E38-F3BC-2B6213A64BCE}"/>
              </a:ext>
            </a:extLst>
          </p:cNvPr>
          <p:cNvSpPr txBox="1"/>
          <p:nvPr/>
        </p:nvSpPr>
        <p:spPr>
          <a:xfrm>
            <a:off x="210000" y="1105718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CTO/</a:t>
            </a:r>
            <a:r>
              <a:rPr kumimoji="1" lang="en-US" altLang="ja-JP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CMkO</a:t>
            </a:r>
            <a:endParaRPr kumimoji="1" lang="ja-JP" alt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70D122-2202-6CEF-F204-09BD8FAE65D5}"/>
              </a:ext>
            </a:extLst>
          </p:cNvPr>
          <p:cNvSpPr txBox="1"/>
          <p:nvPr/>
        </p:nvSpPr>
        <p:spPr>
          <a:xfrm>
            <a:off x="799773" y="1125694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Chief Technical Officer</a:t>
            </a:r>
          </a:p>
          <a:p>
            <a:r>
              <a:rPr kumimoji="1" lang="en-US" altLang="ja-JP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Chief</a:t>
            </a:r>
            <a:r>
              <a:rPr kumimoji="1" lang="ja-JP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 </a:t>
            </a:r>
            <a:r>
              <a:rPr kumimoji="1" lang="en-US" altLang="ja-JP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Ma-</a:t>
            </a:r>
            <a:r>
              <a:rPr kumimoji="1" lang="en-US" altLang="ja-JP" sz="7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kaizo</a:t>
            </a:r>
            <a:r>
              <a:rPr kumimoji="1" lang="ja-JP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 </a:t>
            </a:r>
            <a:r>
              <a:rPr kumimoji="1" lang="en-US" altLang="ja-JP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Officer</a:t>
            </a:r>
            <a:endParaRPr kumimoji="1" lang="ja-JP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  <a:ea typeface="BIZ UDゴシック" panose="020B0400000000000000" pitchFamily="49" charset="-128"/>
              <a:cs typeface="Aharoni" panose="020B0604020202020204" pitchFamily="2" charset="-79"/>
            </a:endParaRPr>
          </a:p>
        </p:txBody>
      </p:sp>
      <p:pic>
        <p:nvPicPr>
          <p:cNvPr id="14" name="図 13" descr="QR コード&#10;&#10;自動的に生成された説明">
            <a:extLst>
              <a:ext uri="{FF2B5EF4-FFF2-40B4-BE49-F238E27FC236}">
                <a16:creationId xmlns:a16="http://schemas.microsoft.com/office/drawing/2014/main" id="{81581528-CC70-200F-6891-7EDA37A550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8" y="2782287"/>
            <a:ext cx="393883" cy="393883"/>
          </a:xfrm>
          <a:prstGeom prst="rect">
            <a:avLst/>
          </a:prstGeom>
        </p:spPr>
      </p:pic>
      <p:pic>
        <p:nvPicPr>
          <p:cNvPr id="15" name="図 14" descr="QR コード&#10;&#10;自動的に生成された説明">
            <a:extLst>
              <a:ext uri="{FF2B5EF4-FFF2-40B4-BE49-F238E27FC236}">
                <a16:creationId xmlns:a16="http://schemas.microsoft.com/office/drawing/2014/main" id="{35CBC92F-2E4C-682D-8DBC-D6B06F6E7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07" y="2781058"/>
            <a:ext cx="393884" cy="393884"/>
          </a:xfrm>
          <a:prstGeom prst="rect">
            <a:avLst/>
          </a:prstGeom>
        </p:spPr>
      </p:pic>
      <p:pic>
        <p:nvPicPr>
          <p:cNvPr id="16" name="図 15" descr="QR コード&#10;&#10;自動的に生成された説明">
            <a:extLst>
              <a:ext uri="{FF2B5EF4-FFF2-40B4-BE49-F238E27FC236}">
                <a16:creationId xmlns:a16="http://schemas.microsoft.com/office/drawing/2014/main" id="{772B4EF0-E8D2-CBDD-B2D6-CC85535A42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7" y="2776888"/>
            <a:ext cx="393884" cy="39388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D9EBC80-A586-3ADC-FDE5-81780FB7DBA3}"/>
              </a:ext>
            </a:extLst>
          </p:cNvPr>
          <p:cNvSpPr txBox="1"/>
          <p:nvPr/>
        </p:nvSpPr>
        <p:spPr>
          <a:xfrm>
            <a:off x="922888" y="808076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（</a:t>
            </a:r>
            <a:r>
              <a:rPr kumimoji="1" lang="en-US" altLang="ja-JP" sz="1400" b="1" dirty="0" err="1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Bigarrow</a:t>
            </a:r>
            <a:r>
              <a:rPr kumimoji="1" lang="ja-JP" altLang="en-US" sz="1400" b="1" dirty="0">
                <a:latin typeface="Agency FB" panose="020B0503020202020204" pitchFamily="34" charset="0"/>
                <a:ea typeface="BIZ UDゴシック" panose="020B0400000000000000" pitchFamily="49" charset="-128"/>
                <a:cs typeface="Aharoni" panose="020B0604020202020204" pitchFamily="2" charset="-79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9841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115</Words>
  <Application>Microsoft Office PowerPoint</Application>
  <PresentationFormat>ユーザー設定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BIZ UDPゴシック</vt:lpstr>
      <vt:lpstr>Agency FB</vt:lpstr>
      <vt:lpstr>Arial</vt:lpstr>
      <vt:lpstr>Arial Rounded MT Bold</vt:lpstr>
      <vt:lpstr>Calibri</vt:lpstr>
      <vt:lpstr>Calibri Light</vt:lpstr>
      <vt:lpstr>High Tower Text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Kajita, Naoya/梶田 直哉</dc:creator>
  <cp:lastModifiedBy>Kajita, Naoya/梶田 直哉</cp:lastModifiedBy>
  <cp:revision>4</cp:revision>
  <dcterms:created xsi:type="dcterms:W3CDTF">2023-09-07T08:35:53Z</dcterms:created>
  <dcterms:modified xsi:type="dcterms:W3CDTF">2023-09-07T09:25:30Z</dcterms:modified>
</cp:coreProperties>
</file>