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62" r:id="rId6"/>
    <p:sldId id="267" r:id="rId7"/>
    <p:sldId id="260" r:id="rId8"/>
    <p:sldId id="261" r:id="rId9"/>
    <p:sldId id="265" r:id="rId10"/>
    <p:sldId id="266" r:id="rId11"/>
    <p:sldId id="268" r:id="rId12"/>
    <p:sldId id="269"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0D13-39D2-42AE-A7AE-D221C85A51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EC255A-8607-4FF6-8985-99E0712E5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293523-3813-456C-BF6D-2183C455A25F}"/>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5" name="Footer Placeholder 4">
            <a:extLst>
              <a:ext uri="{FF2B5EF4-FFF2-40B4-BE49-F238E27FC236}">
                <a16:creationId xmlns:a16="http://schemas.microsoft.com/office/drawing/2014/main" id="{BDF6BF46-0D52-4FE7-863A-91A55B389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E87E14-8B68-4086-AE6A-B32B7CAEB299}"/>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295390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F530-E163-482C-90FA-28117050D7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B3EB82-2E2A-4B5A-9257-F8C81EB098D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F9B646-6691-4110-B2D2-98E4A57ABAA4}"/>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5" name="Footer Placeholder 4">
            <a:extLst>
              <a:ext uri="{FF2B5EF4-FFF2-40B4-BE49-F238E27FC236}">
                <a16:creationId xmlns:a16="http://schemas.microsoft.com/office/drawing/2014/main" id="{AFBDFA38-0746-4A60-9E35-6B35A36AC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021BF-6F73-4373-B4EA-BE5AEDF7CACA}"/>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4139270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02532-345B-4E11-8C6E-BB3A3DCE6F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8F747E-4033-4154-BB72-2A46601C52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4961E0-400B-45D0-96B4-F96408108F5E}"/>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5" name="Footer Placeholder 4">
            <a:extLst>
              <a:ext uri="{FF2B5EF4-FFF2-40B4-BE49-F238E27FC236}">
                <a16:creationId xmlns:a16="http://schemas.microsoft.com/office/drawing/2014/main" id="{FA35FCB0-56E1-4733-A4ED-C1425978FA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D4A02-5CC4-4B33-B9D5-673A770898FF}"/>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110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E688-F7F2-446A-874E-6D7F27A26B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44697E-3F75-4867-AD3D-AF90378161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805DA-82A1-4997-9BC2-CFC5912B1436}"/>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5" name="Footer Placeholder 4">
            <a:extLst>
              <a:ext uri="{FF2B5EF4-FFF2-40B4-BE49-F238E27FC236}">
                <a16:creationId xmlns:a16="http://schemas.microsoft.com/office/drawing/2014/main" id="{B10EFFD5-8F63-4FC0-A1E2-D908FDE49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CD368A-ED01-474F-8264-9710DFE2C9B5}"/>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89206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302B-972A-40E7-A525-A4D4F4CFC3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1C7759-E7FD-4562-A4CE-DCA97114E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8E50F5-FA1B-47A4-A992-E55B31C95342}"/>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5" name="Footer Placeholder 4">
            <a:extLst>
              <a:ext uri="{FF2B5EF4-FFF2-40B4-BE49-F238E27FC236}">
                <a16:creationId xmlns:a16="http://schemas.microsoft.com/office/drawing/2014/main" id="{9DD06CE2-4A1F-44BA-AC4C-8459AE6559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FD00F-7ED0-4B08-83D1-B51946860953}"/>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125583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F232-0DA4-4732-B618-1BC5F8D932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40BF54-FD5A-4431-90DB-728DAFF0AD6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BCB907-2850-40A1-951C-5224D0C74D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71847C-05CE-4642-850F-473F10EB8BB4}"/>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6" name="Footer Placeholder 5">
            <a:extLst>
              <a:ext uri="{FF2B5EF4-FFF2-40B4-BE49-F238E27FC236}">
                <a16:creationId xmlns:a16="http://schemas.microsoft.com/office/drawing/2014/main" id="{25F97489-2AE3-4AE8-8F14-27B8AA53C3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8EFA1D-2835-4A6A-8B28-DC95235A2D0C}"/>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327280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0625-5076-4155-9EB9-627D350E90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4D8197-FBDE-45A1-9208-6C440517A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29489C-015E-4A7E-99DA-9ED69A6EE6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9F0231-EE86-4A29-9EEC-A2B54AD05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CB1EDD1-A7C0-4CDB-A56A-1C8696606D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0674B9-0DA3-4D8A-87C0-C34E93B3FE74}"/>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8" name="Footer Placeholder 7">
            <a:extLst>
              <a:ext uri="{FF2B5EF4-FFF2-40B4-BE49-F238E27FC236}">
                <a16:creationId xmlns:a16="http://schemas.microsoft.com/office/drawing/2014/main" id="{16BEDEAE-A229-4585-B381-952882E40E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FB2B29-0A5B-4BD5-B92F-032E1CD2B612}"/>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335276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536E-E3F2-4758-BBAD-A13302D109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55559C-3E1A-4E40-B5D5-6C4AB51F842A}"/>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4" name="Footer Placeholder 3">
            <a:extLst>
              <a:ext uri="{FF2B5EF4-FFF2-40B4-BE49-F238E27FC236}">
                <a16:creationId xmlns:a16="http://schemas.microsoft.com/office/drawing/2014/main" id="{A65FBD93-A09E-4036-902E-44D32D5C3D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EE37AF-818B-4139-9DE9-ED322090A60D}"/>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20127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73145-8B1C-4476-8C39-1DEE4DABE722}"/>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3" name="Footer Placeholder 2">
            <a:extLst>
              <a:ext uri="{FF2B5EF4-FFF2-40B4-BE49-F238E27FC236}">
                <a16:creationId xmlns:a16="http://schemas.microsoft.com/office/drawing/2014/main" id="{11959961-3288-4384-8353-9DFBF5BE2A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B70491-69F7-48CC-984E-9F8DC9145F15}"/>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143747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9EB9-797C-43AF-990D-459BB7C8B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67B0AA-269F-425F-AD22-04B417C5A7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A5B513-595A-458A-AB00-F7F84DC90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ADF40B-18DF-41F1-B093-F9FB7AD9E10D}"/>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6" name="Footer Placeholder 5">
            <a:extLst>
              <a:ext uri="{FF2B5EF4-FFF2-40B4-BE49-F238E27FC236}">
                <a16:creationId xmlns:a16="http://schemas.microsoft.com/office/drawing/2014/main" id="{29D099A6-E4DA-40B2-9460-56FC9BF408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7D4E17-648A-4D9D-A209-F7B97CA5E4C9}"/>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99839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AA405-2EFB-4850-B64E-6B2BA2A1E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22B11E-041C-4B43-85C4-9A93E4F26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A836E85-C47C-4878-95DC-FF9AEEAD1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4E2A5C-EB3C-4216-8D0A-1AEA4FF4A81B}"/>
              </a:ext>
            </a:extLst>
          </p:cNvPr>
          <p:cNvSpPr>
            <a:spLocks noGrp="1"/>
          </p:cNvSpPr>
          <p:nvPr>
            <p:ph type="dt" sz="half" idx="10"/>
          </p:nvPr>
        </p:nvSpPr>
        <p:spPr/>
        <p:txBody>
          <a:bodyPr/>
          <a:lstStyle/>
          <a:p>
            <a:fld id="{8C554DA7-F4FC-4232-847F-3BED523AC75E}" type="datetimeFigureOut">
              <a:rPr lang="en-IN" smtClean="0"/>
              <a:t>03-04-2025</a:t>
            </a:fld>
            <a:endParaRPr lang="en-IN"/>
          </a:p>
        </p:txBody>
      </p:sp>
      <p:sp>
        <p:nvSpPr>
          <p:cNvPr id="6" name="Footer Placeholder 5">
            <a:extLst>
              <a:ext uri="{FF2B5EF4-FFF2-40B4-BE49-F238E27FC236}">
                <a16:creationId xmlns:a16="http://schemas.microsoft.com/office/drawing/2014/main" id="{198F0D71-021D-4871-91D1-1CEFEFC21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0449E7-196E-4EB5-9FA4-7FA2052F97B9}"/>
              </a:ext>
            </a:extLst>
          </p:cNvPr>
          <p:cNvSpPr>
            <a:spLocks noGrp="1"/>
          </p:cNvSpPr>
          <p:nvPr>
            <p:ph type="sldNum" sz="quarter" idx="12"/>
          </p:nvPr>
        </p:nvSpPr>
        <p:spPr/>
        <p:txBody>
          <a:bodyPr/>
          <a:lstStyle/>
          <a:p>
            <a:fld id="{2DE0EBB6-F441-4FFE-B7AB-49319F6CBB9E}" type="slidenum">
              <a:rPr lang="en-IN" smtClean="0"/>
              <a:t>‹#›</a:t>
            </a:fld>
            <a:endParaRPr lang="en-IN"/>
          </a:p>
        </p:txBody>
      </p:sp>
    </p:spTree>
    <p:extLst>
      <p:ext uri="{BB962C8B-B14F-4D97-AF65-F5344CB8AC3E}">
        <p14:creationId xmlns:p14="http://schemas.microsoft.com/office/powerpoint/2010/main" val="64084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1033D-EE8C-46DE-8B65-9203AFDD1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3FE0D-0D90-496E-95D7-C0A93CEF1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46399D-BC45-415F-A8F9-B7BA0D8B10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54DA7-F4FC-4232-847F-3BED523AC75E}" type="datetimeFigureOut">
              <a:rPr lang="en-IN" smtClean="0"/>
              <a:t>03-04-2025</a:t>
            </a:fld>
            <a:endParaRPr lang="en-IN"/>
          </a:p>
        </p:txBody>
      </p:sp>
      <p:sp>
        <p:nvSpPr>
          <p:cNvPr id="5" name="Footer Placeholder 4">
            <a:extLst>
              <a:ext uri="{FF2B5EF4-FFF2-40B4-BE49-F238E27FC236}">
                <a16:creationId xmlns:a16="http://schemas.microsoft.com/office/drawing/2014/main" id="{F5E0E90A-5134-430F-80C2-B3D0D454E8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AA9DFF-0FCB-41DD-9A24-5EB74188E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0EBB6-F441-4FFE-B7AB-49319F6CBB9E}" type="slidenum">
              <a:rPr lang="en-IN" smtClean="0"/>
              <a:t>‹#›</a:t>
            </a:fld>
            <a:endParaRPr lang="en-IN"/>
          </a:p>
        </p:txBody>
      </p:sp>
    </p:spTree>
    <p:extLst>
      <p:ext uri="{BB962C8B-B14F-4D97-AF65-F5344CB8AC3E}">
        <p14:creationId xmlns:p14="http://schemas.microsoft.com/office/powerpoint/2010/main" val="2142394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532F69-A382-494F-9AD4-5E25F184570A}"/>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4600" b="1" u="sng">
                <a:solidFill>
                  <a:schemeClr val="bg1">
                    <a:lumMod val="95000"/>
                    <a:lumOff val="5000"/>
                  </a:schemeClr>
                </a:solidFill>
              </a:rPr>
              <a:t>Stock </a:t>
            </a:r>
            <a:r>
              <a:rPr lang="en-US" sz="4600" b="1" u="sng" dirty="0">
                <a:solidFill>
                  <a:schemeClr val="bg1">
                    <a:lumMod val="95000"/>
                    <a:lumOff val="5000"/>
                  </a:schemeClr>
                </a:solidFill>
              </a:rPr>
              <a:t>Market Analysis</a:t>
            </a:r>
            <a:br>
              <a:rPr lang="en-US" sz="4600" b="1" dirty="0">
                <a:solidFill>
                  <a:schemeClr val="bg1">
                    <a:lumMod val="95000"/>
                    <a:lumOff val="5000"/>
                  </a:schemeClr>
                </a:solidFill>
              </a:rPr>
            </a:br>
            <a:br>
              <a:rPr lang="en-US" sz="4600" dirty="0">
                <a:solidFill>
                  <a:schemeClr val="bg1">
                    <a:lumMod val="95000"/>
                    <a:lumOff val="5000"/>
                  </a:schemeClr>
                </a:solidFill>
              </a:rPr>
            </a:br>
            <a:r>
              <a:rPr lang="en-US" sz="4600">
                <a:solidFill>
                  <a:schemeClr val="bg1">
                    <a:lumMod val="95000"/>
                    <a:lumOff val="5000"/>
                  </a:schemeClr>
                </a:solidFill>
              </a:rPr>
              <a:t>Kajol Gupta</a:t>
            </a:r>
            <a:endParaRPr lang="en-US" sz="4600" dirty="0">
              <a:solidFill>
                <a:schemeClr val="bg1">
                  <a:lumMod val="95000"/>
                  <a:lumOff val="5000"/>
                </a:schemeClr>
              </a:solidFill>
            </a:endParaRPr>
          </a:p>
        </p:txBody>
      </p:sp>
    </p:spTree>
    <p:extLst>
      <p:ext uri="{BB962C8B-B14F-4D97-AF65-F5344CB8AC3E}">
        <p14:creationId xmlns:p14="http://schemas.microsoft.com/office/powerpoint/2010/main" val="31885903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4F78CCB-6B57-4F7A-8632-82E017C8DEC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3467" y="2151649"/>
            <a:ext cx="5294716" cy="2554700"/>
          </a:xfrm>
          <a:prstGeom prst="rect">
            <a:avLst/>
          </a:prstGeom>
          <a:noFill/>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EC09418-F735-4872-91A1-0204F095A0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3817" y="930628"/>
            <a:ext cx="5294715" cy="4996744"/>
          </a:xfrm>
          <a:prstGeom prst="rect">
            <a:avLst/>
          </a:prstGeom>
          <a:noFill/>
        </p:spPr>
      </p:pic>
    </p:spTree>
    <p:extLst>
      <p:ext uri="{BB962C8B-B14F-4D97-AF65-F5344CB8AC3E}">
        <p14:creationId xmlns:p14="http://schemas.microsoft.com/office/powerpoint/2010/main" val="2821516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F740AF-8EE6-4F50-A71D-B2A0D7F25A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79957" y="1667228"/>
            <a:ext cx="5294716" cy="4047772"/>
          </a:xfrm>
          <a:prstGeom prst="rect">
            <a:avLst/>
          </a:prstGeom>
          <a:noFill/>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A80C3BA1-828C-4983-B67C-80525B93A25D}"/>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1127" y="1143000"/>
            <a:ext cx="5294715" cy="4950557"/>
          </a:xfrm>
          <a:prstGeom prst="rect">
            <a:avLst/>
          </a:prstGeom>
          <a:noFill/>
        </p:spPr>
      </p:pic>
    </p:spTree>
    <p:extLst>
      <p:ext uri="{BB962C8B-B14F-4D97-AF65-F5344CB8AC3E}">
        <p14:creationId xmlns:p14="http://schemas.microsoft.com/office/powerpoint/2010/main" val="1779122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2E7B07-EAF0-482F-BD1A-0BDB69DE431B}"/>
              </a:ext>
            </a:extLst>
          </p:cNvPr>
          <p:cNvSpPr>
            <a:spLocks noGrp="1"/>
          </p:cNvSpPr>
          <p:nvPr>
            <p:ph idx="1"/>
          </p:nvPr>
        </p:nvSpPr>
        <p:spPr>
          <a:xfrm>
            <a:off x="643468" y="2638044"/>
            <a:ext cx="3363974" cy="3415622"/>
          </a:xfrm>
        </p:spPr>
        <p:txBody>
          <a:bodyPr>
            <a:normAutofit/>
          </a:bodyPr>
          <a:lstStyle/>
          <a:p>
            <a:pPr marL="0" indent="0">
              <a:buNone/>
            </a:pPr>
            <a:r>
              <a:rPr lang="en-US" alt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5.) How much value do we put at risk by investing in a particular stock?</a:t>
            </a:r>
            <a:endParaRPr lang="en-US" altLang="en-US" sz="2000" dirty="0">
              <a:solidFill>
                <a:schemeClr val="bg1"/>
              </a:solidFill>
              <a:latin typeface="Arial" panose="020B0604020202020204" pitchFamily="34" charset="0"/>
            </a:endParaRPr>
          </a:p>
          <a:p>
            <a:pPr marL="0" indent="0">
              <a:buNone/>
            </a:pPr>
            <a:endParaRPr lang="en-IN" sz="2000" dirty="0">
              <a:solidFill>
                <a:schemeClr val="bg1"/>
              </a:solidFill>
            </a:endParaRPr>
          </a:p>
        </p:txBody>
      </p:sp>
      <p:pic>
        <p:nvPicPr>
          <p:cNvPr id="4" name="Picture 3">
            <a:extLst>
              <a:ext uri="{FF2B5EF4-FFF2-40B4-BE49-F238E27FC236}">
                <a16:creationId xmlns:a16="http://schemas.microsoft.com/office/drawing/2014/main" id="{8361A1E1-8288-4E60-944E-621667ADA7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236565"/>
            <a:ext cx="6250769" cy="4224003"/>
          </a:xfrm>
          <a:prstGeom prst="rect">
            <a:avLst/>
          </a:prstGeom>
          <a:noFill/>
        </p:spPr>
      </p:pic>
    </p:spTree>
    <p:extLst>
      <p:ext uri="{BB962C8B-B14F-4D97-AF65-F5344CB8AC3E}">
        <p14:creationId xmlns:p14="http://schemas.microsoft.com/office/powerpoint/2010/main" val="3546859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E70842BB-1DDB-499C-BC7D-8DB9FD43600B}"/>
              </a:ext>
            </a:extLst>
          </p:cNvPr>
          <p:cNvSpPr>
            <a:spLocks noGrp="1" noChangeArrowheads="1"/>
          </p:cNvSpPr>
          <p:nvPr>
            <p:ph idx="1"/>
          </p:nvPr>
        </p:nvSpPr>
        <p:spPr bwMode="auto">
          <a:xfrm>
            <a:off x="643468" y="2638044"/>
            <a:ext cx="3363974" cy="34156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6.) How can we attempt to predict future stock behavior?</a:t>
            </a:r>
            <a:endParaRPr kumimoji="0" lang="en-US" altLang="en-US" sz="2000" b="0" i="0" u="none" strike="noStrike" cap="none" normalizeH="0" baseline="0">
              <a:ln>
                <a:noFill/>
              </a:ln>
              <a:solidFill>
                <a:schemeClr val="bg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68AB944-F28E-406C-805C-D2DA800CE1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127382"/>
            <a:ext cx="6250769" cy="4442369"/>
          </a:xfrm>
          <a:prstGeom prst="rect">
            <a:avLst/>
          </a:prstGeom>
          <a:noFill/>
        </p:spPr>
      </p:pic>
    </p:spTree>
    <p:extLst>
      <p:ext uri="{BB962C8B-B14F-4D97-AF65-F5344CB8AC3E}">
        <p14:creationId xmlns:p14="http://schemas.microsoft.com/office/powerpoint/2010/main" val="305156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24">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761AC2-3DAF-477D-88EA-1FEA3210E0A8}"/>
              </a:ext>
            </a:extLst>
          </p:cNvPr>
          <p:cNvSpPr>
            <a:spLocks noGrp="1"/>
          </p:cNvSpPr>
          <p:nvPr>
            <p:ph type="title"/>
          </p:nvPr>
        </p:nvSpPr>
        <p:spPr>
          <a:xfrm>
            <a:off x="2555631" y="1441938"/>
            <a:ext cx="7080738" cy="3974124"/>
          </a:xfrm>
          <a:prstGeom prst="ellipse">
            <a:avLst/>
          </a:prstGeom>
        </p:spPr>
        <p:txBody>
          <a:bodyPr vert="horz" lIns="91440" tIns="45720" rIns="91440" bIns="45720" rtlCol="0" anchor="ctr">
            <a:normAutofit/>
          </a:bodyPr>
          <a:lstStyle/>
          <a:p>
            <a:pPr algn="ctr"/>
            <a:r>
              <a:rPr lang="en-US" sz="5400">
                <a:solidFill>
                  <a:schemeClr val="bg1">
                    <a:lumMod val="95000"/>
                    <a:lumOff val="5000"/>
                  </a:schemeClr>
                </a:solidFill>
              </a:rPr>
              <a:t>Thank You!</a:t>
            </a:r>
          </a:p>
        </p:txBody>
      </p:sp>
    </p:spTree>
    <p:extLst>
      <p:ext uri="{BB962C8B-B14F-4D97-AF65-F5344CB8AC3E}">
        <p14:creationId xmlns:p14="http://schemas.microsoft.com/office/powerpoint/2010/main" val="1998191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91DF-1E04-4404-82BB-70AE7200D1A3}"/>
              </a:ext>
            </a:extLst>
          </p:cNvPr>
          <p:cNvSpPr>
            <a:spLocks noGrp="1"/>
          </p:cNvSpPr>
          <p:nvPr>
            <p:ph type="ctrTitle"/>
          </p:nvPr>
        </p:nvSpPr>
        <p:spPr>
          <a:xfrm>
            <a:off x="1524000" y="195085"/>
            <a:ext cx="9144000" cy="873862"/>
          </a:xfrm>
        </p:spPr>
        <p:txBody>
          <a:bodyPr>
            <a:normAutofit fontScale="90000"/>
          </a:bodyPr>
          <a:lstStyle/>
          <a:p>
            <a:r>
              <a:rPr lang="en-IN" dirty="0"/>
              <a:t>INTRODUCTION</a:t>
            </a:r>
          </a:p>
        </p:txBody>
      </p:sp>
      <p:sp>
        <p:nvSpPr>
          <p:cNvPr id="3" name="Subtitle 2">
            <a:extLst>
              <a:ext uri="{FF2B5EF4-FFF2-40B4-BE49-F238E27FC236}">
                <a16:creationId xmlns:a16="http://schemas.microsoft.com/office/drawing/2014/main" id="{54C798D0-BE17-4C2B-9520-58B0DA5BC7FF}"/>
              </a:ext>
            </a:extLst>
          </p:cNvPr>
          <p:cNvSpPr>
            <a:spLocks noGrp="1"/>
          </p:cNvSpPr>
          <p:nvPr>
            <p:ph type="subTitle" idx="1"/>
          </p:nvPr>
        </p:nvSpPr>
        <p:spPr>
          <a:xfrm>
            <a:off x="798490" y="1403797"/>
            <a:ext cx="9869510" cy="5151549"/>
          </a:xfrm>
        </p:spPr>
        <p:txBody>
          <a:bodyPr>
            <a:normAutofit/>
          </a:bodyPr>
          <a:lstStyle/>
          <a:p>
            <a:pPr algn="l"/>
            <a:r>
              <a:rPr lang="en-US" dirty="0"/>
              <a:t>In this portfolio project we will be looking at data from the stock market, particularly some technology stocks. We will learn how to use pandas to get stock information, visualize different aspects of it, and finally we will look at a few ways of analyzing the risk of a stock, based on its previous performance history. I will also be predicting future stock prices through a Monte Carlo method.</a:t>
            </a:r>
          </a:p>
          <a:p>
            <a:pPr algn="l"/>
            <a:endParaRPr lang="en-US" dirty="0"/>
          </a:p>
        </p:txBody>
      </p:sp>
      <p:pic>
        <p:nvPicPr>
          <p:cNvPr id="4" name="Picture 3">
            <a:extLst>
              <a:ext uri="{FF2B5EF4-FFF2-40B4-BE49-F238E27FC236}">
                <a16:creationId xmlns:a16="http://schemas.microsoft.com/office/drawing/2014/main" id="{CFB1F705-8791-457E-B844-1D4690F6CA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0982" y="3429000"/>
            <a:ext cx="5724525" cy="2667000"/>
          </a:xfrm>
          <a:prstGeom prst="rect">
            <a:avLst/>
          </a:prstGeom>
          <a:noFill/>
          <a:ln>
            <a:noFill/>
          </a:ln>
        </p:spPr>
      </p:pic>
    </p:spTree>
    <p:extLst>
      <p:ext uri="{BB962C8B-B14F-4D97-AF65-F5344CB8AC3E}">
        <p14:creationId xmlns:p14="http://schemas.microsoft.com/office/powerpoint/2010/main" val="99515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4654-5DDB-441B-AFB6-32011F0BE3EB}"/>
              </a:ext>
            </a:extLst>
          </p:cNvPr>
          <p:cNvSpPr>
            <a:spLocks noGrp="1"/>
          </p:cNvSpPr>
          <p:nvPr>
            <p:ph type="title"/>
          </p:nvPr>
        </p:nvSpPr>
        <p:spPr/>
        <p:txBody>
          <a:bodyPr/>
          <a:lstStyle/>
          <a:p>
            <a:pPr algn="ctr"/>
            <a:r>
              <a:rPr lang="en-IN" b="1" dirty="0"/>
              <a:t>Statement of Problems</a:t>
            </a:r>
            <a:endParaRPr lang="en-IN" dirty="0"/>
          </a:p>
        </p:txBody>
      </p:sp>
      <p:sp>
        <p:nvSpPr>
          <p:cNvPr id="3" name="Content Placeholder 2">
            <a:extLst>
              <a:ext uri="{FF2B5EF4-FFF2-40B4-BE49-F238E27FC236}">
                <a16:creationId xmlns:a16="http://schemas.microsoft.com/office/drawing/2014/main" id="{2ACE535E-B1C9-47E4-8CB2-DFC98625E7F4}"/>
              </a:ext>
            </a:extLst>
          </p:cNvPr>
          <p:cNvSpPr>
            <a:spLocks noGrp="1"/>
          </p:cNvSpPr>
          <p:nvPr>
            <p:ph idx="1"/>
          </p:nvPr>
        </p:nvSpPr>
        <p:spPr>
          <a:xfrm>
            <a:off x="838200" y="1514901"/>
            <a:ext cx="10515600" cy="4667535"/>
          </a:xfrm>
        </p:spPr>
        <p:txBody>
          <a:bodyPr>
            <a:normAutofit fontScale="92500"/>
          </a:bodyPr>
          <a:lstStyle/>
          <a:p>
            <a:pPr marL="0" lvl="0" indent="0" eaLnBrk="0" fontAlgn="base" hangingPunct="0">
              <a:lnSpc>
                <a:spcPct val="100000"/>
              </a:lnSpc>
              <a:spcBef>
                <a:spcPct val="0"/>
              </a:spcBef>
              <a:spcAft>
                <a:spcPct val="0"/>
              </a:spcAft>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latin typeface="Arial" panose="020B0604020202020204" pitchFamily="34" charset="0"/>
                <a:ea typeface="Times New Roman" panose="02020603050405020304" pitchFamily="18" charset="0"/>
              </a:rPr>
              <a:t>Here are the few questions which I will answer and show by the project Stock Market Analysis.</a:t>
            </a:r>
            <a:endParaRPr lang="en-US" altLang="en-US" sz="1800" dirty="0">
              <a:solidFill>
                <a:srgbClr val="000000"/>
              </a:solidFill>
              <a:latin typeface="Arial Unicode MS"/>
              <a:ea typeface="Times New Roman" panose="02020603050405020304" pitchFamily="18" charset="0"/>
              <a:cs typeface="Courier New" panose="02070309020205020404" pitchFamily="49" charset="0"/>
            </a:endParaRPr>
          </a:p>
          <a:p>
            <a:pPr marL="0" lvl="0" indent="0" eaLnBrk="0" fontAlgn="base" hangingPunct="0">
              <a:lnSpc>
                <a:spcPct val="100000"/>
              </a:lnSpc>
              <a:spcBef>
                <a:spcPct val="0"/>
              </a:spcBef>
              <a:spcAft>
                <a:spcPct val="0"/>
              </a:spcAft>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sz="1800" dirty="0">
                <a:solidFill>
                  <a:srgbClr val="000000"/>
                </a:solidFill>
                <a:latin typeface="Arial Unicode MS"/>
                <a:ea typeface="Times New Roman" panose="02020603050405020304" pitchFamily="18" charset="0"/>
                <a:cs typeface="Courier New" panose="02070309020205020404" pitchFamily="49" charset="0"/>
              </a:rPr>
              <a:t>    </a:t>
            </a:r>
            <a:r>
              <a:rPr lang="en-US" alt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What was the change in price of the stock over time?</a:t>
            </a:r>
            <a:r>
              <a:rPr lang="en-US" altLang="en-US" sz="2400" dirty="0"/>
              <a:t> </a:t>
            </a:r>
            <a:endParaRPr lang="en-US" altLang="en-US" sz="4000" dirty="0">
              <a:latin typeface="Arial" panose="020B0604020202020204" pitchFamily="34" charset="0"/>
            </a:endParaRPr>
          </a:p>
          <a:p>
            <a:pPr marL="0" lvl="0" indent="0" eaLnBrk="0" fontAlgn="base" hangingPunct="0">
              <a:lnSpc>
                <a:spcPct val="100000"/>
              </a:lnSpc>
              <a:spcBef>
                <a:spcPct val="0"/>
              </a:spcBef>
              <a:spcAft>
                <a:spcPct val="0"/>
              </a:spcAft>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solidFill>
                  <a:srgbClr val="000000"/>
                </a:solidFill>
                <a:latin typeface="Arial" panose="020B0604020202020204" pitchFamily="34" charset="0"/>
                <a:ea typeface="Times New Roman" panose="02020603050405020304" pitchFamily="18" charset="0"/>
              </a:rPr>
              <a:t>2.) What was the daily return of the stock on average?</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solidFill>
                  <a:srgbClr val="000000"/>
                </a:solidFill>
                <a:latin typeface="Arial" panose="020B0604020202020204" pitchFamily="34" charset="0"/>
                <a:ea typeface="Times New Roman" panose="02020603050405020304" pitchFamily="18" charset="0"/>
              </a:rPr>
              <a:t>3.) What was the moving average of the various stocks?</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solidFill>
                  <a:srgbClr val="000000"/>
                </a:solidFill>
                <a:latin typeface="Arial" panose="020B0604020202020204" pitchFamily="34" charset="0"/>
                <a:ea typeface="Times New Roman" panose="02020603050405020304" pitchFamily="18" charset="0"/>
              </a:rPr>
              <a:t>4.) What was the correlation between different stocks' closing prices?</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solidFill>
                  <a:srgbClr val="000000"/>
                </a:solidFill>
                <a:latin typeface="Arial" panose="020B0604020202020204" pitchFamily="34" charset="0"/>
                <a:ea typeface="Times New Roman" panose="02020603050405020304" pitchFamily="18" charset="0"/>
              </a:rPr>
              <a:t>      And what was the correlation between different stocks' daily returns?</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solidFill>
                  <a:srgbClr val="000000"/>
                </a:solidFill>
                <a:latin typeface="Arial" panose="020B0604020202020204" pitchFamily="34" charset="0"/>
                <a:ea typeface="Times New Roman" panose="02020603050405020304" pitchFamily="18" charset="0"/>
              </a:rPr>
              <a:t>5.) How much value do we put at risk by investing in a particular stock?</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altLang="en-US" dirty="0">
                <a:solidFill>
                  <a:srgbClr val="000000"/>
                </a:solidFill>
                <a:latin typeface="Arial" panose="020B0604020202020204" pitchFamily="34" charset="0"/>
                <a:ea typeface="Times New Roman" panose="02020603050405020304" pitchFamily="18" charset="0"/>
              </a:rPr>
              <a:t>6.) How can we attempt to predict future stock behavior?</a:t>
            </a:r>
            <a:endParaRPr lang="en-US" altLang="en-US" sz="4000" dirty="0">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1875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9E27-DD47-4179-936D-17E342DFEBB5}"/>
              </a:ext>
            </a:extLst>
          </p:cNvPr>
          <p:cNvSpPr>
            <a:spLocks noGrp="1"/>
          </p:cNvSpPr>
          <p:nvPr>
            <p:ph type="title"/>
          </p:nvPr>
        </p:nvSpPr>
        <p:spPr/>
        <p:txBody>
          <a:bodyPr/>
          <a:lstStyle/>
          <a:p>
            <a:pPr algn="ctr"/>
            <a:r>
              <a:rPr lang="en-IN" b="1" dirty="0"/>
              <a:t>Existing System</a:t>
            </a:r>
            <a:endParaRPr lang="en-IN" dirty="0"/>
          </a:p>
        </p:txBody>
      </p:sp>
      <p:sp>
        <p:nvSpPr>
          <p:cNvPr id="3" name="Content Placeholder 2">
            <a:extLst>
              <a:ext uri="{FF2B5EF4-FFF2-40B4-BE49-F238E27FC236}">
                <a16:creationId xmlns:a16="http://schemas.microsoft.com/office/drawing/2014/main" id="{F1BBDE29-E668-47C7-B907-E72DCEA97016}"/>
              </a:ext>
            </a:extLst>
          </p:cNvPr>
          <p:cNvSpPr>
            <a:spLocks noGrp="1"/>
          </p:cNvSpPr>
          <p:nvPr>
            <p:ph idx="1"/>
          </p:nvPr>
        </p:nvSpPr>
        <p:spPr>
          <a:xfrm>
            <a:off x="838200" y="1579966"/>
            <a:ext cx="10515600" cy="4351338"/>
          </a:xfrm>
        </p:spPr>
        <p:txBody>
          <a:bodyPr>
            <a:normAutofit fontScale="92500" lnSpcReduction="10000"/>
          </a:bodyPr>
          <a:lstStyle/>
          <a:p>
            <a:pPr lvl="0"/>
            <a:r>
              <a:rPr lang="en-IN" b="1" dirty="0"/>
              <a:t>Moneycontrol </a:t>
            </a:r>
            <a:r>
              <a:rPr lang="en-US" dirty="0"/>
              <a:t>have been to chronicle the growth of the Indian economy. And along with it we have grown as well. Starting off as a financial portal that began by offering end-of-day stock prices to today arguably becoming India's biggest store of news (text and videos), analysis, data and tools on investing (across diverse asset classes), personal finance, the business sector and the economy.</a:t>
            </a:r>
            <a:endParaRPr lang="en-IN" dirty="0"/>
          </a:p>
          <a:p>
            <a:pPr lvl="0"/>
            <a:r>
              <a:rPr lang="en-IN" b="1" dirty="0"/>
              <a:t>Groww.in </a:t>
            </a:r>
            <a:r>
              <a:rPr lang="en-IN" dirty="0"/>
              <a:t>finds the best Mutual Funds to invest in select one of the ready-made baskets of funds or select your own.</a:t>
            </a:r>
          </a:p>
          <a:p>
            <a:r>
              <a:rPr lang="en-IN" dirty="0"/>
              <a:t>By help of these we can see the stocks, the prices of various shares in market. But with my Portfolio Project I can analyse the different stocks, their relations with other companies and can analyse the risk and can calculate the risk. I can also predict future stock prices.</a:t>
            </a:r>
          </a:p>
        </p:txBody>
      </p:sp>
    </p:spTree>
    <p:extLst>
      <p:ext uri="{BB962C8B-B14F-4D97-AF65-F5344CB8AC3E}">
        <p14:creationId xmlns:p14="http://schemas.microsoft.com/office/powerpoint/2010/main" val="72971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CD81-6E62-444D-8476-C1E371E04DF1}"/>
              </a:ext>
            </a:extLst>
          </p:cNvPr>
          <p:cNvSpPr>
            <a:spLocks noGrp="1"/>
          </p:cNvSpPr>
          <p:nvPr>
            <p:ph type="title"/>
          </p:nvPr>
        </p:nvSpPr>
        <p:spPr>
          <a:xfrm>
            <a:off x="838200" y="2103437"/>
            <a:ext cx="10515600" cy="1325563"/>
          </a:xfrm>
        </p:spPr>
        <p:txBody>
          <a:bodyPr/>
          <a:lstStyle/>
          <a:p>
            <a:pPr algn="ctr"/>
            <a:r>
              <a:rPr lang="en-IN" b="1" dirty="0"/>
              <a:t>Problem Analysis</a:t>
            </a:r>
            <a:endParaRPr lang="en-IN" dirty="0"/>
          </a:p>
        </p:txBody>
      </p:sp>
    </p:spTree>
    <p:extLst>
      <p:ext uri="{BB962C8B-B14F-4D97-AF65-F5344CB8AC3E}">
        <p14:creationId xmlns:p14="http://schemas.microsoft.com/office/powerpoint/2010/main" val="231708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19A7A-9BC5-476A-BEE7-AC2E0B72290F}"/>
              </a:ext>
            </a:extLst>
          </p:cNvPr>
          <p:cNvSpPr>
            <a:spLocks noGrp="1"/>
          </p:cNvSpPr>
          <p:nvPr>
            <p:ph type="title"/>
          </p:nvPr>
        </p:nvSpPr>
        <p:spPr>
          <a:xfrm>
            <a:off x="527538" y="4756638"/>
            <a:ext cx="11139854" cy="930447"/>
          </a:xfrm>
        </p:spPr>
        <p:txBody>
          <a:bodyPr vert="horz" lIns="91440" tIns="45720" rIns="91440" bIns="45720" rtlCol="0" anchor="b">
            <a:normAutofit fontScale="90000"/>
          </a:bodyPr>
          <a:lstStyle/>
          <a:p>
            <a:pPr algn="ctr"/>
            <a:br>
              <a:rPr lang="en-IN" sz="5400" dirty="0"/>
            </a:br>
            <a:r>
              <a:rPr lang="en-IN" sz="4000" dirty="0">
                <a:solidFill>
                  <a:schemeClr val="bg1"/>
                </a:solidFill>
              </a:rPr>
              <a:t>1.) </a:t>
            </a:r>
            <a:r>
              <a:rPr lang="en-IN" sz="5400" dirty="0">
                <a:solidFill>
                  <a:schemeClr val="bg1"/>
                </a:solidFill>
              </a:rPr>
              <a:t>w</a:t>
            </a:r>
            <a:r>
              <a:rPr lang="en-IN" sz="3600" dirty="0">
                <a:solidFill>
                  <a:schemeClr val="bg1"/>
                </a:solidFill>
              </a:rPr>
              <a:t>hat was the change in price of stock over time?</a:t>
            </a:r>
            <a:endParaRPr lang="en-US" sz="1800" dirty="0">
              <a:solidFill>
                <a:schemeClr val="bg1"/>
              </a:solidFill>
            </a:endParaRPr>
          </a:p>
        </p:txBody>
      </p:sp>
      <p:pic>
        <p:nvPicPr>
          <p:cNvPr id="9" name="Picture 8">
            <a:extLst>
              <a:ext uri="{FF2B5EF4-FFF2-40B4-BE49-F238E27FC236}">
                <a16:creationId xmlns:a16="http://schemas.microsoft.com/office/drawing/2014/main" id="{058388CC-8D06-4A33-BC47-A776FB22D3F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 y="775977"/>
            <a:ext cx="5455917" cy="3061144"/>
          </a:xfrm>
          <a:prstGeom prst="rect">
            <a:avLst/>
          </a:prstGeom>
          <a:noFill/>
        </p:spPr>
      </p:pic>
      <p:pic>
        <p:nvPicPr>
          <p:cNvPr id="7" name="Content Placeholder 6">
            <a:extLst>
              <a:ext uri="{FF2B5EF4-FFF2-40B4-BE49-F238E27FC236}">
                <a16:creationId xmlns:a16="http://schemas.microsoft.com/office/drawing/2014/main" id="{57893F41-CA86-4F27-A540-9830C9006597}"/>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16043" y="1038049"/>
            <a:ext cx="5455917" cy="2537000"/>
          </a:xfrm>
          <a:prstGeom prst="rect">
            <a:avLst/>
          </a:prstGeom>
          <a:noFill/>
        </p:spPr>
      </p:pic>
      <p:cxnSp>
        <p:nvCxnSpPr>
          <p:cNvPr id="18"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59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1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B2FF09C9-BDD1-4F71-8046-EACA0821CEFA}"/>
              </a:ext>
            </a:extLst>
          </p:cNvPr>
          <p:cNvSpPr>
            <a:spLocks noGrp="1" noChangeArrowheads="1"/>
          </p:cNvSpPr>
          <p:nvPr>
            <p:ph type="title"/>
          </p:nvPr>
        </p:nvSpPr>
        <p:spPr bwMode="auto">
          <a:xfrm>
            <a:off x="527538" y="4756638"/>
            <a:ext cx="11139854" cy="93044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fontAlgn="base">
              <a:spcAft>
                <a:spcPct val="0"/>
              </a:spcAft>
              <a:buClrTx/>
              <a:buSzTx/>
              <a:tabLst/>
            </a:pPr>
            <a:r>
              <a:rPr kumimoji="0" lang="en-US" altLang="en-US" sz="3800" i="0" u="none" strike="noStrike" cap="none" normalizeH="0" baseline="0" dirty="0">
                <a:ln>
                  <a:noFill/>
                </a:ln>
                <a:solidFill>
                  <a:srgbClr val="FFFFFF"/>
                </a:solidFill>
                <a:effectLst/>
              </a:rPr>
              <a:t>2.) What was the daily return of the stock on average? </a:t>
            </a:r>
          </a:p>
        </p:txBody>
      </p:sp>
      <p:pic>
        <p:nvPicPr>
          <p:cNvPr id="6" name="Picture 5">
            <a:extLst>
              <a:ext uri="{FF2B5EF4-FFF2-40B4-BE49-F238E27FC236}">
                <a16:creationId xmlns:a16="http://schemas.microsoft.com/office/drawing/2014/main" id="{FEEDEE5E-0C3C-4A84-ADCF-65DDC25C9F4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 y="313041"/>
            <a:ext cx="5455917" cy="3987016"/>
          </a:xfrm>
          <a:prstGeom prst="rect">
            <a:avLst/>
          </a:prstGeom>
          <a:noFill/>
        </p:spPr>
      </p:pic>
      <p:pic>
        <p:nvPicPr>
          <p:cNvPr id="28" name="Content Placeholder 4">
            <a:extLst>
              <a:ext uri="{FF2B5EF4-FFF2-40B4-BE49-F238E27FC236}">
                <a16:creationId xmlns:a16="http://schemas.microsoft.com/office/drawing/2014/main" id="{F3168615-D0B8-4C48-A971-288B27F8D673}"/>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16043" y="1242646"/>
            <a:ext cx="5455917" cy="2127806"/>
          </a:xfrm>
          <a:prstGeom prst="rect">
            <a:avLst/>
          </a:prstGeom>
          <a:noFill/>
        </p:spPr>
      </p:pic>
      <p:cxnSp>
        <p:nvCxnSpPr>
          <p:cNvPr id="15" name="Straight Connector 14">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77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03B98A0D-0D3A-4A78-8B5D-0B4D63F79846}"/>
              </a:ext>
            </a:extLst>
          </p:cNvPr>
          <p:cNvSpPr>
            <a:spLocks noGrp="1" noChangeArrowheads="1"/>
          </p:cNvSpPr>
          <p:nvPr>
            <p:ph type="title"/>
          </p:nvPr>
        </p:nvSpPr>
        <p:spPr bwMode="auto">
          <a:xfrm>
            <a:off x="527538" y="4756638"/>
            <a:ext cx="11139854" cy="93044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fontAlgn="base">
              <a:spcAft>
                <a:spcPct val="0"/>
              </a:spcAft>
              <a:buClrTx/>
              <a:buSzTx/>
              <a:tabLst/>
            </a:pPr>
            <a:r>
              <a:rPr kumimoji="0" lang="en-US" altLang="en-US" sz="3800" b="0" i="0" u="none" strike="noStrike" kern="1200" cap="none" normalizeH="0" baseline="0" dirty="0">
                <a:ln>
                  <a:noFill/>
                </a:ln>
                <a:solidFill>
                  <a:srgbClr val="FFFFFF"/>
                </a:solidFill>
                <a:effectLst/>
                <a:latin typeface="+mj-lt"/>
                <a:ea typeface="+mj-ea"/>
                <a:cs typeface="+mj-cs"/>
              </a:rPr>
              <a:t>3.) What was the moving average of the various stocks? </a:t>
            </a:r>
          </a:p>
        </p:txBody>
      </p:sp>
      <p:pic>
        <p:nvPicPr>
          <p:cNvPr id="5" name="Content Placeholder 4">
            <a:extLst>
              <a:ext uri="{FF2B5EF4-FFF2-40B4-BE49-F238E27FC236}">
                <a16:creationId xmlns:a16="http://schemas.microsoft.com/office/drawing/2014/main" id="{B4DE7B71-070E-490D-9AC2-6A385BC85EE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9447" y="307731"/>
            <a:ext cx="8738006" cy="3997637"/>
          </a:xfrm>
          <a:prstGeom prst="rect">
            <a:avLst/>
          </a:prstGeom>
          <a:noFill/>
        </p:spPr>
      </p:pic>
      <p:cxnSp>
        <p:nvCxnSpPr>
          <p:cNvPr id="12"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33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1E2E0AFE-704B-4CB8-AB9D-D44727875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5C7559-02D8-40E2-A06A-C872AA1ECCC8}"/>
              </a:ext>
            </a:extLst>
          </p:cNvPr>
          <p:cNvSpPr>
            <a:spLocks noGrp="1"/>
          </p:cNvSpPr>
          <p:nvPr>
            <p:ph idx="1"/>
          </p:nvPr>
        </p:nvSpPr>
        <p:spPr>
          <a:xfrm>
            <a:off x="760527" y="887422"/>
            <a:ext cx="4911827" cy="3626917"/>
          </a:xfrm>
        </p:spPr>
        <p:txBody>
          <a:bodyPr>
            <a:normAutofit/>
          </a:bodyPr>
          <a:lstStyle/>
          <a:p>
            <a:pPr marL="0" indent="0">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rPr>
              <a:t>4.) What was the correlation between different stocks of closing prices and daily returns?</a:t>
            </a:r>
            <a:endParaRPr lang="en-US" altLang="en-US" sz="2400" b="1" dirty="0">
              <a:latin typeface="Arial" panose="020B0604020202020204" pitchFamily="34" charset="0"/>
            </a:endParaRPr>
          </a:p>
          <a:p>
            <a:pPr marL="0" indent="0">
              <a:buNone/>
            </a:pPr>
            <a:endParaRPr lang="en-IN" sz="2400" dirty="0"/>
          </a:p>
        </p:txBody>
      </p:sp>
      <p:pic>
        <p:nvPicPr>
          <p:cNvPr id="6" name="Picture 5">
            <a:extLst>
              <a:ext uri="{FF2B5EF4-FFF2-40B4-BE49-F238E27FC236}">
                <a16:creationId xmlns:a16="http://schemas.microsoft.com/office/drawing/2014/main" id="{15647F9E-5E37-4CA4-93C5-C19351F20ED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41676" y="3269547"/>
            <a:ext cx="3452756" cy="3107267"/>
          </a:xfrm>
          <a:prstGeom prst="rect">
            <a:avLst/>
          </a:prstGeom>
          <a:noFill/>
        </p:spPr>
      </p:pic>
      <p:pic>
        <p:nvPicPr>
          <p:cNvPr id="5" name="Picture 4">
            <a:extLst>
              <a:ext uri="{FF2B5EF4-FFF2-40B4-BE49-F238E27FC236}">
                <a16:creationId xmlns:a16="http://schemas.microsoft.com/office/drawing/2014/main" id="{8BB78E1E-5EFF-4190-B09E-0325619E17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19644" y="162280"/>
            <a:ext cx="3287153" cy="3107267"/>
          </a:xfrm>
          <a:prstGeom prst="rect">
            <a:avLst/>
          </a:prstGeom>
          <a:noFill/>
        </p:spPr>
      </p:pic>
      <p:pic>
        <p:nvPicPr>
          <p:cNvPr id="4" name="Picture 3">
            <a:extLst>
              <a:ext uri="{FF2B5EF4-FFF2-40B4-BE49-F238E27FC236}">
                <a16:creationId xmlns:a16="http://schemas.microsoft.com/office/drawing/2014/main" id="{5F0E50A1-E50D-4478-A19F-98D48FECFD7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5705" y="2402797"/>
            <a:ext cx="4581470" cy="3407159"/>
          </a:xfrm>
          <a:prstGeom prst="rect">
            <a:avLst/>
          </a:prstGeom>
          <a:noFill/>
        </p:spPr>
      </p:pic>
    </p:spTree>
    <p:extLst>
      <p:ext uri="{BB962C8B-B14F-4D97-AF65-F5344CB8AC3E}">
        <p14:creationId xmlns:p14="http://schemas.microsoft.com/office/powerpoint/2010/main" val="1237366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441</Words>
  <Application>Microsoft Office PowerPoint</Application>
  <PresentationFormat>Widescreen</PresentationFormat>
  <Paragraphs>24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Unicode MS</vt:lpstr>
      <vt:lpstr>Calibri</vt:lpstr>
      <vt:lpstr>Calibri Light</vt:lpstr>
      <vt:lpstr>Times New Roman</vt:lpstr>
      <vt:lpstr>Office Theme</vt:lpstr>
      <vt:lpstr>Stock Market Analysis  Kajol Gupta</vt:lpstr>
      <vt:lpstr>INTRODUCTION</vt:lpstr>
      <vt:lpstr>Statement of Problems</vt:lpstr>
      <vt:lpstr>Existing System</vt:lpstr>
      <vt:lpstr>Problem Analysis</vt:lpstr>
      <vt:lpstr> 1.) what was the change in price of stock over time?</vt:lpstr>
      <vt:lpstr>2.) What was the daily return of the stock on average? </vt:lpstr>
      <vt:lpstr>3.) What was the moving average of the various stocks? </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Kajol Gupta</dc:creator>
  <cp:lastModifiedBy>Kajol Gupta</cp:lastModifiedBy>
  <cp:revision>13</cp:revision>
  <dcterms:created xsi:type="dcterms:W3CDTF">2018-07-17T17:30:54Z</dcterms:created>
  <dcterms:modified xsi:type="dcterms:W3CDTF">2025-04-02T20:19:56Z</dcterms:modified>
</cp:coreProperties>
</file>