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5"/>
  </p:notesMasterIdLst>
  <p:handoutMasterIdLst>
    <p:handoutMasterId r:id="rId26"/>
  </p:handoutMasterIdLst>
  <p:sldIdLst>
    <p:sldId id="368" r:id="rId5"/>
    <p:sldId id="302" r:id="rId6"/>
    <p:sldId id="483" r:id="rId7"/>
    <p:sldId id="492" r:id="rId8"/>
    <p:sldId id="275" r:id="rId9"/>
    <p:sldId id="498" r:id="rId10"/>
    <p:sldId id="501" r:id="rId11"/>
    <p:sldId id="502" r:id="rId12"/>
    <p:sldId id="499" r:id="rId13"/>
    <p:sldId id="505" r:id="rId14"/>
    <p:sldId id="504" r:id="rId15"/>
    <p:sldId id="508" r:id="rId16"/>
    <p:sldId id="507" r:id="rId17"/>
    <p:sldId id="512" r:id="rId18"/>
    <p:sldId id="513" r:id="rId19"/>
    <p:sldId id="506" r:id="rId20"/>
    <p:sldId id="514" r:id="rId21"/>
    <p:sldId id="510" r:id="rId22"/>
    <p:sldId id="515" r:id="rId23"/>
    <p:sldId id="50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FF33"/>
    <a:srgbClr val="66FF33"/>
    <a:srgbClr val="A53F07"/>
    <a:srgbClr val="AC0000"/>
    <a:srgbClr val="FC9E8E"/>
    <a:srgbClr val="F9D9D3"/>
    <a:srgbClr val="FFCCFF"/>
    <a:srgbClr val="FF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6" autoAdjust="0"/>
    <p:restoredTop sz="94291" autoAdjust="0"/>
  </p:normalViewPr>
  <p:slideViewPr>
    <p:cSldViewPr snapToGrid="0" showGuides="1">
      <p:cViewPr varScale="1">
        <p:scale>
          <a:sx n="60" d="100"/>
          <a:sy n="60" d="100"/>
        </p:scale>
        <p:origin x="103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9/19/2024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9/19/2024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43E89-0E21-5265-B4A7-CF39673C2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0BE05-C0D4-37E0-9E81-E9C4F0F49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0936B-6271-3551-3459-4763989A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FEB04-3A51-AA13-D0D4-1AAEC99E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9F835-6C8B-6192-8E38-7D7705E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3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A6C9-BF9C-3C5C-891B-1813B9D6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E40B7-429A-CB16-F2E4-B0BE8DF1C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5F26E-3AB1-304B-455B-FE05FC3C0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DD35-CC49-2508-592B-9574C668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09AB-E44B-2F03-1B28-8002A5A1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1DA76-EF42-DBEF-4CD3-6A9C33845D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A5CE2-04FB-C1BF-55CF-67E62B8B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AB56F-8EFD-3136-68A2-1E720E2A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71C1-82EE-C5E4-7A3B-A0BBBB9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348D7-A740-6B55-F7C2-F5544B0A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0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493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4C6C-4B7D-B536-C1A4-B2DE7714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A8C4-BD18-EB46-22A1-C7BC9854D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B7DED-D8CC-3901-E882-82D09EA6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0F190-6E24-5BC3-76A3-5B77E3CD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6AF17-D0C5-A540-6411-4971731A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89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62B4-DC9E-EBC4-42B1-3C1C7E23D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D931A-A656-E3CB-CD05-03F9B9190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A24D1-3FCE-422E-B792-E37E7A3BE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C37A9-E29A-B983-9C44-28C18394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329B-20BB-D8DD-1078-0ABFBA32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F7001-6D07-5EE0-3482-36145896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C652-F43E-B168-D51C-0F89BE643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F63E6-DE8B-7400-F2C2-D5812E5C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2410E-C898-3680-AB7E-E36056664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BA6BC-3BB2-7979-B448-FFF5C3E52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B36CB-81CF-7515-7814-B5A14FB4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5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405EC-6B2C-8878-27E8-11BA9454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4E4A8-0BF9-4FB5-644B-6E6AD09A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F2A3C-AFA0-A714-A0FE-10BAAC2F5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FC5CA-5D89-FFF0-B68D-4EA26E614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74DD7-4DD1-910C-1439-588F07B3FA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38263-E3B8-C748-C0FB-6C0BDA8C7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82DCF-70CD-D675-299C-4EA7A767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454A0-C201-9D35-A355-441374847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76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DD8C-5FD2-9438-DF6F-12C375A4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FDE2C-E4A6-6EFB-F02C-EB97082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7FFF3-39E5-98ED-C2BA-40E99194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185809-C58B-BFDD-47ED-110248C9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6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AC56E-3B7D-7745-F046-C9135E7B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DA585-36A1-0A02-1811-B0C9C6D4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E1FE2-0C18-2C6A-23B0-4FA219B1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B3C5-D57B-7C8E-E085-A7F184DD8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3837-5661-6423-6657-6FB930DF2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FB9C30-BF60-0112-C2E5-7EE149794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6DDC6-3E30-B7FF-1E8F-D2A18ACB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4741C-0654-B57E-EFE1-FCF517D7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5F7FA-9F75-C58E-EBF3-E0AC8C87A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33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1EA4-CC67-AA1C-7F7F-DB014E13F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49CD9D-2179-C41A-C957-4B50536B4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C70C8-58E7-992F-C546-101A9EEDE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5EA9-ADE0-E325-5BC5-AAA6262C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E03A9-4785-002B-CB44-ACB15A9E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AE24B-DFA3-C502-8063-14435426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31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825EB-DFDE-F430-5153-71393A96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BB58E-5C7B-A1BE-3EB8-06EE4DC99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5CB2D-4D66-D867-E675-F916ED8D8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244AB-8A2C-60A7-DBE6-71E1D9622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D5294-FE7A-DDC7-FA63-A9AFD89B7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38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02E40A6D-921A-8B03-501D-2A6959E13C3F}"/>
              </a:ext>
            </a:extLst>
          </p:cNvPr>
          <p:cNvSpPr txBox="1">
            <a:spLocks/>
          </p:cNvSpPr>
          <p:nvPr/>
        </p:nvSpPr>
        <p:spPr>
          <a:xfrm>
            <a:off x="6300339" y="2576119"/>
            <a:ext cx="4547767" cy="2674755"/>
          </a:xfrm>
          <a:prstGeom prst="rect">
            <a:avLst/>
          </a:prstGeom>
        </p:spPr>
        <p:txBody>
          <a:bodyPr anchor="ctr">
            <a:prstTxWarp prst="textCurveUp">
              <a:avLst>
                <a:gd name="adj" fmla="val 35618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Rounded MT Bold" panose="020F0704030504030204" pitchFamily="34" charset="0"/>
              </a:rPr>
              <a:t>ARRAY </a:t>
            </a:r>
            <a:br>
              <a:rPr lang="en-US" sz="6000" b="1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6000" b="1" dirty="0">
                <a:ln>
                  <a:solidFill>
                    <a:srgbClr val="FF0000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&amp;</a:t>
            </a:r>
            <a:br>
              <a:rPr lang="en-US" sz="6000" b="1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 </a:t>
            </a:r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Rounded MT Bold" panose="020F0704030504030204" pitchFamily="34" charset="0"/>
              </a:rPr>
              <a:t>FUNGSI</a:t>
            </a:r>
            <a:endParaRPr lang="en-US" sz="6000" b="1" dirty="0">
              <a:solidFill>
                <a:schemeClr val="tx1">
                  <a:lumMod val="95000"/>
                  <a:lumOff val="5000"/>
                </a:schemeClr>
              </a:solid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6BF79A61-3300-10AA-F853-08CD2A95FA81}"/>
              </a:ext>
            </a:extLst>
          </p:cNvPr>
          <p:cNvSpPr txBox="1">
            <a:spLocks/>
          </p:cNvSpPr>
          <p:nvPr/>
        </p:nvSpPr>
        <p:spPr>
          <a:xfrm>
            <a:off x="65799" y="130785"/>
            <a:ext cx="2982200" cy="880597"/>
          </a:xfrm>
          <a:prstGeom prst="rect">
            <a:avLst/>
          </a:prstGeom>
        </p:spPr>
        <p:txBody>
          <a:bodyPr vert="horz" lIns="0" tIns="45720" rIns="0" bIns="45720" rtlCol="0" anchor="ctr">
            <a:prstTxWarp prst="textDeflateBottom">
              <a:avLst>
                <a:gd name="adj" fmla="val 56293"/>
              </a:avLst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rgbClr val="FF0000"/>
                  </a:solidFill>
                </a:ln>
                <a:solidFill>
                  <a:schemeClr val="bg2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Arial Rounded MT Bold" panose="020F0704030504030204" pitchFamily="34" charset="0"/>
              </a:rPr>
              <a:t> BAB    5</a:t>
            </a:r>
          </a:p>
        </p:txBody>
      </p:sp>
      <p:sp>
        <p:nvSpPr>
          <p:cNvPr id="4" name="Subtitle 6">
            <a:extLst>
              <a:ext uri="{FF2B5EF4-FFF2-40B4-BE49-F238E27FC236}">
                <a16:creationId xmlns:a16="http://schemas.microsoft.com/office/drawing/2014/main" id="{91EF2446-B04E-7DFA-42CE-6907B92D3C73}"/>
              </a:ext>
            </a:extLst>
          </p:cNvPr>
          <p:cNvSpPr txBox="1">
            <a:spLocks/>
          </p:cNvSpPr>
          <p:nvPr/>
        </p:nvSpPr>
        <p:spPr>
          <a:xfrm>
            <a:off x="7708316" y="106055"/>
            <a:ext cx="4367658" cy="3788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PEMOGRAMAN TERSTRUKTUR</a:t>
            </a:r>
          </a:p>
        </p:txBody>
      </p:sp>
    </p:spTree>
    <p:extLst>
      <p:ext uri="{BB962C8B-B14F-4D97-AF65-F5344CB8AC3E}">
        <p14:creationId xmlns:p14="http://schemas.microsoft.com/office/powerpoint/2010/main" val="115339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909623" y="250186"/>
            <a:ext cx="5486400" cy="731522"/>
            <a:chOff x="260322" y="116764"/>
            <a:chExt cx="3096134" cy="706456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096134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 prst="angle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8" y="270552"/>
              <a:ext cx="2996259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Mengakses Elemen Array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164379" y="-93001"/>
            <a:ext cx="1835372" cy="1699325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A.1.2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386F6C3-47F8-BA87-E2EF-8B4B15377A11}"/>
              </a:ext>
            </a:extLst>
          </p:cNvPr>
          <p:cNvSpPr txBox="1"/>
          <p:nvPr/>
        </p:nvSpPr>
        <p:spPr>
          <a:xfrm>
            <a:off x="700433" y="1490013"/>
            <a:ext cx="10698480" cy="3954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600" b="1" dirty="0">
                <a:solidFill>
                  <a:srgbClr val="FF0000"/>
                </a:solidFill>
              </a:rPr>
              <a:t>	</a:t>
            </a:r>
            <a:r>
              <a:rPr lang="en-US" sz="2600" dirty="0"/>
              <a:t>Suatu array, dapat diakses dengan menggunakan </a:t>
            </a:r>
            <a:r>
              <a:rPr lang="en-US" sz="2600" i="1" dirty="0"/>
              <a:t>subscript</a:t>
            </a:r>
            <a:r>
              <a:rPr lang="en-US" sz="2600" dirty="0"/>
              <a:t> atau </a:t>
            </a:r>
            <a:r>
              <a:rPr lang="en-US" sz="2600" i="1" dirty="0"/>
              <a:t>index -</a:t>
            </a:r>
            <a:r>
              <a:rPr lang="en-US" sz="2600" dirty="0"/>
              <a:t>nya: Bentuk umum pengaksesan elemen array 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lang="en-US" sz="2600" dirty="0"/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lang="en-US" sz="2600" dirty="0"/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600" dirty="0"/>
              <a:t>Contoh:</a:t>
            </a:r>
            <a:endParaRPr lang="en-US" sz="2600" b="1" u="sng" dirty="0">
              <a:solidFill>
                <a:srgbClr val="FF0000"/>
              </a:solidFill>
            </a:endParaRP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Nilai_akhir[5];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Nilai_akhir[3];</a:t>
            </a:r>
          </a:p>
          <a:p>
            <a:pPr>
              <a:tabLst>
                <a:tab pos="4572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Nilai_akhir[0];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B8A9C-4A3A-D403-49D3-90899E7A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990" y="2599165"/>
            <a:ext cx="4572000" cy="4616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90513">
              <a:tabLst>
                <a:tab pos="290513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nama_array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2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5094D2-DEF1-C361-20DA-143AF37BF3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41" r="39887" b="17358"/>
          <a:stretch/>
        </p:blipFill>
        <p:spPr>
          <a:xfrm>
            <a:off x="27710" y="370480"/>
            <a:ext cx="9947563" cy="62242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0A5F88A-75DA-02E3-3AF8-79FC8AB0F1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90" t="18773" r="63069" b="38580"/>
          <a:stretch/>
        </p:blipFill>
        <p:spPr>
          <a:xfrm>
            <a:off x="8132629" y="2063454"/>
            <a:ext cx="4003964" cy="2923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F50AEA-F62B-E30D-096E-41952A0C7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0" t="20996" r="66364" b="58590"/>
          <a:stretch/>
        </p:blipFill>
        <p:spPr>
          <a:xfrm>
            <a:off x="8326595" y="443357"/>
            <a:ext cx="3643745" cy="13993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F546EB31-0899-6D3F-2055-177DC039EE6D}"/>
              </a:ext>
            </a:extLst>
          </p:cNvPr>
          <p:cNvGrpSpPr/>
          <p:nvPr/>
        </p:nvGrpSpPr>
        <p:grpSpPr>
          <a:xfrm rot="1053876">
            <a:off x="10740725" y="5418930"/>
            <a:ext cx="1613145" cy="1373924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1A72C3A-E9EB-CE9D-E36D-D7C4E84A716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F68DE751-B595-2F5F-D49B-A4F389D52B4C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99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741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35548" y="222476"/>
            <a:ext cx="475488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Array Multi Dimensi</a:t>
              </a:r>
            </a:p>
          </p:txBody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7D63AC8-6E06-B976-0B85-FEF2F08D98CD}"/>
              </a:ext>
            </a:extLst>
          </p:cNvPr>
          <p:cNvSpPr/>
          <p:nvPr/>
        </p:nvSpPr>
        <p:spPr>
          <a:xfrm rot="4868014">
            <a:off x="144482" y="20266"/>
            <a:ext cx="1496949" cy="137197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rgbClr val="99FF33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DD714-B872-1CB4-7347-FE5E7743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309" y="3597281"/>
            <a:ext cx="9966960" cy="430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90513">
              <a:tabLst>
                <a:tab pos="290513" algn="l"/>
              </a:tabLst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tipe_data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nama_array[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2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]... [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N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2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C07CAB-6852-9431-1A6D-01545B3AF7A0}"/>
              </a:ext>
            </a:extLst>
          </p:cNvPr>
          <p:cNvSpPr txBox="1"/>
          <p:nvPr/>
        </p:nvSpPr>
        <p:spPr>
          <a:xfrm>
            <a:off x="459497" y="1398620"/>
            <a:ext cx="11247120" cy="1974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i="1" dirty="0">
                <a:solidFill>
                  <a:srgbClr val="FF0000"/>
                </a:solidFill>
              </a:rPr>
              <a:t>Array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i="1" dirty="0">
                <a:solidFill>
                  <a:srgbClr val="FF0000"/>
                </a:solidFill>
              </a:rPr>
              <a:t>M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ultidimensi</a:t>
            </a:r>
            <a:r>
              <a:rPr lang="en-US" sz="2600" dirty="0">
                <a:solidFill>
                  <a:srgbClr val="000000"/>
                </a:solidFill>
              </a:rPr>
              <a:t> dapat diartikan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sebagai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array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yang terdapat di dalam </a:t>
            </a:r>
            <a:r>
              <a:rPr lang="en-US" sz="2600" b="0" i="1" dirty="0">
                <a:solidFill>
                  <a:srgbClr val="000000"/>
                </a:solidFill>
                <a:effectLst/>
              </a:rPr>
              <a:t>array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Pada dasarnya pendeklarasian 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array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b="0" i="1" dirty="0">
                <a:solidFill>
                  <a:srgbClr val="FF0000"/>
                </a:solidFill>
                <a:effectLst/>
              </a:rPr>
              <a:t>multidimensi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 ini sama dengan cara pendeklarasian array satu dimensi.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Bentuk umum deklarasi </a:t>
            </a:r>
            <a:r>
              <a:rPr lang="en-US" sz="2600" b="1" dirty="0">
                <a:solidFill>
                  <a:srgbClr val="FF0000"/>
                </a:solidFill>
              </a:rPr>
              <a:t>array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multidimensi</a:t>
            </a:r>
            <a:r>
              <a:rPr lang="en-US" sz="2600" dirty="0"/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A5C195-1170-1768-1A15-04C6F0DEB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05" t="46867" r="22954" b="23219"/>
          <a:stretch/>
        </p:blipFill>
        <p:spPr>
          <a:xfrm>
            <a:off x="546585" y="4392579"/>
            <a:ext cx="4918364" cy="20504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A8AB8-388D-9855-B4AD-643D0806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27" t="44442" r="17955" b="13921"/>
          <a:stretch/>
        </p:blipFill>
        <p:spPr>
          <a:xfrm>
            <a:off x="5555673" y="4305270"/>
            <a:ext cx="6580910" cy="24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0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35548" y="222476"/>
            <a:ext cx="475488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Array Dua Dimensi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206971" y="-42224"/>
            <a:ext cx="1371971" cy="1496949"/>
            <a:chOff x="8368035" y="2516983"/>
            <a:chExt cx="1406328" cy="1551711"/>
          </a:xfrm>
          <a:solidFill>
            <a:srgbClr val="66FF33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grpFill/>
            <a:ln>
              <a:solidFill>
                <a:srgbClr val="99FF33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20550" y="2935444"/>
              <a:ext cx="568442" cy="670462"/>
            </a:xfrm>
            <a:prstGeom prst="rect">
              <a:avLst/>
            </a:prstGeom>
            <a:grpFill/>
            <a:ln>
              <a:solidFill>
                <a:srgbClr val="99FF33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tx1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A.2</a:t>
              </a:r>
              <a:endParaRPr lang="en-US" sz="2500" b="1" kern="1200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734336D-EA10-FD9F-180F-ED20F39A618A}"/>
              </a:ext>
            </a:extLst>
          </p:cNvPr>
          <p:cNvSpPr txBox="1"/>
          <p:nvPr/>
        </p:nvSpPr>
        <p:spPr>
          <a:xfrm>
            <a:off x="911122" y="1176941"/>
            <a:ext cx="1041652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100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>
                <a:solidFill>
                  <a:srgbClr val="000000"/>
                </a:solidFill>
              </a:rPr>
              <a:t>Bentuk paling sederhana dari </a:t>
            </a:r>
            <a:r>
              <a:rPr lang="en-US" sz="2600" i="1" dirty="0">
                <a:solidFill>
                  <a:srgbClr val="0000FF"/>
                </a:solidFill>
              </a:rPr>
              <a:t>array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i="1" dirty="0">
                <a:solidFill>
                  <a:srgbClr val="0000FF"/>
                </a:solidFill>
              </a:rPr>
              <a:t>m</a:t>
            </a:r>
            <a:r>
              <a:rPr lang="en-US" sz="2600" b="0" i="1" dirty="0">
                <a:solidFill>
                  <a:srgbClr val="0000FF"/>
                </a:solidFill>
                <a:effectLst/>
              </a:rPr>
              <a:t>ultidimensi</a:t>
            </a:r>
            <a:r>
              <a:rPr lang="en-US" sz="2600" dirty="0">
                <a:solidFill>
                  <a:srgbClr val="000000"/>
                </a:solidFill>
              </a:rPr>
              <a:t>  adalah </a:t>
            </a:r>
            <a:r>
              <a:rPr lang="en-US" sz="2600" i="1" dirty="0">
                <a:solidFill>
                  <a:srgbClr val="FF0000"/>
                </a:solidFill>
              </a:rPr>
              <a:t>array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i="1" dirty="0">
                <a:solidFill>
                  <a:srgbClr val="FF0000"/>
                </a:solidFill>
              </a:rPr>
              <a:t>dua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i="1" dirty="0">
                <a:solidFill>
                  <a:srgbClr val="FF0000"/>
                </a:solidFill>
              </a:rPr>
              <a:t>dimensi</a:t>
            </a:r>
            <a:r>
              <a:rPr lang="en-US" sz="2600" dirty="0">
                <a:solidFill>
                  <a:srgbClr val="000000"/>
                </a:solidFill>
              </a:rPr>
              <a:t>. Pada dasarnya, </a:t>
            </a:r>
            <a:r>
              <a:rPr lang="en-US" sz="2600" dirty="0">
                <a:solidFill>
                  <a:srgbClr val="FF0000"/>
                </a:solidFill>
              </a:rPr>
              <a:t>array dua dimensi</a:t>
            </a:r>
            <a:r>
              <a:rPr lang="en-US" sz="2600" dirty="0">
                <a:solidFill>
                  <a:srgbClr val="000000"/>
                </a:solidFill>
              </a:rPr>
              <a:t> adalah </a:t>
            </a:r>
            <a:r>
              <a:rPr lang="en-US" sz="2600" dirty="0">
                <a:solidFill>
                  <a:srgbClr val="FF0000"/>
                </a:solidFill>
              </a:rPr>
              <a:t>daftar array satu dimensi.</a:t>
            </a:r>
            <a:endParaRPr lang="en-US" sz="2600" b="0" i="0" dirty="0">
              <a:solidFill>
                <a:srgbClr val="FF0000"/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19E8EF-1281-1F47-7663-5FF5BB725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54" y="4958064"/>
            <a:ext cx="7315200" cy="430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90513" indent="-290513">
              <a:tabLst>
                <a:tab pos="290513" algn="l"/>
              </a:tabLst>
            </a:pP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tipe_data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nama_array[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1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 2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2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0A096-5B9E-FBD8-6D24-E0A8FBE9487F}"/>
              </a:ext>
            </a:extLst>
          </p:cNvPr>
          <p:cNvSpPr txBox="1"/>
          <p:nvPr/>
        </p:nvSpPr>
        <p:spPr>
          <a:xfrm>
            <a:off x="920180" y="4259208"/>
            <a:ext cx="603504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Bentuk umum deklarasi </a:t>
            </a:r>
            <a:r>
              <a:rPr lang="en-US" sz="2600" b="1" dirty="0">
                <a:solidFill>
                  <a:srgbClr val="FF0000"/>
                </a:solidFill>
              </a:rPr>
              <a:t>array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dua</a:t>
            </a:r>
            <a:r>
              <a:rPr lang="en-US" sz="2600" b="1" dirty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dimensi</a:t>
            </a:r>
            <a:r>
              <a:rPr lang="en-US" sz="2600" dirty="0"/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FF4DB3-2014-281B-0E08-0F13B770E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967" y="6186591"/>
            <a:ext cx="10972800" cy="4308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tipe_data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nama_array[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jumlah_elemen_baris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jumlah_elemen_kolom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2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B75AB-C3A0-24D8-AB88-116135B7672D}"/>
              </a:ext>
            </a:extLst>
          </p:cNvPr>
          <p:cNvSpPr txBox="1"/>
          <p:nvPr/>
        </p:nvSpPr>
        <p:spPr>
          <a:xfrm>
            <a:off x="1236345" y="5489253"/>
            <a:ext cx="960936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atau: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6" name="Picture 4" descr="Diketahui matriks A A = ⎝ ⎛ ​ 2 12 8 ​ 6 4 10 ​...">
            <a:extLst>
              <a:ext uri="{FF2B5EF4-FFF2-40B4-BE49-F238E27FC236}">
                <a16:creationId xmlns:a16="http://schemas.microsoft.com/office/drawing/2014/main" id="{D626ECF8-C0FC-0706-06F4-7EDC489B9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307" y="2122530"/>
            <a:ext cx="4077380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2B2E00-2CE3-16A5-EBCA-08ABB6753638}"/>
              </a:ext>
            </a:extLst>
          </p:cNvPr>
          <p:cNvSpPr txBox="1"/>
          <p:nvPr/>
        </p:nvSpPr>
        <p:spPr>
          <a:xfrm>
            <a:off x="14389" y="2114125"/>
            <a:ext cx="869289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231775" algn="l"/>
              </a:tabLst>
              <a:defRPr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600" dirty="0">
                <a:solidFill>
                  <a:srgbClr val="FF0000"/>
                </a:solidFill>
              </a:rPr>
              <a:t>A</a:t>
            </a:r>
            <a:r>
              <a:rPr lang="en-US" sz="2600" b="0" i="0" dirty="0">
                <a:solidFill>
                  <a:srgbClr val="FF0000"/>
                </a:solidFill>
                <a:effectLst/>
              </a:rPr>
              <a:t>rray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dirty="0">
                <a:solidFill>
                  <a:srgbClr val="FF0000"/>
                </a:solidFill>
              </a:rPr>
              <a:t>dua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b="0" i="0" dirty="0">
                <a:solidFill>
                  <a:srgbClr val="FF0000"/>
                </a:solidFill>
                <a:effectLst/>
              </a:rPr>
              <a:t>dimensi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dapat dianggap sebagai </a:t>
            </a:r>
            <a:r>
              <a:rPr lang="en-US" sz="2600" b="1" i="0" dirty="0">
                <a:solidFill>
                  <a:srgbClr val="FF0000"/>
                </a:solidFill>
                <a:effectLst/>
              </a:rPr>
              <a:t>tabel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/ </a:t>
            </a:r>
            <a:r>
              <a:rPr lang="en-US" sz="2600" b="1" i="0" dirty="0">
                <a:solidFill>
                  <a:srgbClr val="FF0000"/>
                </a:solidFill>
                <a:effectLst/>
              </a:rPr>
              <a:t>matriks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dirty="0"/>
              <a:t>, </a:t>
            </a:r>
            <a:r>
              <a:rPr lang="en-US" sz="2600" b="0" i="0" dirty="0">
                <a:effectLst/>
              </a:rPr>
              <a:t>dimana </a:t>
            </a:r>
            <a:r>
              <a:rPr lang="en-US" sz="2600" b="0" i="0" dirty="0">
                <a:solidFill>
                  <a:srgbClr val="0000FF"/>
                </a:solidFill>
                <a:effectLst/>
              </a:rPr>
              <a:t>indeks pertama</a:t>
            </a:r>
            <a:r>
              <a:rPr lang="en-US" sz="2600" b="0" i="0" dirty="0">
                <a:effectLst/>
              </a:rPr>
              <a:t> menunjukan </a:t>
            </a:r>
            <a:r>
              <a:rPr lang="en-US" sz="2600" b="1" i="0" dirty="0">
                <a:solidFill>
                  <a:srgbClr val="0000FF"/>
                </a:solidFill>
                <a:effectLst/>
              </a:rPr>
              <a:t>baris</a:t>
            </a:r>
            <a:r>
              <a:rPr lang="en-US" sz="2600" b="0" i="0" dirty="0">
                <a:effectLst/>
              </a:rPr>
              <a:t> (</a:t>
            </a:r>
            <a:r>
              <a:rPr lang="en-US" sz="2600" b="1" dirty="0">
                <a:solidFill>
                  <a:srgbClr val="0000FF"/>
                </a:solidFill>
              </a:rPr>
              <a:t>m</a:t>
            </a:r>
            <a:r>
              <a:rPr lang="en-US" sz="2600" b="0" i="0" dirty="0">
                <a:effectLst/>
              </a:rPr>
              <a:t>) dan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231775" algn="l"/>
              </a:tabLst>
              <a:defRPr/>
            </a:pPr>
            <a:r>
              <a:rPr lang="en-US" sz="2600" b="0" i="0" dirty="0">
                <a:solidFill>
                  <a:srgbClr val="0000FF"/>
                </a:solidFill>
                <a:effectLst/>
              </a:rPr>
              <a:t>indeks kedua</a:t>
            </a:r>
            <a:r>
              <a:rPr lang="en-US" sz="2600" b="0" i="0" dirty="0">
                <a:effectLst/>
              </a:rPr>
              <a:t> menunjukkan </a:t>
            </a:r>
            <a:r>
              <a:rPr lang="en-US" sz="2600" b="1" i="0" dirty="0">
                <a:solidFill>
                  <a:srgbClr val="0000FF"/>
                </a:solidFill>
                <a:effectLst/>
              </a:rPr>
              <a:t>kolom</a:t>
            </a:r>
            <a:r>
              <a:rPr lang="en-US" sz="2600" b="0" i="0" dirty="0">
                <a:effectLst/>
              </a:rPr>
              <a:t> (</a:t>
            </a:r>
            <a:r>
              <a:rPr lang="en-US" sz="2600" b="1" dirty="0">
                <a:solidFill>
                  <a:srgbClr val="0000FF"/>
                </a:solidFill>
              </a:rPr>
              <a:t>n</a:t>
            </a:r>
            <a:r>
              <a:rPr lang="en-US" sz="2600" b="0" i="0" dirty="0">
                <a:effectLst/>
              </a:rPr>
              <a:t>).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231775" algn="l"/>
              </a:tabLst>
              <a:defRPr/>
            </a:pPr>
            <a:r>
              <a:rPr lang="en-US" sz="2600" dirty="0"/>
              <a:t>	</a:t>
            </a:r>
            <a:r>
              <a:rPr lang="en-US" sz="2600" b="0" i="0" dirty="0">
                <a:solidFill>
                  <a:srgbClr val="FF0000"/>
                </a:solidFill>
                <a:effectLst/>
              </a:rPr>
              <a:t>Array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>
                <a:solidFill>
                  <a:srgbClr val="FF0000"/>
                </a:solidFill>
                <a:effectLst/>
              </a:rPr>
              <a:t>dua</a:t>
            </a:r>
            <a:r>
              <a:rPr lang="en-US" sz="2600" b="0" i="0" dirty="0">
                <a:effectLst/>
              </a:rPr>
              <a:t> </a:t>
            </a:r>
            <a:r>
              <a:rPr lang="en-US" sz="2600" b="0" i="0" dirty="0">
                <a:solidFill>
                  <a:srgbClr val="FF0000"/>
                </a:solidFill>
                <a:effectLst/>
              </a:rPr>
              <a:t>dimensi</a:t>
            </a:r>
            <a:r>
              <a:rPr lang="en-US" sz="2600" b="0" i="0" dirty="0">
                <a:effectLst/>
              </a:rPr>
              <a:t> biasa digunakan untuk pendataan nilai, pendataan penjualan dan lain sebagainya.</a:t>
            </a:r>
          </a:p>
        </p:txBody>
      </p:sp>
    </p:spTree>
    <p:extLst>
      <p:ext uri="{BB962C8B-B14F-4D97-AF65-F5344CB8AC3E}">
        <p14:creationId xmlns:p14="http://schemas.microsoft.com/office/powerpoint/2010/main" val="24525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35548" y="222476"/>
            <a:ext cx="475488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Array Dua Dimensi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206971" y="-42224"/>
            <a:ext cx="1371971" cy="1496949"/>
            <a:chOff x="8368035" y="2516983"/>
            <a:chExt cx="1406328" cy="1551711"/>
          </a:xfrm>
          <a:solidFill>
            <a:srgbClr val="66FF33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grpFill/>
            <a:ln>
              <a:solidFill>
                <a:srgbClr val="99FF33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20550" y="2935444"/>
              <a:ext cx="568442" cy="670462"/>
            </a:xfrm>
            <a:prstGeom prst="rect">
              <a:avLst/>
            </a:prstGeom>
            <a:grpFill/>
            <a:ln>
              <a:solidFill>
                <a:srgbClr val="99FF33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tx1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A.2</a:t>
              </a:r>
              <a:endParaRPr lang="en-US" sz="2500" b="1" kern="1200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3B4D89-28EC-A081-2B17-6ADFB5B659D6}"/>
              </a:ext>
            </a:extLst>
          </p:cNvPr>
          <p:cNvSpPr txBox="1"/>
          <p:nvPr/>
        </p:nvSpPr>
        <p:spPr>
          <a:xfrm>
            <a:off x="2227113" y="1125237"/>
            <a:ext cx="328433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Contoh Pendeklarasian</a:t>
            </a:r>
          </a:p>
          <a:p>
            <a:pPr marR="0" lvl="0" algn="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600" dirty="0">
                <a:solidFill>
                  <a:srgbClr val="FF0000"/>
                </a:solidFill>
              </a:rPr>
              <a:t>Array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Dua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Dimensi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2DED97-372E-3914-8A5D-1B66B64C65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420" t="60813" r="27557" b="16348"/>
          <a:stretch/>
        </p:blipFill>
        <p:spPr>
          <a:xfrm>
            <a:off x="5511445" y="810374"/>
            <a:ext cx="5752698" cy="18007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1CBBA5-CDE8-C76B-BAA1-0CACA4B59C7A}"/>
              </a:ext>
            </a:extLst>
          </p:cNvPr>
          <p:cNvSpPr txBox="1"/>
          <p:nvPr/>
        </p:nvSpPr>
        <p:spPr>
          <a:xfrm>
            <a:off x="137738" y="2605443"/>
            <a:ext cx="882884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>
                <a:solidFill>
                  <a:srgbClr val="000000"/>
                </a:solidFill>
              </a:rPr>
              <a:t>A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rray </a:t>
            </a:r>
            <a:r>
              <a:rPr lang="en-US" sz="2600" dirty="0">
                <a:solidFill>
                  <a:srgbClr val="000000"/>
                </a:solidFill>
              </a:rPr>
              <a:t>dua 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dimensi dapat dianggap sebagai tabel yang memiliki jumlah </a:t>
            </a:r>
            <a:r>
              <a:rPr lang="en-US" sz="2600" b="1" i="0" dirty="0">
                <a:solidFill>
                  <a:srgbClr val="0000FF"/>
                </a:solidFill>
                <a:effectLst/>
              </a:rPr>
              <a:t>baris x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dan </a:t>
            </a:r>
            <a:r>
              <a:rPr lang="en-US" sz="2600" b="1" i="0" dirty="0">
                <a:solidFill>
                  <a:srgbClr val="0000FF"/>
                </a:solidFill>
                <a:effectLst/>
              </a:rPr>
              <a:t>kolom y</a:t>
            </a:r>
            <a:r>
              <a:rPr lang="en-US" sz="2600" dirty="0">
                <a:solidFill>
                  <a:srgbClr val="000000"/>
                </a:solidFill>
              </a:rPr>
              <a:t>, sebagai berikut: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993C0-8F18-0F25-C6A1-267B239240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45" t="45769" r="17276" b="23370"/>
          <a:stretch/>
        </p:blipFill>
        <p:spPr>
          <a:xfrm>
            <a:off x="6032314" y="3716744"/>
            <a:ext cx="6072834" cy="19448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F5267-D40F-9E45-A9A5-B590EF8671F6}"/>
              </a:ext>
            </a:extLst>
          </p:cNvPr>
          <p:cNvSpPr txBox="1"/>
          <p:nvPr/>
        </p:nvSpPr>
        <p:spPr>
          <a:xfrm>
            <a:off x="2907833" y="5729796"/>
            <a:ext cx="9144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Perhatikan gambar :  setiap elemen dari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b="1" i="0" dirty="0">
                <a:solidFill>
                  <a:srgbClr val="FF0000"/>
                </a:solidFill>
                <a:effectLst/>
              </a:rPr>
              <a:t>A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i="0" dirty="0">
                <a:solidFill>
                  <a:srgbClr val="000000"/>
                </a:solidFill>
                <a:effectLst/>
              </a:rPr>
              <a:t>, diidentifikasi dengan bentuk 			nama elemen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  </a:t>
            </a:r>
            <a:r>
              <a:rPr lang="en-US" sz="2600" b="1" i="0" dirty="0">
                <a:solidFill>
                  <a:srgbClr val="FF0000"/>
                </a:solidFill>
                <a:effectLst/>
              </a:rPr>
              <a:t>A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[ i ] [ j ]</a:t>
            </a:r>
            <a:endParaRPr lang="en-US" sz="2600" b="1" i="0" dirty="0">
              <a:solidFill>
                <a:srgbClr val="0000FF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756213-9011-1D92-2486-0AD5AD58D17F}"/>
              </a:ext>
            </a:extLst>
          </p:cNvPr>
          <p:cNvSpPr txBox="1"/>
          <p:nvPr/>
        </p:nvSpPr>
        <p:spPr>
          <a:xfrm>
            <a:off x="355562" y="3496484"/>
            <a:ext cx="575269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Misal </a:t>
            </a:r>
            <a:r>
              <a:rPr lang="en-US" sz="2600" b="1" i="0" dirty="0">
                <a:solidFill>
                  <a:srgbClr val="FF0000"/>
                </a:solidFill>
                <a:effectLst/>
              </a:rPr>
              <a:t>A</a:t>
            </a:r>
            <a:r>
              <a:rPr lang="en-US" sz="26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adalah sebuah array dua dimensi yang memiliki </a:t>
            </a:r>
            <a:r>
              <a:rPr lang="en-US" sz="2600" i="0" dirty="0">
                <a:solidFill>
                  <a:srgbClr val="0000FF"/>
                </a:solidFill>
                <a:effectLst/>
              </a:rPr>
              <a:t>3 baris</a:t>
            </a:r>
            <a:r>
              <a:rPr lang="en-US" sz="2600" i="0" dirty="0">
                <a:solidFill>
                  <a:srgbClr val="000000"/>
                </a:solidFill>
                <a:effectLst/>
              </a:rPr>
              <a:t> dan </a:t>
            </a:r>
            <a:r>
              <a:rPr lang="en-US" sz="2600" i="0" dirty="0">
                <a:solidFill>
                  <a:srgbClr val="0000FF"/>
                </a:solidFill>
                <a:effectLst/>
              </a:rPr>
              <a:t>4 kolom</a:t>
            </a:r>
            <a:r>
              <a:rPr lang="en-US" sz="2600" i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54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35548" y="222476"/>
            <a:ext cx="475488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Array Dua Dimensi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206971" y="-42224"/>
            <a:ext cx="1371971" cy="1496949"/>
            <a:chOff x="8368035" y="2516983"/>
            <a:chExt cx="1406328" cy="1551711"/>
          </a:xfrm>
          <a:solidFill>
            <a:srgbClr val="66FF33"/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grpFill/>
            <a:ln>
              <a:solidFill>
                <a:srgbClr val="99FF33"/>
              </a:solidFill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20550" y="2935444"/>
              <a:ext cx="568442" cy="670462"/>
            </a:xfrm>
            <a:prstGeom prst="rect">
              <a:avLst/>
            </a:prstGeom>
            <a:grpFill/>
            <a:ln>
              <a:solidFill>
                <a:srgbClr val="99FF33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tx1"/>
                  </a:solidFill>
                  <a:effectLst>
                    <a:glow rad="228600">
                      <a:schemeClr val="accent6">
                        <a:satMod val="175000"/>
                        <a:alpha val="40000"/>
                      </a:schemeClr>
                    </a:glow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A.2</a:t>
              </a:r>
              <a:endParaRPr lang="en-US" sz="2500" b="1" kern="1200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49A165-EEBB-FE00-0702-EA1FFB2F8169}"/>
              </a:ext>
            </a:extLst>
          </p:cNvPr>
          <p:cNvSpPr txBox="1"/>
          <p:nvPr/>
        </p:nvSpPr>
        <p:spPr>
          <a:xfrm>
            <a:off x="833257" y="1049591"/>
            <a:ext cx="10890165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463550" algn="l"/>
              </a:tabLs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		Seandainya kita akan memberi nilai pendeklarasian (inisialisasi) untuk  	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Array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Dua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Dimensi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</a:rPr>
              <a:t>, maka contoh penulisannya sebagai berikut: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1775" algn="l"/>
              </a:tabLs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LARIK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{{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1,2,3,4,5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6,7,8,9,10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},{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11,12,13,14,15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}};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8EE-9B69-37B4-D812-FD751F07F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11" t="45212" r="15485" b="21181"/>
          <a:stretch/>
        </p:blipFill>
        <p:spPr>
          <a:xfrm>
            <a:off x="5759359" y="4834062"/>
            <a:ext cx="6418994" cy="2052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389478-7BE2-E59D-89A7-F8EC086C8E9B}"/>
              </a:ext>
            </a:extLst>
          </p:cNvPr>
          <p:cNvSpPr txBox="1"/>
          <p:nvPr/>
        </p:nvSpPr>
        <p:spPr>
          <a:xfrm>
            <a:off x="-12922" y="2619337"/>
            <a:ext cx="112723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63550" algn="l"/>
              </a:tabLst>
            </a:pPr>
            <a:r>
              <a:rPr lang="en-US" sz="2400" b="0" i="0" dirty="0">
                <a:effectLst/>
              </a:rPr>
              <a:t>	Dari </a:t>
            </a:r>
            <a:r>
              <a:rPr lang="en-US" sz="2400" dirty="0"/>
              <a:t>data tersebut dapat </a:t>
            </a:r>
            <a:r>
              <a:rPr lang="en-US" sz="2400" b="0" i="0" dirty="0">
                <a:effectLst/>
              </a:rPr>
              <a:t>diartikan bahwa : </a:t>
            </a:r>
          </a:p>
          <a:p>
            <a:pPr>
              <a:tabLst>
                <a:tab pos="463550" algn="l"/>
              </a:tabLst>
            </a:pPr>
            <a:r>
              <a:rPr lang="en-US" sz="2400" dirty="0"/>
              <a:t>		K</a:t>
            </a:r>
            <a:r>
              <a:rPr lang="en-US" sz="2400" b="0" i="0" dirty="0">
                <a:effectLst/>
              </a:rPr>
              <a:t>ita telah memesan tempat pada memori komputer sebanyak 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15 tempat</a:t>
            </a:r>
            <a:r>
              <a:rPr lang="en-US" sz="2400" b="0" i="0" dirty="0">
                <a:effectLst/>
              </a:rPr>
              <a:t>, dengan 		indeks dari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LARIK</a:t>
            </a:r>
            <a:r>
              <a:rPr lang="en-US" sz="2400" b="0" i="0" dirty="0">
                <a:effectLst/>
              </a:rPr>
              <a:t>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0</a:t>
            </a:r>
            <a:r>
              <a:rPr lang="en-US" sz="2400" b="0" i="0" dirty="0">
                <a:effectLst/>
              </a:rPr>
              <a:t>][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0</a:t>
            </a:r>
            <a:r>
              <a:rPr lang="en-US" sz="2400" b="0" i="0" dirty="0">
                <a:effectLst/>
              </a:rPr>
              <a:t>] sampai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LARIK</a:t>
            </a:r>
            <a:r>
              <a:rPr lang="en-US" sz="2400" b="0" i="0" dirty="0">
                <a:effectLst/>
              </a:rPr>
              <a:t>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2</a:t>
            </a:r>
            <a:r>
              <a:rPr lang="en-US" sz="2400" b="0" i="0" dirty="0">
                <a:effectLst/>
              </a:rPr>
              <a:t>][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4</a:t>
            </a:r>
            <a:r>
              <a:rPr lang="en-US" sz="2400" b="0" i="0" dirty="0">
                <a:effectLst/>
              </a:rPr>
              <a:t>], </a:t>
            </a:r>
          </a:p>
          <a:p>
            <a:pPr>
              <a:tabLst>
                <a:tab pos="463550" algn="l"/>
                <a:tab pos="1377950" algn="l"/>
              </a:tabLst>
            </a:pPr>
            <a:r>
              <a:rPr lang="en-US" sz="2400" b="0" i="0" dirty="0">
                <a:effectLst/>
              </a:rPr>
              <a:t>		dimana nilai - nilai akan dimasukkan ke elemen array secara berturut - turut, 			mulai dari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LARIK</a:t>
            </a:r>
            <a:r>
              <a:rPr lang="en-US" sz="2400" b="0" i="0" dirty="0">
                <a:effectLst/>
              </a:rPr>
              <a:t>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0</a:t>
            </a:r>
            <a:r>
              <a:rPr lang="en-US" sz="2400" b="0" i="0" dirty="0">
                <a:effectLst/>
              </a:rPr>
              <a:t>][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0</a:t>
            </a:r>
            <a:r>
              <a:rPr lang="en-US" sz="2400" b="0" i="0" dirty="0">
                <a:effectLst/>
              </a:rPr>
              <a:t>] akan di isi dengan nilai '</a:t>
            </a:r>
            <a:r>
              <a:rPr lang="en-US" sz="2400" b="1" i="0" dirty="0">
                <a:effectLst/>
              </a:rPr>
              <a:t>1</a:t>
            </a:r>
            <a:r>
              <a:rPr lang="en-US" sz="2400" b="0" i="0" dirty="0">
                <a:effectLst/>
              </a:rPr>
              <a:t>' sampai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LARIK</a:t>
            </a:r>
            <a:r>
              <a:rPr lang="en-US" sz="2400" b="0" i="0" dirty="0">
                <a:effectLst/>
              </a:rPr>
              <a:t>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2</a:t>
            </a:r>
            <a:r>
              <a:rPr lang="en-US" sz="2400" b="0" i="0" dirty="0">
                <a:effectLst/>
              </a:rPr>
              <a:t>][</a:t>
            </a:r>
            <a:r>
              <a:rPr lang="en-US" sz="2400" b="1" i="0" dirty="0">
                <a:solidFill>
                  <a:srgbClr val="0000FF"/>
                </a:solidFill>
                <a:effectLst/>
              </a:rPr>
              <a:t>4</a:t>
            </a:r>
            <a:r>
              <a:rPr lang="en-US" sz="2400" b="0" i="0" dirty="0">
                <a:effectLst/>
              </a:rPr>
              <a:t>] yang di isi 		dengan nilai '</a:t>
            </a:r>
            <a:r>
              <a:rPr lang="en-US" sz="2400" b="1" i="0" dirty="0">
                <a:effectLst/>
              </a:rPr>
              <a:t>15</a:t>
            </a:r>
            <a:r>
              <a:rPr lang="en-US" sz="2400" b="0" i="0" dirty="0">
                <a:effectLst/>
              </a:rPr>
              <a:t>'.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37293-5E5D-29C0-06CE-3CEFCE47A93A}"/>
              </a:ext>
            </a:extLst>
          </p:cNvPr>
          <p:cNvSpPr txBox="1"/>
          <p:nvPr/>
        </p:nvSpPr>
        <p:spPr>
          <a:xfrm>
            <a:off x="1360218" y="4901145"/>
            <a:ext cx="52998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</a:t>
            </a:r>
            <a:r>
              <a:rPr lang="en-US" sz="2400" b="0" i="0" dirty="0">
                <a:effectLst/>
              </a:rPr>
              <a:t>ntuk lebih jelasnya, perhatikan ilustrasi berikut.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080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65323BE-18AF-1D95-7750-0D136BBC6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6" r="38182" b="21400"/>
          <a:stretch/>
        </p:blipFill>
        <p:spPr>
          <a:xfrm>
            <a:off x="0" y="-13855"/>
            <a:ext cx="10354171" cy="59574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B39EB1-6889-E7E5-8C92-CD6591D33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77" t="18369" r="83487" b="50000"/>
          <a:stretch/>
        </p:blipFill>
        <p:spPr>
          <a:xfrm>
            <a:off x="9421092" y="2971020"/>
            <a:ext cx="2632370" cy="37345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4E50F51-DBA9-7A5F-A2DB-8B767928815C}"/>
              </a:ext>
            </a:extLst>
          </p:cNvPr>
          <p:cNvGrpSpPr/>
          <p:nvPr/>
        </p:nvGrpSpPr>
        <p:grpSpPr>
          <a:xfrm rot="1053876">
            <a:off x="10782289" y="231549"/>
            <a:ext cx="1613145" cy="1373924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5E4344A-D4FB-FECF-EC89-D431E02A2C7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4">
              <a:extLst>
                <a:ext uri="{FF2B5EF4-FFF2-40B4-BE49-F238E27FC236}">
                  <a16:creationId xmlns:a16="http://schemas.microsoft.com/office/drawing/2014/main" id="{D2DC22C2-637E-108C-425B-9B461E10787E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100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484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85E485-3299-BF2E-401E-4C84DC2F2C74}"/>
              </a:ext>
            </a:extLst>
          </p:cNvPr>
          <p:cNvSpPr/>
          <p:nvPr/>
        </p:nvSpPr>
        <p:spPr>
          <a:xfrm>
            <a:off x="1050878" y="2169993"/>
            <a:ext cx="1692323" cy="68238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DD7C4-4645-466C-BDAB-A561E73393DA}"/>
              </a:ext>
            </a:extLst>
          </p:cNvPr>
          <p:cNvSpPr/>
          <p:nvPr/>
        </p:nvSpPr>
        <p:spPr>
          <a:xfrm>
            <a:off x="696036" y="2047164"/>
            <a:ext cx="1692323" cy="8052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2AB24-B45A-6867-26C6-68502A6F4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7" t="18369" r="83487" b="50000"/>
          <a:stretch/>
        </p:blipFill>
        <p:spPr>
          <a:xfrm>
            <a:off x="9093546" y="2097560"/>
            <a:ext cx="2632370" cy="3734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Diketahui matriks A A = ⎝ ⎛ ​ 2 12 8 ​ 6 4 10 ​...">
            <a:extLst>
              <a:ext uri="{FF2B5EF4-FFF2-40B4-BE49-F238E27FC236}">
                <a16:creationId xmlns:a16="http://schemas.microsoft.com/office/drawing/2014/main" id="{DD9BF426-A580-E1BB-1741-B713B6A03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6" y="48066"/>
            <a:ext cx="4077380" cy="2326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B2F713-AE0D-4E7C-61D4-B62CA54C8D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545" t="45769" r="17276" b="23370"/>
          <a:stretch/>
        </p:blipFill>
        <p:spPr>
          <a:xfrm>
            <a:off x="2848050" y="1791261"/>
            <a:ext cx="6072834" cy="1944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B0BB4A-40EC-E83D-A9CE-2E0C1FB62026}"/>
              </a:ext>
            </a:extLst>
          </p:cNvPr>
          <p:cNvSpPr txBox="1"/>
          <p:nvPr/>
        </p:nvSpPr>
        <p:spPr>
          <a:xfrm>
            <a:off x="3302758" y="3966731"/>
            <a:ext cx="555464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Bagaimana bentuk </a:t>
            </a:r>
            <a:r>
              <a:rPr lang="en-US" sz="2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matrik 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][</a:t>
            </a:r>
            <a:r>
              <a:rPr lang="en-US" sz="26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</a:p>
          <a:p>
            <a:pPr algn="r"/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dari contoh output program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berikut </a:t>
            </a:r>
            <a:r>
              <a:rPr lang="en-US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ini  ??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CF128C-7749-5438-EA28-4FE4814AE2D3}"/>
              </a:ext>
            </a:extLst>
          </p:cNvPr>
          <p:cNvGrpSpPr/>
          <p:nvPr/>
        </p:nvGrpSpPr>
        <p:grpSpPr>
          <a:xfrm rot="1053876">
            <a:off x="10441091" y="408973"/>
            <a:ext cx="1613145" cy="1373924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53C761C-4881-D31E-83E3-B2D352579B38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D2F410F7-8137-5DC0-3F0F-24697F4D1983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100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444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F66357-209B-5ABC-D6B3-12528B35BC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36" r="35000" b="15134"/>
          <a:stretch/>
        </p:blipFill>
        <p:spPr>
          <a:xfrm>
            <a:off x="0" y="0"/>
            <a:ext cx="10228520" cy="61514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B7CADA-6602-11B5-B700-E9B888151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73" t="22815" r="55454" b="29485"/>
          <a:stretch/>
        </p:blipFill>
        <p:spPr>
          <a:xfrm>
            <a:off x="6885710" y="3028064"/>
            <a:ext cx="5140038" cy="369831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25D1C4C-D76E-FDF5-C305-3E0BBE680A1F}"/>
              </a:ext>
            </a:extLst>
          </p:cNvPr>
          <p:cNvGrpSpPr/>
          <p:nvPr/>
        </p:nvGrpSpPr>
        <p:grpSpPr>
          <a:xfrm rot="1053876">
            <a:off x="10782289" y="245404"/>
            <a:ext cx="1613145" cy="1373924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CDC009B-01D1-5BEB-2EF6-BE8DC20A435C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F10387E2-BBD4-2653-E118-E931BA20B078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101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197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0B96C3-BCC5-95B9-AAF4-38403FBE04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506" r="57463" b="17795"/>
          <a:stretch/>
        </p:blipFill>
        <p:spPr>
          <a:xfrm>
            <a:off x="0" y="27297"/>
            <a:ext cx="8461612" cy="65572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BAFE76-5CBA-B818-D1EA-E59AA2DABF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t="19886" r="48731" b="44440"/>
          <a:stretch/>
        </p:blipFill>
        <p:spPr>
          <a:xfrm>
            <a:off x="6090866" y="4012443"/>
            <a:ext cx="5946462" cy="2731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00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D157FD-2347-2BAC-C478-3C3A694BA9C8}"/>
              </a:ext>
            </a:extLst>
          </p:cNvPr>
          <p:cNvSpPr txBox="1"/>
          <p:nvPr/>
        </p:nvSpPr>
        <p:spPr>
          <a:xfrm>
            <a:off x="509152" y="498030"/>
            <a:ext cx="1106963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tabLst>
                <a:tab pos="457206" algn="l"/>
              </a:tabLst>
            </a:pPr>
            <a:r>
              <a:rPr lang="en-US" sz="2600" dirty="0">
                <a:solidFill>
                  <a:schemeClr val="tx2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Berikut disajikan table tipe data pada program C++ untuk penyimpanan variable.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7D9D72-2C38-4060-2C46-E123DFE1F6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4" t="32739" r="35909" b="35751"/>
          <a:stretch/>
        </p:blipFill>
        <p:spPr>
          <a:xfrm>
            <a:off x="522808" y="1083041"/>
            <a:ext cx="11069633" cy="492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73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pa Pentingnya Mengucapkan Terima Kasih Kepada Orangtua? - Tanya Psikologi  - Dictio Community">
            <a:extLst>
              <a:ext uri="{FF2B5EF4-FFF2-40B4-BE49-F238E27FC236}">
                <a16:creationId xmlns:a16="http://schemas.microsoft.com/office/drawing/2014/main" id="{3A051940-4B3A-C8B9-A1C0-C9D0FC406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636" y="4384971"/>
            <a:ext cx="4366654" cy="244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e Bare Bears Ice Bear Reading Sticker - Sticker Mania">
            <a:extLst>
              <a:ext uri="{FF2B5EF4-FFF2-40B4-BE49-F238E27FC236}">
                <a16:creationId xmlns:a16="http://schemas.microsoft.com/office/drawing/2014/main" id="{791A75D1-57FA-4C59-3AE9-50AF9F849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42339">
            <a:off x="5686409" y="39110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35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E1336-06B4-1A6F-56AF-53ED60BD0FE2}"/>
              </a:ext>
            </a:extLst>
          </p:cNvPr>
          <p:cNvSpPr txBox="1"/>
          <p:nvPr/>
        </p:nvSpPr>
        <p:spPr>
          <a:xfrm>
            <a:off x="295740" y="1185498"/>
            <a:ext cx="11561966" cy="2375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800" dirty="0"/>
              <a:t>Pada saat menulis program terkadang kita perlu menggunakan </a:t>
            </a:r>
            <a:r>
              <a:rPr lang="en-US" sz="2800" dirty="0">
                <a:solidFill>
                  <a:srgbClr val="0000FF"/>
                </a:solidFill>
              </a:rPr>
              <a:t>variable</a:t>
            </a:r>
            <a:r>
              <a:rPr lang="en-US" sz="2800" dirty="0"/>
              <a:t> untuk menyimpan berbagai informasi. Penyimpanan informasi ini dapat </a:t>
            </a:r>
            <a:r>
              <a:rPr lang="en-US" sz="2800" dirty="0">
                <a:solidFill>
                  <a:srgbClr val="0000FF"/>
                </a:solidFill>
              </a:rPr>
              <a:t>disimpan dalam  berbagai tipe data.</a:t>
            </a: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800" dirty="0"/>
              <a:t>Jika sekumpulan data digabungkan dalam satu unit, hasilnya berupa struktur data yang komplek. Struktur data seperti itu berupa </a:t>
            </a:r>
            <a:r>
              <a:rPr lang="en-US" sz="2800" b="1" i="1" dirty="0">
                <a:solidFill>
                  <a:srgbClr val="FF0000"/>
                </a:solidFill>
              </a:rPr>
              <a:t>array</a:t>
            </a:r>
            <a:r>
              <a:rPr lang="en-US" sz="2800" dirty="0"/>
              <a:t>. </a:t>
            </a:r>
            <a:endParaRPr kumimoji="0" lang="en-US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6305B34-3C2A-E219-E986-B3F2814AD37E}"/>
              </a:ext>
            </a:extLst>
          </p:cNvPr>
          <p:cNvGrpSpPr/>
          <p:nvPr/>
        </p:nvGrpSpPr>
        <p:grpSpPr>
          <a:xfrm>
            <a:off x="561887" y="178268"/>
            <a:ext cx="6126480" cy="834946"/>
            <a:chOff x="260320" y="116764"/>
            <a:chExt cx="4270209" cy="806338"/>
          </a:xfrm>
          <a:solidFill>
            <a:schemeClr val="tx2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C95BA1-C337-725F-F4AB-3D4550781BDF}"/>
                </a:ext>
              </a:extLst>
            </p:cNvPr>
            <p:cNvSpPr/>
            <p:nvPr/>
          </p:nvSpPr>
          <p:spPr>
            <a:xfrm>
              <a:off x="260320" y="116764"/>
              <a:ext cx="4270209" cy="806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z="-300000" prstMaterial="matte">
              <a:bevelT w="127000" h="63500" prst="cross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FA8857-0316-890F-F6EF-B7161A6F1040}"/>
                </a:ext>
              </a:extLst>
            </p:cNvPr>
            <p:cNvSpPr txBox="1"/>
            <p:nvPr/>
          </p:nvSpPr>
          <p:spPr>
            <a:xfrm>
              <a:off x="698566" y="203653"/>
              <a:ext cx="3760333" cy="6843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z="-300000" prstMaterial="matte">
              <a:bevelT w="127000" h="63500" prst="cross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prstTxWarp prst="textDeflate">
                <a:avLst>
                  <a:gd name="adj" fmla="val 24616"/>
                </a:avLst>
              </a:prstTxWarp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Apa itu  ARRAY  ?</a:t>
              </a:r>
              <a:endPara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F330E-4FAA-DC96-48D6-2895A6BC7FD8}"/>
              </a:ext>
            </a:extLst>
          </p:cNvPr>
          <p:cNvGrpSpPr/>
          <p:nvPr/>
        </p:nvGrpSpPr>
        <p:grpSpPr>
          <a:xfrm>
            <a:off x="120039" y="96794"/>
            <a:ext cx="933927" cy="970184"/>
            <a:chOff x="10" y="0"/>
            <a:chExt cx="933927" cy="970184"/>
          </a:xfrm>
          <a:solidFill>
            <a:srgbClr val="AC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888A7C-F11F-5D33-7320-CD19AF351713}"/>
                </a:ext>
              </a:extLst>
            </p:cNvPr>
            <p:cNvSpPr/>
            <p:nvPr/>
          </p:nvSpPr>
          <p:spPr>
            <a:xfrm>
              <a:off x="10" y="0"/>
              <a:ext cx="933927" cy="970184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D415620F-3A65-D3C9-05B7-2AC601E3A508}"/>
                </a:ext>
              </a:extLst>
            </p:cNvPr>
            <p:cNvSpPr txBox="1"/>
            <p:nvPr/>
          </p:nvSpPr>
          <p:spPr>
            <a:xfrm>
              <a:off x="178615" y="180294"/>
              <a:ext cx="568442" cy="5923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</a:t>
              </a:r>
              <a:endParaRPr lang="en-US" sz="40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E93A81-9B46-3024-5BF0-E48C64E39C16}"/>
              </a:ext>
            </a:extLst>
          </p:cNvPr>
          <p:cNvSpPr txBox="1"/>
          <p:nvPr/>
        </p:nvSpPr>
        <p:spPr>
          <a:xfrm>
            <a:off x="354064" y="3485045"/>
            <a:ext cx="1156196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800" b="1" i="1" dirty="0">
                <a:solidFill>
                  <a:srgbClr val="FF0000"/>
                </a:solidFill>
              </a:rPr>
              <a:t>Array</a:t>
            </a:r>
            <a:r>
              <a:rPr 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digunakan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untuk menyimpan sekumpulan data dengan nama variable yang sama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. </a:t>
            </a:r>
          </a:p>
          <a:p>
            <a:pPr marL="1204913" marR="0" lvl="0" indent="-1204913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Misalkan, kita membutuhkan variabel untuk menyimpan 5 nilai tinggi badan yang berbeda, untuk hal tersebut kita bisa membuat variable:</a:t>
            </a:r>
          </a:p>
          <a:p>
            <a:pPr marL="1204913" marR="0" lvl="0" indent="-1204913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altLang="en-US" sz="2800" dirty="0">
                <a:solidFill>
                  <a:srgbClr val="222222"/>
                </a:solidFill>
                <a:cs typeface="Arial" panose="020B0604020202020204" pitchFamily="34" charset="0"/>
              </a:rPr>
              <a:t>		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t_badan1, t_badan2, t_badan3, t_badan4, t_badan5;</a:t>
            </a:r>
            <a:endParaRPr lang="en-US" altLang="en-US" sz="24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04913" marR="0" lvl="0" indent="-1204913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  <a:tab pos="914400" algn="l"/>
              </a:tabLst>
              <a:defRPr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	Namun jika kita menggunakan 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 kita cukup menggunakan:</a:t>
            </a:r>
            <a:endParaRPr lang="en-US" altLang="en-US" sz="2800" dirty="0">
              <a:solidFill>
                <a:srgbClr val="222222"/>
              </a:solidFill>
              <a:cs typeface="Arial" panose="020B0604020202020204" pitchFamily="34" charset="0"/>
            </a:endParaRPr>
          </a:p>
          <a:p>
            <a:pPr marL="1204913" marR="0" lvl="0" indent="-1204913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cs typeface="Arial" panose="020B0604020202020204" pitchFamily="34" charset="0"/>
              </a:rPr>
              <a:t>		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t_badan[5];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8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6305B34-3C2A-E219-E986-B3F2814AD37E}"/>
              </a:ext>
            </a:extLst>
          </p:cNvPr>
          <p:cNvGrpSpPr/>
          <p:nvPr/>
        </p:nvGrpSpPr>
        <p:grpSpPr>
          <a:xfrm>
            <a:off x="478757" y="228501"/>
            <a:ext cx="5760720" cy="834946"/>
            <a:chOff x="260321" y="116764"/>
            <a:chExt cx="4153955" cy="806338"/>
          </a:xfrm>
          <a:solidFill>
            <a:schemeClr val="tx2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3C95BA1-C337-725F-F4AB-3D4550781BDF}"/>
                </a:ext>
              </a:extLst>
            </p:cNvPr>
            <p:cNvSpPr/>
            <p:nvPr/>
          </p:nvSpPr>
          <p:spPr>
            <a:xfrm>
              <a:off x="260321" y="116764"/>
              <a:ext cx="4153955" cy="8063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z="-300000" prstMaterial="matte">
              <a:bevelT w="127000" h="63500" prst="cross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8FA8857-0316-890F-F6EF-B7161A6F1040}"/>
                </a:ext>
              </a:extLst>
            </p:cNvPr>
            <p:cNvSpPr txBox="1"/>
            <p:nvPr/>
          </p:nvSpPr>
          <p:spPr>
            <a:xfrm>
              <a:off x="873556" y="163512"/>
              <a:ext cx="3362725" cy="6843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z="-300000" prstMaterial="matte">
              <a:bevelT w="127000" h="63500" prst="cross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prstTxWarp prst="textDeflate">
                <a:avLst/>
              </a:prstTxWarp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Apa itu  ARRAY  ?</a:t>
              </a:r>
              <a:endParaRPr lang="en-US" sz="3600" b="1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AF330E-4FAA-DC96-48D6-2895A6BC7FD8}"/>
              </a:ext>
            </a:extLst>
          </p:cNvPr>
          <p:cNvGrpSpPr/>
          <p:nvPr/>
        </p:nvGrpSpPr>
        <p:grpSpPr>
          <a:xfrm>
            <a:off x="120039" y="124504"/>
            <a:ext cx="933927" cy="970184"/>
            <a:chOff x="10" y="0"/>
            <a:chExt cx="933927" cy="970184"/>
          </a:xfrm>
          <a:solidFill>
            <a:srgbClr val="AC0000"/>
          </a:solidFill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888A7C-F11F-5D33-7320-CD19AF351713}"/>
                </a:ext>
              </a:extLst>
            </p:cNvPr>
            <p:cNvSpPr/>
            <p:nvPr/>
          </p:nvSpPr>
          <p:spPr>
            <a:xfrm>
              <a:off x="10" y="0"/>
              <a:ext cx="933927" cy="970184"/>
            </a:xfrm>
            <a:prstGeom prst="ellipse">
              <a:avLst/>
            </a:prstGeom>
            <a:grpFill/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19" name="Oval 4">
              <a:extLst>
                <a:ext uri="{FF2B5EF4-FFF2-40B4-BE49-F238E27FC236}">
                  <a16:creationId xmlns:a16="http://schemas.microsoft.com/office/drawing/2014/main" id="{D415620F-3A65-D3C9-05B7-2AC601E3A508}"/>
                </a:ext>
              </a:extLst>
            </p:cNvPr>
            <p:cNvSpPr txBox="1"/>
            <p:nvPr/>
          </p:nvSpPr>
          <p:spPr>
            <a:xfrm>
              <a:off x="178615" y="180294"/>
              <a:ext cx="568442" cy="592389"/>
            </a:xfrm>
            <a:prstGeom prst="rect">
              <a:avLst/>
            </a:prstGeom>
            <a:grpFill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000" b="1" kern="1200" dirty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</a:t>
              </a:r>
              <a:endParaRPr lang="en-US" sz="4000" b="1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1E93A81-9B46-3024-5BF0-E48C64E39C16}"/>
              </a:ext>
            </a:extLst>
          </p:cNvPr>
          <p:cNvSpPr txBox="1"/>
          <p:nvPr/>
        </p:nvSpPr>
        <p:spPr>
          <a:xfrm>
            <a:off x="284790" y="3263397"/>
            <a:ext cx="11517499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1" i="1" dirty="0">
                <a:solidFill>
                  <a:srgbClr val="FF0000"/>
                </a:solidFill>
              </a:rPr>
              <a:t>Array</a:t>
            </a:r>
            <a:r>
              <a:rPr lang="en-US" sz="2600" dirty="0"/>
              <a:t> disebut juga sebagai </a:t>
            </a:r>
            <a:r>
              <a:rPr lang="en-US" sz="2600" b="1" i="1" dirty="0">
                <a:solidFill>
                  <a:srgbClr val="FF0000"/>
                </a:solidFill>
              </a:rPr>
              <a:t>tabel </a:t>
            </a:r>
            <a:r>
              <a:rPr lang="en-US" sz="2600" dirty="0"/>
              <a:t>/</a:t>
            </a:r>
            <a:r>
              <a:rPr lang="en-US" sz="2600" b="1" i="1" dirty="0">
                <a:solidFill>
                  <a:srgbClr val="FF0000"/>
                </a:solidFill>
              </a:rPr>
              <a:t>daftar item </a:t>
            </a:r>
            <a:r>
              <a:rPr lang="en-US" sz="2600" dirty="0"/>
              <a:t>/</a:t>
            </a:r>
            <a:r>
              <a:rPr lang="en-US" sz="2600" b="1" i="1" dirty="0">
                <a:solidFill>
                  <a:srgbClr val="FF0000"/>
                </a:solidFill>
              </a:rPr>
              <a:t> vector </a:t>
            </a:r>
            <a:r>
              <a:rPr lang="en-US" sz="2600" dirty="0"/>
              <a:t>/ </a:t>
            </a:r>
            <a:r>
              <a:rPr lang="en-US" sz="2600" b="1" i="1" dirty="0">
                <a:solidFill>
                  <a:srgbClr val="FF0000"/>
                </a:solidFill>
              </a:rPr>
              <a:t>larik</a:t>
            </a:r>
            <a:r>
              <a:rPr lang="en-US" sz="2600" b="1" i="1" dirty="0"/>
              <a:t> (</a:t>
            </a:r>
            <a:r>
              <a:rPr lang="en-US" sz="2600" b="1" i="1" dirty="0">
                <a:solidFill>
                  <a:srgbClr val="FF0000"/>
                </a:solidFill>
              </a:rPr>
              <a:t>deret</a:t>
            </a:r>
            <a:r>
              <a:rPr lang="en-US" sz="2600" b="1" i="1" dirty="0"/>
              <a:t>)</a:t>
            </a:r>
            <a:r>
              <a:rPr lang="en-US" sz="2600" dirty="0"/>
              <a:t>.</a:t>
            </a: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600" dirty="0"/>
              <a:t>Setiap nilai dari</a:t>
            </a:r>
            <a:r>
              <a:rPr lang="en-US" sz="2600" b="1" i="1" dirty="0">
                <a:solidFill>
                  <a:srgbClr val="FF0000"/>
                </a:solidFill>
              </a:rPr>
              <a:t> array</a:t>
            </a:r>
            <a:r>
              <a:rPr lang="en-US" sz="2600" dirty="0"/>
              <a:t> disebut sebagai </a:t>
            </a:r>
            <a:r>
              <a:rPr lang="en-US" sz="2600" b="1" dirty="0">
                <a:solidFill>
                  <a:srgbClr val="0000FF"/>
                </a:solidFill>
              </a:rPr>
              <a:t>elemen</a:t>
            </a:r>
            <a:r>
              <a:rPr lang="en-US" sz="2600" dirty="0"/>
              <a:t> dan setiap </a:t>
            </a:r>
            <a:r>
              <a:rPr lang="en-US" sz="2600" dirty="0">
                <a:solidFill>
                  <a:srgbClr val="0000FF"/>
                </a:solidFill>
              </a:rPr>
              <a:t>elemen</a:t>
            </a:r>
            <a:r>
              <a:rPr lang="en-US" sz="2600" dirty="0"/>
              <a:t> memiliki </a:t>
            </a:r>
            <a:r>
              <a:rPr lang="en-US" sz="2600" b="1" dirty="0">
                <a:solidFill>
                  <a:srgbClr val="0000FF"/>
                </a:solidFill>
              </a:rPr>
              <a:t>indeks</a:t>
            </a:r>
            <a:r>
              <a:rPr lang="en-US" sz="2600" dirty="0"/>
              <a:t>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71343DC-94C8-4F10-FDC1-44DF7BF826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9" r="45897" b="9292"/>
          <a:stretch/>
        </p:blipFill>
        <p:spPr bwMode="auto">
          <a:xfrm>
            <a:off x="6763576" y="1427015"/>
            <a:ext cx="5094130" cy="1454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D1532DF1-5645-F8F1-16FC-62236B8D5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39"/>
          <a:stretch/>
        </p:blipFill>
        <p:spPr bwMode="auto">
          <a:xfrm>
            <a:off x="354064" y="1345598"/>
            <a:ext cx="6015125" cy="1571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A24459-3613-A0B4-1502-41D07110B792}"/>
              </a:ext>
            </a:extLst>
          </p:cNvPr>
          <p:cNvSpPr txBox="1"/>
          <p:nvPr/>
        </p:nvSpPr>
        <p:spPr>
          <a:xfrm>
            <a:off x="309595" y="4372055"/>
            <a:ext cx="11561966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Jadi </a:t>
            </a:r>
            <a:r>
              <a:rPr lang="en-US" sz="2600" b="1" i="1" dirty="0">
                <a:solidFill>
                  <a:srgbClr val="FF0000"/>
                </a:solidFill>
              </a:rPr>
              <a:t>Array</a:t>
            </a:r>
            <a:r>
              <a:rPr lang="en-US" sz="2600" dirty="0"/>
              <a:t> merupakan koleksi data dimana setiap </a:t>
            </a:r>
            <a:r>
              <a:rPr lang="en-US" sz="2600" b="1" dirty="0">
                <a:solidFill>
                  <a:srgbClr val="0000FF"/>
                </a:solidFill>
              </a:rPr>
              <a:t>elemen</a:t>
            </a:r>
            <a:r>
              <a:rPr lang="en-US" sz="2600" dirty="0"/>
              <a:t> memakai nama yang sama dan bertipe sama, tetapi dibedakan setiap elemennya dengan sebuah </a:t>
            </a:r>
            <a:r>
              <a:rPr lang="en-US" sz="2600" b="1" dirty="0">
                <a:solidFill>
                  <a:srgbClr val="0000FF"/>
                </a:solidFill>
              </a:rPr>
              <a:t>indeks</a:t>
            </a:r>
            <a:r>
              <a:rPr lang="en-US" sz="2600" dirty="0"/>
              <a:t>, dimana </a:t>
            </a:r>
            <a:r>
              <a:rPr lang="en-US" sz="2600" b="1" dirty="0">
                <a:solidFill>
                  <a:srgbClr val="0000FF"/>
                </a:solidFill>
              </a:rPr>
              <a:t>Indeks</a:t>
            </a:r>
            <a:r>
              <a:rPr lang="en-US" sz="2600" dirty="0"/>
              <a:t> adalah </a:t>
            </a:r>
            <a:r>
              <a:rPr lang="en-US" sz="2600" dirty="0">
                <a:solidFill>
                  <a:srgbClr val="0000FF"/>
                </a:solidFill>
              </a:rPr>
              <a:t>sebuah pengenal </a:t>
            </a:r>
            <a:r>
              <a:rPr lang="en-US" sz="2600" dirty="0"/>
              <a:t>atau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i="1" dirty="0">
                <a:solidFill>
                  <a:srgbClr val="0000FF"/>
                </a:solidFill>
              </a:rPr>
              <a:t>id (identity)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dirty="0"/>
              <a:t>dari elemen. </a:t>
            </a: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Jika dianalogikan, </a:t>
            </a:r>
            <a:r>
              <a:rPr lang="en-US" sz="2600" b="1" i="1" dirty="0">
                <a:solidFill>
                  <a:srgbClr val="FF0000"/>
                </a:solidFill>
              </a:rPr>
              <a:t>array</a:t>
            </a:r>
            <a:r>
              <a:rPr lang="en-US" sz="2600" dirty="0"/>
              <a:t> adalah sebuah Rumah Sakit yang memiliki banyak ruangan, maka </a:t>
            </a:r>
            <a:r>
              <a:rPr lang="en-US" sz="2600" b="1" dirty="0">
                <a:solidFill>
                  <a:srgbClr val="0000FF"/>
                </a:solidFill>
              </a:rPr>
              <a:t>elemen</a:t>
            </a:r>
            <a:r>
              <a:rPr lang="en-US" sz="2600" dirty="0"/>
              <a:t> adalah </a:t>
            </a:r>
            <a:r>
              <a:rPr lang="en-US" sz="2600" dirty="0">
                <a:solidFill>
                  <a:srgbClr val="0000FF"/>
                </a:solidFill>
              </a:rPr>
              <a:t>ruangannya</a:t>
            </a:r>
            <a:r>
              <a:rPr lang="en-US" sz="2600" dirty="0"/>
              <a:t> dan </a:t>
            </a:r>
            <a:r>
              <a:rPr lang="en-US" sz="2600" b="1" dirty="0">
                <a:solidFill>
                  <a:srgbClr val="0000FF"/>
                </a:solidFill>
              </a:rPr>
              <a:t>indeks</a:t>
            </a:r>
            <a:r>
              <a:rPr lang="en-US" sz="2600" dirty="0"/>
              <a:t> adalah </a:t>
            </a:r>
            <a:r>
              <a:rPr lang="en-US" sz="2600" dirty="0">
                <a:solidFill>
                  <a:srgbClr val="0000FF"/>
                </a:solidFill>
              </a:rPr>
              <a:t>nama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</a:rPr>
              <a:t>ruangannya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37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77113" y="222476"/>
            <a:ext cx="457200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Jenis Dimensi Array</a:t>
              </a:r>
            </a:p>
          </p:txBody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7D63AC8-6E06-B976-0B85-FEF2F08D98CD}"/>
              </a:ext>
            </a:extLst>
          </p:cNvPr>
          <p:cNvSpPr/>
          <p:nvPr/>
        </p:nvSpPr>
        <p:spPr>
          <a:xfrm rot="4868014">
            <a:off x="75205" y="-28474"/>
            <a:ext cx="1496949" cy="1371971"/>
          </a:xfrm>
          <a:prstGeom prst="triangle">
            <a:avLst/>
          </a:prstGeom>
          <a:solidFill>
            <a:srgbClr val="00B0F0"/>
          </a:solidFill>
          <a:ln>
            <a:noFill/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86F6C3-47F8-BA87-E2EF-8B4B15377A11}"/>
              </a:ext>
            </a:extLst>
          </p:cNvPr>
          <p:cNvSpPr txBox="1"/>
          <p:nvPr/>
        </p:nvSpPr>
        <p:spPr>
          <a:xfrm>
            <a:off x="367919" y="1143640"/>
            <a:ext cx="1156196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Dengan menggunakan </a:t>
            </a:r>
            <a:r>
              <a:rPr lang="en-US" sz="2600" b="1" i="1" dirty="0">
                <a:solidFill>
                  <a:srgbClr val="FF0000"/>
                </a:solidFill>
              </a:rPr>
              <a:t>array</a:t>
            </a:r>
            <a:r>
              <a:rPr lang="en-US" sz="2600" dirty="0"/>
              <a:t> dan tipe data bentukan, kita dapat lakukan pemodelan struktur data dengan lebih baik bahkan untuk struktur data yang relatif kompleks.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110E81-483B-6AEC-F72D-F446A7D07903}"/>
              </a:ext>
            </a:extLst>
          </p:cNvPr>
          <p:cNvSpPr txBox="1"/>
          <p:nvPr/>
        </p:nvSpPr>
        <p:spPr>
          <a:xfrm>
            <a:off x="367919" y="2487526"/>
            <a:ext cx="115481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Variabel </a:t>
            </a:r>
            <a:r>
              <a:rPr lang="en-US" sz="2600" b="1" i="1" dirty="0">
                <a:solidFill>
                  <a:srgbClr val="FF0000"/>
                </a:solidFill>
              </a:rPr>
              <a:t>array</a:t>
            </a:r>
            <a:r>
              <a:rPr lang="en-US" sz="2600" dirty="0"/>
              <a:t> dalam Bahasa C++, dapat digolongkan menjadi:</a:t>
            </a: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1" dirty="0">
                <a:solidFill>
                  <a:srgbClr val="0000FF"/>
                </a:solidFill>
              </a:rPr>
              <a:t>• Array Berdimensi Satu</a:t>
            </a: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Array satu dimensi adalah kumpulan elemen yang tersusun dalam suatu baris.</a:t>
            </a: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1" dirty="0">
                <a:solidFill>
                  <a:srgbClr val="0000FF"/>
                </a:solidFill>
              </a:rPr>
              <a:t>• Array B</a:t>
            </a:r>
            <a:r>
              <a:rPr lang="en-US" sz="2600" b="1" i="0" dirty="0">
                <a:solidFill>
                  <a:srgbClr val="0000FF"/>
                </a:solidFill>
                <a:effectLst/>
              </a:rPr>
              <a:t>erdimensi </a:t>
            </a:r>
            <a:r>
              <a:rPr lang="en-US" sz="2600" b="1" dirty="0">
                <a:solidFill>
                  <a:srgbClr val="0000FF"/>
                </a:solidFill>
              </a:rPr>
              <a:t>D</a:t>
            </a:r>
            <a:r>
              <a:rPr lang="en-US" sz="2600" b="1" i="0" dirty="0">
                <a:solidFill>
                  <a:srgbClr val="0000FF"/>
                </a:solidFill>
                <a:effectLst/>
              </a:rPr>
              <a:t>ua</a:t>
            </a:r>
            <a:endParaRPr lang="en-US" sz="2600" b="1" dirty="0">
              <a:solidFill>
                <a:srgbClr val="0000FF"/>
              </a:solidFill>
            </a:endParaRP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0" i="0" dirty="0">
                <a:solidFill>
                  <a:srgbClr val="000000"/>
                </a:solidFill>
                <a:effectLst/>
              </a:rPr>
              <a:t>	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Array dua dimensi adalah array yang dapat membantu dalam pemrograman apabila 	array satu dimensi tidak mencukupi dalam menghasilkan suatu solusi.</a:t>
            </a: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	Array dua dimensi sebenarnya adalah array yang berisi array.</a:t>
            </a:r>
            <a:endParaRPr lang="en-US" sz="2400" dirty="0"/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b="1" dirty="0">
                <a:solidFill>
                  <a:srgbClr val="0000FF"/>
                </a:solidFill>
              </a:rPr>
              <a:t>• Array Multi Dimensi</a:t>
            </a: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>
                <a:solidFill>
                  <a:srgbClr val="000000"/>
                </a:solidFill>
              </a:rPr>
              <a:t>	</a:t>
            </a:r>
            <a:r>
              <a:rPr lang="en-US" sz="2400" dirty="0">
                <a:solidFill>
                  <a:srgbClr val="000000"/>
                </a:solidFill>
              </a:rPr>
              <a:t>M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ulti-dimensional array adalah sebuah array yang elemennya berupa array pula. 	Misal array B mempunyai M elemen berupa array pula, yang terdiri dari N elemen.</a:t>
            </a:r>
          </a:p>
        </p:txBody>
      </p:sp>
    </p:spTree>
    <p:extLst>
      <p:ext uri="{BB962C8B-B14F-4D97-AF65-F5344CB8AC3E}">
        <p14:creationId xmlns:p14="http://schemas.microsoft.com/office/powerpoint/2010/main" val="236507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35548" y="222476"/>
            <a:ext cx="457200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Array Satu Dimensi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137696" y="-83789"/>
            <a:ext cx="1371971" cy="1496949"/>
            <a:chOff x="8368035" y="2516983"/>
            <a:chExt cx="1406328" cy="1551711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20550" y="2935444"/>
              <a:ext cx="568442" cy="670462"/>
            </a:xfrm>
            <a:prstGeom prst="rect">
              <a:avLst/>
            </a:prstGeom>
            <a:solidFill>
              <a:srgbClr val="FFC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A.1</a:t>
              </a:r>
              <a:endParaRPr lang="en-US" sz="25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386F6C3-47F8-BA87-E2EF-8B4B15377A11}"/>
              </a:ext>
            </a:extLst>
          </p:cNvPr>
          <p:cNvSpPr txBox="1"/>
          <p:nvPr/>
        </p:nvSpPr>
        <p:spPr>
          <a:xfrm>
            <a:off x="270936" y="1185205"/>
            <a:ext cx="11727099" cy="2380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Sebelum digunakan, variabel array perlu dideklarasikan terlebih dahulu.</a:t>
            </a:r>
          </a:p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Cara mendeklarasikan variabel array sama seperti deklarasi variabel lainnya, hanya saja diikuti oleh suatu indek yang menunjukkan jumlah maksimum data yang </a:t>
            </a:r>
            <a:r>
              <a:rPr lang="en-US" sz="2600" dirty="0">
                <a:cs typeface="Courier New" panose="02070309020205020404" pitchFamily="49" charset="0"/>
              </a:rPr>
              <a:t>disediakan, dengan</a:t>
            </a:r>
            <a:r>
              <a:rPr lang="sv-SE" sz="2600" b="0" i="0" dirty="0">
                <a:effectLst/>
                <a:cs typeface="Courier New" panose="02070309020205020404" pitchFamily="49" charset="0"/>
              </a:rPr>
              <a:t> menggunakan tanda </a:t>
            </a:r>
            <a:r>
              <a:rPr lang="sv-SE" sz="2600" b="1" i="0" dirty="0"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[ ]</a:t>
            </a:r>
            <a:r>
              <a:rPr lang="sv-SE" sz="2600" b="0" i="0" dirty="0">
                <a:effectLst/>
                <a:cs typeface="Courier New" panose="02070309020205020404" pitchFamily="49" charset="0"/>
              </a:rPr>
              <a:t> </a:t>
            </a:r>
            <a:r>
              <a:rPr lang="sv-SE" sz="2600" b="0" i="1" dirty="0">
                <a:effectLst/>
                <a:cs typeface="Courier New" panose="02070309020205020404" pitchFamily="49" charset="0"/>
              </a:rPr>
              <a:t>(</a:t>
            </a:r>
            <a:r>
              <a:rPr lang="sv-SE" sz="2600" b="0" i="1" dirty="0">
                <a:solidFill>
                  <a:srgbClr val="0000FF"/>
                </a:solidFill>
                <a:effectLst/>
                <a:cs typeface="Courier New" panose="02070309020205020404" pitchFamily="49" charset="0"/>
              </a:rPr>
              <a:t>bracket</a:t>
            </a:r>
            <a:r>
              <a:rPr lang="sv-SE" sz="2600" b="0" i="1" dirty="0">
                <a:effectLst/>
                <a:cs typeface="Courier New" panose="02070309020205020404" pitchFamily="49" charset="0"/>
              </a:rPr>
              <a:t>).</a:t>
            </a:r>
            <a:endParaRPr lang="en-US" sz="2600" i="1" dirty="0">
              <a:cs typeface="Courier New" panose="02070309020205020404" pitchFamily="49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600" dirty="0"/>
              <a:t>Bentuk umum deklarasi </a:t>
            </a:r>
            <a:r>
              <a:rPr lang="en-US" sz="2600" b="1" dirty="0">
                <a:solidFill>
                  <a:srgbClr val="0000FF"/>
                </a:solidFill>
              </a:rPr>
              <a:t>array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0000FF"/>
                </a:solidFill>
              </a:rPr>
              <a:t>satu</a:t>
            </a:r>
            <a:r>
              <a:rPr lang="en-US" sz="2600" dirty="0">
                <a:solidFill>
                  <a:srgbClr val="0000FF"/>
                </a:solidFill>
              </a:rPr>
              <a:t> </a:t>
            </a:r>
            <a:r>
              <a:rPr lang="en-US" sz="2600" b="1" dirty="0">
                <a:solidFill>
                  <a:srgbClr val="0000FF"/>
                </a:solidFill>
              </a:rPr>
              <a:t>dimensi</a:t>
            </a:r>
            <a:r>
              <a:rPr lang="en-US" sz="2600" dirty="0"/>
              <a:t>: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ADD714-B872-1CB4-7347-FE5E77439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722" y="3699932"/>
            <a:ext cx="7315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90513">
              <a:tabLst>
                <a:tab pos="290513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tipe_data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nama_array [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ukuran_array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24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70F13-0D77-4F2E-BC5B-8C2706C5AFE8}"/>
              </a:ext>
            </a:extLst>
          </p:cNvPr>
          <p:cNvSpPr txBox="1"/>
          <p:nvPr/>
        </p:nvSpPr>
        <p:spPr>
          <a:xfrm>
            <a:off x="7744703" y="3624930"/>
            <a:ext cx="4398538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nn-NO" sz="2000" u="sng" dirty="0"/>
              <a:t>Keterangan</a:t>
            </a:r>
            <a:r>
              <a:rPr lang="nn-NO" sz="2000" dirty="0"/>
              <a:t>:</a:t>
            </a:r>
          </a:p>
          <a:p>
            <a:pPr marL="747713" marR="0" lvl="0" indent="-747713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nn-NO" sz="2000" dirty="0"/>
              <a:t>• </a:t>
            </a:r>
            <a:r>
              <a:rPr lang="nn-NO" sz="2000" b="1" dirty="0">
                <a:solidFill>
                  <a:srgbClr val="FF0000"/>
                </a:solidFill>
              </a:rPr>
              <a:t>Tipe</a:t>
            </a:r>
            <a:r>
              <a:rPr lang="nn-NO" sz="2000" b="1" dirty="0"/>
              <a:t> </a:t>
            </a:r>
            <a:r>
              <a:rPr lang="nn-NO" sz="2000" b="1" dirty="0">
                <a:solidFill>
                  <a:srgbClr val="FF0000"/>
                </a:solidFill>
              </a:rPr>
              <a:t>Data </a:t>
            </a:r>
            <a:r>
              <a:rPr lang="nn-NO" sz="2000" dirty="0"/>
              <a:t>: menyatakan </a:t>
            </a:r>
            <a:r>
              <a:rPr lang="nn-NO" sz="2000" dirty="0">
                <a:solidFill>
                  <a:srgbClr val="FF0000"/>
                </a:solidFill>
              </a:rPr>
              <a:t>tipe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FF0000"/>
                </a:solidFill>
              </a:rPr>
              <a:t>data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FF0000"/>
                </a:solidFill>
              </a:rPr>
              <a:t>yang</a:t>
            </a:r>
            <a:r>
              <a:rPr lang="nn-NO" sz="2000" dirty="0"/>
              <a:t> </a:t>
            </a:r>
            <a:r>
              <a:rPr lang="nn-NO" sz="2000" dirty="0">
                <a:solidFill>
                  <a:srgbClr val="FF0000"/>
                </a:solidFill>
              </a:rPr>
              <a:t>digunakan</a:t>
            </a:r>
            <a:r>
              <a:rPr lang="nn-NO" sz="2000" dirty="0"/>
              <a:t>.</a:t>
            </a:r>
          </a:p>
          <a:p>
            <a:pPr marL="747713" marR="0" lvl="0" indent="-747713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nn-NO" sz="2000" dirty="0"/>
              <a:t>• </a:t>
            </a:r>
            <a:r>
              <a:rPr lang="nn-NO" sz="2000" b="1" dirty="0">
                <a:solidFill>
                  <a:srgbClr val="0000FF"/>
                </a:solidFill>
              </a:rPr>
              <a:t>Ukuran array </a:t>
            </a:r>
            <a:r>
              <a:rPr lang="nn-NO" sz="2000" dirty="0"/>
              <a:t>: menyatakan </a:t>
            </a:r>
            <a:r>
              <a:rPr lang="nn-NO" sz="2000" dirty="0">
                <a:solidFill>
                  <a:srgbClr val="0000FF"/>
                </a:solidFill>
              </a:rPr>
              <a:t>jumlah maksimum elemen array.</a:t>
            </a:r>
            <a:endParaRPr lang="en-US" sz="2000" dirty="0">
              <a:solidFill>
                <a:srgbClr val="0000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D5217-6D15-8216-4B7E-6604C72EED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91" t="41208" r="14431" b="18166"/>
          <a:stretch/>
        </p:blipFill>
        <p:spPr>
          <a:xfrm>
            <a:off x="1488699" y="4913204"/>
            <a:ext cx="5487205" cy="18170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FD5AE-074C-C92C-5D46-C4E3E8399F15}"/>
              </a:ext>
            </a:extLst>
          </p:cNvPr>
          <p:cNvSpPr txBox="1"/>
          <p:nvPr/>
        </p:nvSpPr>
        <p:spPr>
          <a:xfrm>
            <a:off x="298639" y="4344045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400" dirty="0"/>
              <a:t>Contoh Pendeklarasian Array Satu Dimensi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1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577113" y="208621"/>
            <a:ext cx="4572000" cy="731522"/>
            <a:chOff x="260322" y="116764"/>
            <a:chExt cx="3345822" cy="706456"/>
          </a:xfrm>
          <a:solidFill>
            <a:schemeClr val="tx1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Array Satu Dimensi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137696" y="-83789"/>
            <a:ext cx="1371971" cy="1496949"/>
            <a:chOff x="8368035" y="2516983"/>
            <a:chExt cx="1406328" cy="1551711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rgbClr val="FFC00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b="1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  <a:sym typeface="Wingdings" panose="05000000000000000000" pitchFamily="2" charset="2"/>
                </a:rPr>
                <a:t>A.1</a:t>
              </a:r>
              <a:endParaRPr lang="en-US" sz="25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386F6C3-47F8-BA87-E2EF-8B4B15377A11}"/>
              </a:ext>
            </a:extLst>
          </p:cNvPr>
          <p:cNvSpPr txBox="1"/>
          <p:nvPr/>
        </p:nvSpPr>
        <p:spPr>
          <a:xfrm>
            <a:off x="257081" y="1282190"/>
            <a:ext cx="11727099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4572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Suatu array dapat digambarkan </a:t>
            </a:r>
            <a:r>
              <a:rPr lang="en-US" sz="2600" dirty="0">
                <a:solidFill>
                  <a:srgbClr val="0000FF"/>
                </a:solidFill>
              </a:rPr>
              <a:t>sebagai kotak panjang </a:t>
            </a:r>
            <a:r>
              <a:rPr lang="en-US" sz="2600" dirty="0"/>
              <a:t>yang</a:t>
            </a:r>
            <a:r>
              <a:rPr lang="en-US" sz="2600" dirty="0">
                <a:solidFill>
                  <a:srgbClr val="0000FF"/>
                </a:solidFill>
              </a:rPr>
              <a:t> berisi kotak-kotak kecil didalam kotak panjang tersebut. 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ubuntu" panose="020B0504030602030204" pitchFamily="34" charset="0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D0AD7-861D-3E5A-7DF7-5196822FF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27" t="39793" r="17501" b="8666"/>
          <a:stretch/>
        </p:blipFill>
        <p:spPr>
          <a:xfrm>
            <a:off x="1233044" y="2299849"/>
            <a:ext cx="7475593" cy="378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5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17B7DB6-A024-7970-9BDE-81EE82C1ADB4}"/>
              </a:ext>
            </a:extLst>
          </p:cNvPr>
          <p:cNvGrpSpPr/>
          <p:nvPr/>
        </p:nvGrpSpPr>
        <p:grpSpPr>
          <a:xfrm>
            <a:off x="909623" y="250186"/>
            <a:ext cx="6126480" cy="731522"/>
            <a:chOff x="260322" y="116764"/>
            <a:chExt cx="3345822" cy="706456"/>
          </a:xfrm>
          <a:solidFill>
            <a:srgbClr val="FFC000"/>
          </a:solidFill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53708B-D6B0-A79E-85D6-71F7936ADBD3}"/>
                </a:ext>
              </a:extLst>
            </p:cNvPr>
            <p:cNvSpPr/>
            <p:nvPr/>
          </p:nvSpPr>
          <p:spPr>
            <a:xfrm>
              <a:off x="260322" y="116764"/>
              <a:ext cx="3345822" cy="706456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 prst="angle"/>
            </a:sp3d>
          </p:spPr>
          <p:style>
            <a:ln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800" dirty="0">
                <a:solidFill>
                  <a:schemeClr val="tx1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BE3E88-A07F-513E-DCE0-894861A55355}"/>
                </a:ext>
              </a:extLst>
            </p:cNvPr>
            <p:cNvSpPr txBox="1"/>
            <p:nvPr/>
          </p:nvSpPr>
          <p:spPr>
            <a:xfrm>
              <a:off x="284799" y="270552"/>
              <a:ext cx="3290972" cy="353227"/>
            </a:xfrm>
            <a:prstGeom prst="rect">
              <a:avLst/>
            </a:prstGeom>
            <a:grpFill/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p3d z="-300000" prstMaterial="metal">
              <a:bevelT w="88900" h="88900" prst="angle"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92024" rIns="192024" bIns="192024" numCol="1" spcCol="1270" anchor="ctr" anchorCtr="0">
              <a:noAutofit/>
            </a:bodyPr>
            <a:lstStyle/>
            <a:p>
              <a:pPr algn="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600" b="1" dirty="0">
                  <a:solidFill>
                    <a:schemeClr val="tx1"/>
                  </a:solidFill>
                  <a:latin typeface="Arial Rounded MT Bold" panose="020F0704030504030204" pitchFamily="34" charset="0"/>
                </a:rPr>
                <a:t>Inisialisasi Array Satu Dimensi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1D1C23E-09D1-ECCE-1A86-6486F0FF38C3}"/>
              </a:ext>
            </a:extLst>
          </p:cNvPr>
          <p:cNvGrpSpPr/>
          <p:nvPr/>
        </p:nvGrpSpPr>
        <p:grpSpPr>
          <a:xfrm rot="21068014">
            <a:off x="164379" y="-93001"/>
            <a:ext cx="1835372" cy="1699325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7D63AC8-6E06-B976-0B85-FEF2F08D98CD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4">
              <a:extLst>
                <a:ext uri="{FF2B5EF4-FFF2-40B4-BE49-F238E27FC236}">
                  <a16:creationId xmlns:a16="http://schemas.microsoft.com/office/drawing/2014/main" id="{B69E683A-D05D-B30A-4C0D-5DF49085B898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A.1.1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386F6C3-47F8-BA87-E2EF-8B4B15377A11}"/>
              </a:ext>
            </a:extLst>
          </p:cNvPr>
          <p:cNvSpPr txBox="1"/>
          <p:nvPr/>
        </p:nvSpPr>
        <p:spPr>
          <a:xfrm>
            <a:off x="686578" y="1323753"/>
            <a:ext cx="11155680" cy="5042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600" b="1" dirty="0">
                <a:solidFill>
                  <a:srgbClr val="FF0000"/>
                </a:solidFill>
              </a:rPr>
              <a:t>	Inisialisasi</a:t>
            </a:r>
            <a:r>
              <a:rPr lang="en-US" sz="2600" dirty="0"/>
              <a:t> adalah </a:t>
            </a:r>
            <a:r>
              <a:rPr lang="en-US" sz="2600" dirty="0">
                <a:solidFill>
                  <a:srgbClr val="FF0000"/>
                </a:solidFill>
              </a:rPr>
              <a:t>memberikan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nilai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awal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terhadap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suatu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variabel</a:t>
            </a:r>
            <a:r>
              <a:rPr lang="en-US" sz="2600" dirty="0"/>
              <a:t>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Bentuk umum pendefinisian array satu dimensi dapat dilihat dari contoh berikut :</a:t>
            </a:r>
          </a:p>
          <a:p>
            <a:pPr marL="0" marR="0" lvl="0" indent="457200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endParaRPr lang="en-US" sz="2600" dirty="0"/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endParaRPr lang="en-US" sz="2600" dirty="0"/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lang="en-US" sz="2600" dirty="0"/>
              <a:t>Contoh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600" b="1" u="sng" dirty="0">
                <a:solidFill>
                  <a:srgbClr val="FF0000"/>
                </a:solidFill>
              </a:rPr>
              <a:t> Cara 1: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nilai[5] = {56.5, 66.7, 87.45, 98,5, 78.9 };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	*Catatan: Jumlah inisialisasi tidak boleh lebih dari ukuran array.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600" b="1" u="sng" dirty="0">
                <a:solidFill>
                  <a:srgbClr val="FF0000"/>
                </a:solidFill>
              </a:rPr>
              <a:t> Cara 2: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float nilai[] = {56.5, 66.7, 87.45, 98,5, 78.9 };</a:t>
            </a:r>
          </a:p>
          <a:p>
            <a:pPr marL="914400" marR="0" lvl="0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Tx/>
              <a:buNone/>
              <a:tabLst>
                <a:tab pos="914400" algn="l"/>
                <a:tab pos="2286000" algn="l"/>
              </a:tabLs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rPr>
              <a:t>*Catatan: Cara ini sekaligus memberikan inisialisasi tanpa harus 		memberikan tambahan deklarasi ukuran array.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BB8A9C-4A3A-D403-49D3-90899E7AB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41" y="2547902"/>
            <a:ext cx="9509760" cy="46166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90513">
              <a:tabLst>
                <a:tab pos="290513" algn="l"/>
              </a:tabLst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tipe_data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nama_array[jml_elemen] = </a:t>
            </a:r>
            <a:r>
              <a:rPr lang="en-US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{nilai_array}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1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2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4622A6-C0C7-50A8-2E63-DDE3F6429B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02" r="29887" b="14528"/>
          <a:stretch/>
        </p:blipFill>
        <p:spPr>
          <a:xfrm>
            <a:off x="13855" y="-10"/>
            <a:ext cx="9725715" cy="57219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F37689-1682-6457-C23C-D17EC3BB46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01" t="20592" r="63295" b="41612"/>
          <a:stretch/>
        </p:blipFill>
        <p:spPr>
          <a:xfrm>
            <a:off x="8233007" y="3699169"/>
            <a:ext cx="3917428" cy="31172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474C33A-F680-ED02-9913-681218577C99}"/>
              </a:ext>
            </a:extLst>
          </p:cNvPr>
          <p:cNvGrpSpPr/>
          <p:nvPr/>
        </p:nvGrpSpPr>
        <p:grpSpPr>
          <a:xfrm rot="1053876">
            <a:off x="10782289" y="245404"/>
            <a:ext cx="1613145" cy="1373924"/>
            <a:chOff x="8368035" y="2516983"/>
            <a:chExt cx="1406328" cy="1551711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  <a:scene3d>
            <a:camera prst="perspectiveHeroicExtremeRightFacing"/>
            <a:lightRig rig="threePt" dir="t"/>
          </a:scene3d>
        </p:grpSpPr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248D40DF-2F26-0353-280B-47899598CAE6}"/>
                </a:ext>
              </a:extLst>
            </p:cNvPr>
            <p:cNvSpPr/>
            <p:nvPr/>
          </p:nvSpPr>
          <p:spPr>
            <a:xfrm rot="5400000">
              <a:off x="8295343" y="2589675"/>
              <a:ext cx="1551711" cy="140632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  <a:effectLst>
              <a:glow rad="63500">
                <a:schemeClr val="accent2">
                  <a:satMod val="175000"/>
                  <a:alpha val="40000"/>
                </a:schemeClr>
              </a:glow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4">
              <a:extLst>
                <a:ext uri="{FF2B5EF4-FFF2-40B4-BE49-F238E27FC236}">
                  <a16:creationId xmlns:a16="http://schemas.microsoft.com/office/drawing/2014/main" id="{DF9ED455-FE67-28B7-B987-536E2CCC96A0}"/>
                </a:ext>
              </a:extLst>
            </p:cNvPr>
            <p:cNvSpPr txBox="1"/>
            <p:nvPr/>
          </p:nvSpPr>
          <p:spPr>
            <a:xfrm rot="531986">
              <a:off x="8502756" y="2996644"/>
              <a:ext cx="568442" cy="592389"/>
            </a:xfrm>
            <a:prstGeom prst="rect">
              <a:avLst/>
            </a:prstGeom>
            <a:solidFill>
              <a:schemeClr val="tx1"/>
            </a:solidFill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400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chemeClr val="bg1"/>
                  </a:solidFill>
                  <a:latin typeface="Arial Rounded MT Bold" panose="020F0704030504030204" pitchFamily="34" charset="0"/>
                  <a:sym typeface="Wingdings" panose="05000000000000000000" pitchFamily="2" charset="2"/>
                </a:rPr>
                <a:t>98</a:t>
              </a:r>
              <a:endParaRPr lang="en-US" kern="1200" dirty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60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16340</TotalTime>
  <Words>1060</Words>
  <Application>Microsoft Office PowerPoint</Application>
  <PresentationFormat>Widescreen</PresentationFormat>
  <Paragraphs>103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Rounded MT Bold</vt:lpstr>
      <vt:lpstr>Calibri</vt:lpstr>
      <vt:lpstr>Calibri Light</vt:lpstr>
      <vt:lpstr>Courier New</vt:lpstr>
      <vt:lpstr>Euphemia</vt:lpstr>
      <vt:lpstr>ubuntu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>SUHENDRA</dc:creator>
  <cp:lastModifiedBy>Suhendra</cp:lastModifiedBy>
  <cp:revision>77</cp:revision>
  <dcterms:created xsi:type="dcterms:W3CDTF">2022-07-28T00:41:47Z</dcterms:created>
  <dcterms:modified xsi:type="dcterms:W3CDTF">2024-09-20T00:21:25Z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