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56" r:id="rId2"/>
    <p:sldId id="303" r:id="rId3"/>
    <p:sldId id="304" r:id="rId4"/>
    <p:sldId id="306" r:id="rId5"/>
    <p:sldId id="307" r:id="rId6"/>
  </p:sldIdLst>
  <p:sldSz cx="9144000" cy="5143500" type="screen16x9"/>
  <p:notesSz cx="6858000" cy="9144000"/>
  <p:embeddedFontLst>
    <p:embeddedFont>
      <p:font typeface="Raleway" charset="0"/>
      <p:regular r:id="rId8"/>
      <p:bold r:id="rId9"/>
      <p:italic r:id="rId10"/>
      <p:boldItalic r:id="rId11"/>
    </p:embeddedFont>
    <p:embeddedFont>
      <p:font typeface="Open Sans"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050BD61-B860-453D-A5AD-F1E6A087F348}">
  <a:tblStyle styleId="{1050BD61-B860-453D-A5AD-F1E6A087F3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490BB5-7B44-4D56-A19D-922698BFF0A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fe26edb4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fe26edb4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90328"/>
            <a:ext cx="4855800" cy="2213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6000" b="1">
                <a:solidFill>
                  <a:schemeClr val="lt1"/>
                </a:solidFill>
                <a:latin typeface="Raleway"/>
                <a:ea typeface="Raleway"/>
                <a:cs typeface="Raleway"/>
                <a:sym typeface="Raleway"/>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3225" y="3663472"/>
            <a:ext cx="4855800" cy="38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flipH="1">
            <a:off x="5491818" y="0"/>
            <a:ext cx="3652182" cy="51435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0" y="0"/>
            <a:ext cx="9144000" cy="130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subTitle" idx="1"/>
          </p:nvPr>
        </p:nvSpPr>
        <p:spPr>
          <a:xfrm>
            <a:off x="720000" y="2127300"/>
            <a:ext cx="3883800" cy="200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33" name="Google Shape;33;p7"/>
          <p:cNvSpPr>
            <a:spLocks noGrp="1"/>
          </p:cNvSpPr>
          <p:nvPr>
            <p:ph type="pic" idx="2"/>
          </p:nvPr>
        </p:nvSpPr>
        <p:spPr>
          <a:xfrm flipH="1">
            <a:off x="6330924" y="1311300"/>
            <a:ext cx="2813076" cy="3832218"/>
          </a:xfrm>
          <a:prstGeom prst="rect">
            <a:avLst/>
          </a:prstGeom>
          <a:noFill/>
          <a:ln>
            <a:noFill/>
          </a:ln>
        </p:spPr>
      </p:sp>
      <p:sp>
        <p:nvSpPr>
          <p:cNvPr id="34" name="Google Shape;34;p7"/>
          <p:cNvSpPr txBox="1">
            <a:spLocks noGrp="1"/>
          </p:cNvSpPr>
          <p:nvPr>
            <p:ph type="title"/>
          </p:nvPr>
        </p:nvSpPr>
        <p:spPr>
          <a:xfrm>
            <a:off x="720000" y="341271"/>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solidFill>
                  <a:schemeClr val="lt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50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9" name="Google Shape;3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sp>
        <p:nvSpPr>
          <p:cNvPr id="109" name="Google Shape;109;p19"/>
          <p:cNvSpPr/>
          <p:nvPr/>
        </p:nvSpPr>
        <p:spPr>
          <a:xfrm>
            <a:off x="0" y="0"/>
            <a:ext cx="9144000" cy="130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1"/>
        </a:solidFill>
        <a:effectLst/>
      </p:bgPr>
    </p:bg>
    <p:spTree>
      <p:nvGrpSpPr>
        <p:cNvPr id="1" name="Shape 1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1pPr>
            <a:lvl2pPr lvl="1"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2pPr>
            <a:lvl3pPr lvl="2"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3pPr>
            <a:lvl4pPr lvl="3"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4pPr>
            <a:lvl5pPr lvl="4"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5pPr>
            <a:lvl6pPr lvl="5"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6pPr>
            <a:lvl7pPr lvl="6"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7pPr>
            <a:lvl8pPr lvl="7"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8pPr>
            <a:lvl9pPr lvl="8" rtl="0">
              <a:spcBef>
                <a:spcPts val="0"/>
              </a:spcBef>
              <a:spcAft>
                <a:spcPts val="0"/>
              </a:spcAft>
              <a:buClr>
                <a:schemeClr val="dk1"/>
              </a:buClr>
              <a:buSzPts val="4000"/>
              <a:buFont typeface="Raleway"/>
              <a:buNone/>
              <a:defRPr sz="4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24"/>
          <p:cNvPicPr preferRelativeResize="0">
            <a:picLocks noGrp="1"/>
          </p:cNvPicPr>
          <p:nvPr>
            <p:ph type="pic" idx="2"/>
          </p:nvPr>
        </p:nvPicPr>
        <p:blipFill rotWithShape="1">
          <a:blip r:embed="rId3">
            <a:alphaModFix/>
          </a:blip>
          <a:srcRect l="37372" r="15297"/>
          <a:stretch/>
        </p:blipFill>
        <p:spPr>
          <a:xfrm flipH="1">
            <a:off x="5491800" y="0"/>
            <a:ext cx="3652200" cy="5143500"/>
          </a:xfrm>
          <a:prstGeom prst="rect">
            <a:avLst/>
          </a:prstGeom>
        </p:spPr>
      </p:pic>
      <p:sp>
        <p:nvSpPr>
          <p:cNvPr id="122" name="Google Shape;122;p24"/>
          <p:cNvSpPr/>
          <p:nvPr/>
        </p:nvSpPr>
        <p:spPr>
          <a:xfrm rot="-5399964" flipH="1">
            <a:off x="2068619" y="861911"/>
            <a:ext cx="5147010" cy="3423168"/>
          </a:xfrm>
          <a:prstGeom prst="flowChartDocumen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4"/>
          <p:cNvSpPr txBox="1">
            <a:spLocks noGrp="1"/>
          </p:cNvSpPr>
          <p:nvPr>
            <p:ph type="ctrTitle"/>
          </p:nvPr>
        </p:nvSpPr>
        <p:spPr>
          <a:xfrm>
            <a:off x="179512" y="267494"/>
            <a:ext cx="5256584" cy="28803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ExactSpace Internship Assessment</a:t>
            </a:r>
            <a:r>
              <a:rPr lang="en" sz="3600" dirty="0" smtClean="0">
                <a:solidFill>
                  <a:schemeClr val="lt1"/>
                </a:solidFill>
              </a:rPr>
              <a:t/>
            </a:r>
            <a:br>
              <a:rPr lang="en" sz="3600" dirty="0" smtClean="0">
                <a:solidFill>
                  <a:schemeClr val="lt1"/>
                </a:solidFill>
              </a:rPr>
            </a:br>
            <a:r>
              <a:rPr lang="en" sz="3600" dirty="0" smtClean="0">
                <a:solidFill>
                  <a:schemeClr val="lt1"/>
                </a:solidFill>
              </a:rPr>
              <a:t/>
            </a:r>
            <a:br>
              <a:rPr lang="en" sz="3600" dirty="0" smtClean="0">
                <a:solidFill>
                  <a:schemeClr val="lt1"/>
                </a:solidFill>
              </a:rPr>
            </a:br>
            <a:r>
              <a:rPr lang="en" sz="3600" dirty="0" smtClean="0">
                <a:solidFill>
                  <a:srgbClr val="CB6C41"/>
                </a:solidFill>
              </a:rPr>
              <a:t>Done By: S. Vamsidhar</a:t>
            </a:r>
            <a:endParaRPr sz="3600" dirty="0">
              <a:solidFill>
                <a:srgbClr val="CB6C4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7"/>
          <p:cNvPicPr preferRelativeResize="0">
            <a:picLocks noGrp="1"/>
          </p:cNvPicPr>
          <p:nvPr>
            <p:ph type="pic" idx="2"/>
          </p:nvPr>
        </p:nvPicPr>
        <p:blipFill rotWithShape="1">
          <a:blip r:embed="rId3">
            <a:alphaModFix/>
          </a:blip>
          <a:srcRect l="26594"/>
          <a:stretch/>
        </p:blipFill>
        <p:spPr>
          <a:xfrm flipH="1">
            <a:off x="6330900" y="1311318"/>
            <a:ext cx="2813100" cy="3832200"/>
          </a:xfrm>
          <a:prstGeom prst="rect">
            <a:avLst/>
          </a:prstGeom>
        </p:spPr>
      </p:pic>
      <p:sp>
        <p:nvSpPr>
          <p:cNvPr id="156" name="Google Shape;156;p27"/>
          <p:cNvSpPr/>
          <p:nvPr/>
        </p:nvSpPr>
        <p:spPr>
          <a:xfrm rot="-5399952" flipH="1">
            <a:off x="3749264" y="1953063"/>
            <a:ext cx="3832218" cy="254869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txBox="1">
            <a:spLocks noGrp="1"/>
          </p:cNvSpPr>
          <p:nvPr>
            <p:ph type="title"/>
          </p:nvPr>
        </p:nvSpPr>
        <p:spPr>
          <a:xfrm>
            <a:off x="720000" y="3412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Data Preparation</a:t>
            </a:r>
            <a:endParaRPr dirty="0"/>
          </a:p>
        </p:txBody>
      </p:sp>
      <p:sp>
        <p:nvSpPr>
          <p:cNvPr id="158" name="Google Shape;158;p27"/>
          <p:cNvSpPr txBox="1">
            <a:spLocks noGrp="1"/>
          </p:cNvSpPr>
          <p:nvPr>
            <p:ph type="subTitle" idx="1"/>
          </p:nvPr>
        </p:nvSpPr>
        <p:spPr>
          <a:xfrm>
            <a:off x="179512" y="1491630"/>
            <a:ext cx="6192688" cy="3456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smtClean="0"/>
              <a:t>The tactics followed in this work for the treatment of raw data are</a:t>
            </a:r>
            <a:r>
              <a:rPr lang="en" sz="1400" dirty="0" smtClean="0">
                <a:solidFill>
                  <a:schemeClr val="dk1"/>
                </a:solidFill>
              </a:rPr>
              <a:t>:</a:t>
            </a:r>
            <a:endParaRPr lang="en" sz="1400" dirty="0" smtClean="0"/>
          </a:p>
          <a:p>
            <a:pPr marL="0" lvl="0" indent="0" algn="l" rtl="0">
              <a:spcBef>
                <a:spcPts val="0"/>
              </a:spcBef>
              <a:spcAft>
                <a:spcPts val="0"/>
              </a:spcAft>
              <a:buClr>
                <a:schemeClr val="dk1"/>
              </a:buClr>
              <a:buSzPts val="1100"/>
              <a:buFont typeface="Arial"/>
              <a:buNone/>
            </a:pPr>
            <a:endParaRPr lang="en" sz="1400" dirty="0" smtClean="0"/>
          </a:p>
          <a:p>
            <a:pPr marL="457200" lvl="0" indent="-304800" algn="l" rtl="0">
              <a:spcBef>
                <a:spcPts val="1000"/>
              </a:spcBef>
              <a:spcAft>
                <a:spcPts val="0"/>
              </a:spcAft>
              <a:buClr>
                <a:schemeClr val="dk2"/>
              </a:buClr>
              <a:buSzPts val="1200"/>
              <a:buChar char="●"/>
            </a:pPr>
            <a:r>
              <a:rPr lang="en" sz="1400" dirty="0" smtClean="0"/>
              <a:t>Removal of any instances of categorical data present in the variables and converting all the variables (except “time”) to numeric data type so that further statistical investigations can be followed up </a:t>
            </a:r>
            <a:r>
              <a:rPr lang="en" sz="1400" smtClean="0"/>
              <a:t>as </a:t>
            </a:r>
            <a:r>
              <a:rPr lang="en" sz="1400" smtClean="0"/>
              <a:t>methods such </a:t>
            </a:r>
            <a:r>
              <a:rPr lang="en" sz="1400" dirty="0" smtClean="0"/>
              <a:t>as outlier analysis cannot be possible in the presence of instances of categorical data.</a:t>
            </a:r>
            <a:endParaRPr sz="1400" dirty="0" smtClean="0">
              <a:solidFill>
                <a:schemeClr val="dk1"/>
              </a:solidFill>
            </a:endParaRPr>
          </a:p>
          <a:p>
            <a:pPr marL="457200" lvl="0" indent="-304800" algn="l" rtl="0">
              <a:spcBef>
                <a:spcPts val="0"/>
              </a:spcBef>
              <a:spcAft>
                <a:spcPts val="0"/>
              </a:spcAft>
              <a:buClr>
                <a:schemeClr val="dk2"/>
              </a:buClr>
              <a:buSzPts val="1200"/>
              <a:buNone/>
            </a:pPr>
            <a:endParaRPr lang="en" sz="1400" dirty="0" smtClean="0"/>
          </a:p>
          <a:p>
            <a:pPr marL="457200" lvl="0" indent="-304800" algn="l" rtl="0">
              <a:spcBef>
                <a:spcPts val="0"/>
              </a:spcBef>
              <a:spcAft>
                <a:spcPts val="0"/>
              </a:spcAft>
              <a:buClr>
                <a:schemeClr val="dk2"/>
              </a:buClr>
              <a:buSzPts val="1200"/>
              <a:buChar char="●"/>
            </a:pPr>
            <a:endParaRPr lang="en" sz="1400" dirty="0" smtClean="0"/>
          </a:p>
          <a:p>
            <a:pPr marL="457200" lvl="0" indent="-304800" algn="l" rtl="0">
              <a:spcBef>
                <a:spcPts val="0"/>
              </a:spcBef>
              <a:spcAft>
                <a:spcPts val="0"/>
              </a:spcAft>
              <a:buClr>
                <a:schemeClr val="dk2"/>
              </a:buClr>
              <a:buSzPts val="1200"/>
              <a:buChar char="●"/>
            </a:pPr>
            <a:r>
              <a:rPr lang="en" sz="1400" dirty="0" smtClean="0"/>
              <a:t>Removal of any instances of null and NaN (Not A Number) as they are small in number and won’t be of any use except adding burden to further statistical investigations.</a:t>
            </a:r>
            <a:endParaRPr sz="1400" dirty="0" smtClean="0">
              <a:solidFill>
                <a:schemeClr val="dk1"/>
              </a:solidFill>
            </a:endParaRPr>
          </a:p>
          <a:p>
            <a:pPr marL="457200" lvl="0" indent="-304800" algn="l" rtl="0">
              <a:spcBef>
                <a:spcPts val="0"/>
              </a:spcBef>
              <a:spcAft>
                <a:spcPts val="0"/>
              </a:spcAft>
              <a:buClr>
                <a:schemeClr val="dk2"/>
              </a:buClr>
              <a:buSzPts val="1200"/>
              <a:buChar char="●"/>
            </a:pPr>
            <a:endParaRPr lang="en" sz="1400" dirty="0" smtClean="0"/>
          </a:p>
          <a:p>
            <a:pPr marL="457200" lvl="0" indent="-304800" algn="l" rtl="0">
              <a:spcBef>
                <a:spcPts val="0"/>
              </a:spcBef>
              <a:spcAft>
                <a:spcPts val="0"/>
              </a:spcAft>
              <a:buClr>
                <a:schemeClr val="dk2"/>
              </a:buClr>
              <a:buSzPts val="1200"/>
              <a:buNone/>
            </a:pPr>
            <a:endParaRPr sz="1400" dirty="0" smtClean="0">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7"/>
          <p:cNvPicPr preferRelativeResize="0">
            <a:picLocks noGrp="1"/>
          </p:cNvPicPr>
          <p:nvPr>
            <p:ph type="pic" idx="2"/>
          </p:nvPr>
        </p:nvPicPr>
        <p:blipFill rotWithShape="1">
          <a:blip r:embed="rId3">
            <a:alphaModFix/>
          </a:blip>
          <a:srcRect l="26594"/>
          <a:stretch/>
        </p:blipFill>
        <p:spPr>
          <a:xfrm flipH="1">
            <a:off x="6330900" y="1311318"/>
            <a:ext cx="2813100" cy="3832200"/>
          </a:xfrm>
          <a:prstGeom prst="rect">
            <a:avLst/>
          </a:prstGeom>
        </p:spPr>
      </p:pic>
      <p:sp>
        <p:nvSpPr>
          <p:cNvPr id="156" name="Google Shape;156;p27"/>
          <p:cNvSpPr/>
          <p:nvPr/>
        </p:nvSpPr>
        <p:spPr>
          <a:xfrm rot="-5399952" flipH="1">
            <a:off x="3749264" y="1953063"/>
            <a:ext cx="3832218" cy="254869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txBox="1">
            <a:spLocks noGrp="1"/>
          </p:cNvSpPr>
          <p:nvPr>
            <p:ph type="title"/>
          </p:nvPr>
        </p:nvSpPr>
        <p:spPr>
          <a:xfrm>
            <a:off x="720000" y="3412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Analysis Strategy</a:t>
            </a:r>
            <a:endParaRPr dirty="0"/>
          </a:p>
        </p:txBody>
      </p:sp>
      <p:sp>
        <p:nvSpPr>
          <p:cNvPr id="158" name="Google Shape;158;p27"/>
          <p:cNvSpPr txBox="1">
            <a:spLocks noGrp="1"/>
          </p:cNvSpPr>
          <p:nvPr>
            <p:ph type="subTitle" idx="1"/>
          </p:nvPr>
        </p:nvSpPr>
        <p:spPr>
          <a:xfrm>
            <a:off x="179512" y="1491630"/>
            <a:ext cx="6192688" cy="3456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smtClean="0"/>
              <a:t>The statistical tactics followed in this work for the analysis of pre-processed data are</a:t>
            </a:r>
            <a:r>
              <a:rPr lang="en" sz="1400" dirty="0" smtClean="0">
                <a:solidFill>
                  <a:schemeClr val="dk1"/>
                </a:solidFill>
              </a:rPr>
              <a:t>:</a:t>
            </a:r>
          </a:p>
          <a:p>
            <a:pPr marL="0" lvl="0" indent="0" algn="l" rtl="0">
              <a:spcBef>
                <a:spcPts val="0"/>
              </a:spcBef>
              <a:spcAft>
                <a:spcPts val="0"/>
              </a:spcAft>
              <a:buClr>
                <a:schemeClr val="dk1"/>
              </a:buClr>
              <a:buSzPts val="1100"/>
              <a:buFont typeface="Arial"/>
              <a:buNone/>
            </a:pPr>
            <a:endParaRPr lang="en" sz="1400" dirty="0" smtClean="0"/>
          </a:p>
          <a:p>
            <a:pPr marL="457200" lvl="0" indent="-304800" algn="l" rtl="0">
              <a:spcBef>
                <a:spcPts val="0"/>
              </a:spcBef>
              <a:spcAft>
                <a:spcPts val="0"/>
              </a:spcAft>
              <a:buClr>
                <a:schemeClr val="dk2"/>
              </a:buClr>
              <a:buSzPts val="1200"/>
              <a:buChar char="●"/>
            </a:pPr>
            <a:r>
              <a:rPr lang="en" sz="1400" dirty="0" smtClean="0"/>
              <a:t>Analysis of variables (Univariate, Bivariate and Multi-variate) with the help of visualizations (Univariate Distribution Plots, Line Graphs and Box Plots) in order to trace out the presence of instances of observations that stand out from the crowd potentially making them outliers.</a:t>
            </a:r>
          </a:p>
          <a:p>
            <a:pPr marL="457200" lvl="0" indent="-304800" algn="l" rtl="0">
              <a:spcBef>
                <a:spcPts val="0"/>
              </a:spcBef>
              <a:spcAft>
                <a:spcPts val="0"/>
              </a:spcAft>
              <a:buClr>
                <a:schemeClr val="dk2"/>
              </a:buClr>
              <a:buSzPts val="1200"/>
              <a:buNone/>
            </a:pPr>
            <a:endParaRPr lang="en" sz="1400" dirty="0" smtClean="0"/>
          </a:p>
          <a:p>
            <a:pPr marL="457200" lvl="0" indent="-304800" algn="l" rtl="0">
              <a:spcBef>
                <a:spcPts val="0"/>
              </a:spcBef>
              <a:spcAft>
                <a:spcPts val="0"/>
              </a:spcAft>
              <a:buClr>
                <a:schemeClr val="dk2"/>
              </a:buClr>
              <a:buSzPts val="1200"/>
              <a:buNone/>
            </a:pPr>
            <a:r>
              <a:rPr lang="en" sz="1400" dirty="0" smtClean="0"/>
              <a:t>	But</a:t>
            </a:r>
            <a:r>
              <a:rPr lang="en-US" sz="1400" dirty="0" smtClean="0"/>
              <a:t>, the main question that arises here is, are outliers the abnormal cases we are trying to find? Yes, to some extent. Outliers not far away from the majority of the values aren't much of a bother as they are most likely to occur in the case of dynamic working environment conditions.</a:t>
            </a:r>
            <a:endParaRPr sz="1400" dirty="0" smtClean="0">
              <a:solidFill>
                <a:schemeClr val="dk1"/>
              </a:solidFill>
            </a:endParaRPr>
          </a:p>
          <a:p>
            <a:pPr marL="457200" lvl="0" indent="-304800" algn="l" rtl="0">
              <a:spcBef>
                <a:spcPts val="0"/>
              </a:spcBef>
              <a:spcAft>
                <a:spcPts val="0"/>
              </a:spcAft>
              <a:buClr>
                <a:schemeClr val="dk2"/>
              </a:buClr>
              <a:buSzPts val="1200"/>
              <a:buChar char="●"/>
            </a:pPr>
            <a:endParaRPr lang="en" sz="1400" dirty="0" smtClean="0"/>
          </a:p>
          <a:p>
            <a:pPr marL="457200" lvl="0" indent="-304800" algn="l" rtl="0">
              <a:spcBef>
                <a:spcPts val="0"/>
              </a:spcBef>
              <a:spcAft>
                <a:spcPts val="0"/>
              </a:spcAft>
              <a:buClr>
                <a:schemeClr val="dk2"/>
              </a:buClr>
              <a:buSzPts val="1200"/>
              <a:buNone/>
            </a:pPr>
            <a:endParaRPr sz="1400" dirty="0" smtClean="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7"/>
          <p:cNvPicPr preferRelativeResize="0">
            <a:picLocks noGrp="1"/>
          </p:cNvPicPr>
          <p:nvPr>
            <p:ph type="pic" idx="2"/>
          </p:nvPr>
        </p:nvPicPr>
        <p:blipFill rotWithShape="1">
          <a:blip r:embed="rId3">
            <a:alphaModFix/>
          </a:blip>
          <a:srcRect l="26594"/>
          <a:stretch/>
        </p:blipFill>
        <p:spPr>
          <a:xfrm flipH="1">
            <a:off x="6330900" y="1311318"/>
            <a:ext cx="2813100" cy="3832200"/>
          </a:xfrm>
          <a:prstGeom prst="rect">
            <a:avLst/>
          </a:prstGeom>
        </p:spPr>
      </p:pic>
      <p:sp>
        <p:nvSpPr>
          <p:cNvPr id="156" name="Google Shape;156;p27"/>
          <p:cNvSpPr/>
          <p:nvPr/>
        </p:nvSpPr>
        <p:spPr>
          <a:xfrm rot="-5399952" flipH="1">
            <a:off x="3749264" y="1953063"/>
            <a:ext cx="3832218" cy="254869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txBox="1">
            <a:spLocks noGrp="1"/>
          </p:cNvSpPr>
          <p:nvPr>
            <p:ph type="title"/>
          </p:nvPr>
        </p:nvSpPr>
        <p:spPr>
          <a:xfrm>
            <a:off x="720000" y="3412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Analysis Strategy</a:t>
            </a:r>
            <a:endParaRPr dirty="0"/>
          </a:p>
        </p:txBody>
      </p:sp>
      <p:sp>
        <p:nvSpPr>
          <p:cNvPr id="158" name="Google Shape;158;p27"/>
          <p:cNvSpPr txBox="1">
            <a:spLocks noGrp="1"/>
          </p:cNvSpPr>
          <p:nvPr>
            <p:ph type="subTitle" idx="1"/>
          </p:nvPr>
        </p:nvSpPr>
        <p:spPr>
          <a:xfrm>
            <a:off x="179512" y="1491630"/>
            <a:ext cx="6192688" cy="3528392"/>
          </a:xfrm>
          <a:prstGeom prst="rect">
            <a:avLst/>
          </a:prstGeom>
        </p:spPr>
        <p:txBody>
          <a:bodyPr spcFirstLastPara="1" wrap="square" lIns="91425" tIns="91425" rIns="91425" bIns="91425" anchor="t" anchorCtr="0">
            <a:noAutofit/>
          </a:bodyPr>
          <a:lstStyle/>
          <a:p>
            <a:pPr marL="0" lvl="0" indent="0">
              <a:buSzPts val="1100"/>
              <a:buNone/>
            </a:pPr>
            <a:endParaRPr lang="en-US" sz="1400" dirty="0" smtClean="0"/>
          </a:p>
          <a:p>
            <a:pPr lvl="0">
              <a:buClr>
                <a:schemeClr val="dk2"/>
              </a:buClr>
              <a:buNone/>
            </a:pPr>
            <a:r>
              <a:rPr lang="en-US" sz="1400" dirty="0" smtClean="0"/>
              <a:t>       For example, there happens regular cases of high/low temperature/pressure conditions to some extent which are a part and parcel of dynamic factory environment conditions. But, elevated conditions (very high/low temperature/pressure) of the same are considered to be abnormal as they occur due to technical issues which often pose a serious threat to the industry considering the possibility of potential blasts/explosions. In order to trace out those extreme conditions, we have to find out the outliers somewhat far from the majority of the values.</a:t>
            </a:r>
          </a:p>
          <a:p>
            <a:pPr lvl="0">
              <a:buClr>
                <a:schemeClr val="dk2"/>
              </a:buClr>
              <a:buNone/>
            </a:pPr>
            <a:endParaRPr lang="en-IN" sz="1400" dirty="0" smtClean="0"/>
          </a:p>
          <a:p>
            <a:pPr>
              <a:buClr>
                <a:schemeClr val="dk2"/>
              </a:buClr>
            </a:pPr>
            <a:r>
              <a:rPr lang="en-IN" sz="1400" dirty="0" smtClean="0"/>
              <a:t>Application of the Z-Score method with varying thresholds ((+/-) 1, 2, and 3 standard deviations away from the mean) to extract the outliers  (collective data wise and individual variable wise).</a:t>
            </a:r>
            <a:endParaRPr lang="en-US" sz="1400" dirty="0" smtClean="0"/>
          </a:p>
          <a:p>
            <a:pPr lvl="0">
              <a:buClr>
                <a:schemeClr val="dk2"/>
              </a:buClr>
            </a:pPr>
            <a:endParaRPr lang="en-US" sz="1400" dirty="0" smtClean="0"/>
          </a:p>
          <a:p>
            <a:pPr lvl="0">
              <a:buClr>
                <a:schemeClr val="dk2"/>
              </a:buClr>
              <a:buNone/>
            </a:pPr>
            <a:endParaRPr lang="en-US" sz="1400" dirty="0" smtClean="0"/>
          </a:p>
          <a:p>
            <a:pPr lvl="0">
              <a:buClr>
                <a:schemeClr val="dk2"/>
              </a:buClr>
              <a:buNone/>
            </a:pPr>
            <a:r>
              <a:rPr lang="en-US" sz="1400" dirty="0" smtClean="0"/>
              <a:t>	</a:t>
            </a:r>
          </a:p>
          <a:p>
            <a:pPr marL="0" lvl="0" indent="0">
              <a:buSzPts val="1100"/>
              <a:buNone/>
            </a:pPr>
            <a:endParaRPr lang="en-IN" sz="1400" dirty="0" smtClean="0">
              <a:solidFill>
                <a:schemeClr val="dk1"/>
              </a:solidFill>
            </a:endParaRPr>
          </a:p>
          <a:p>
            <a:pPr marL="0" lvl="0" indent="0">
              <a:buSzPts val="1100"/>
              <a:buNone/>
            </a:pPr>
            <a:endParaRPr sz="1400" dirty="0" smtClean="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7"/>
          <p:cNvPicPr preferRelativeResize="0">
            <a:picLocks noGrp="1"/>
          </p:cNvPicPr>
          <p:nvPr>
            <p:ph type="pic" idx="2"/>
          </p:nvPr>
        </p:nvPicPr>
        <p:blipFill rotWithShape="1">
          <a:blip r:embed="rId3">
            <a:alphaModFix/>
          </a:blip>
          <a:srcRect l="26594"/>
          <a:stretch/>
        </p:blipFill>
        <p:spPr>
          <a:xfrm flipH="1">
            <a:off x="6330900" y="1311318"/>
            <a:ext cx="2813100" cy="3832200"/>
          </a:xfrm>
          <a:prstGeom prst="rect">
            <a:avLst/>
          </a:prstGeom>
        </p:spPr>
      </p:pic>
      <p:sp>
        <p:nvSpPr>
          <p:cNvPr id="156" name="Google Shape;156;p27"/>
          <p:cNvSpPr/>
          <p:nvPr/>
        </p:nvSpPr>
        <p:spPr>
          <a:xfrm rot="-5399952" flipH="1">
            <a:off x="3749264" y="1953063"/>
            <a:ext cx="3832218" cy="254869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txBox="1">
            <a:spLocks noGrp="1"/>
          </p:cNvSpPr>
          <p:nvPr>
            <p:ph type="title"/>
          </p:nvPr>
        </p:nvSpPr>
        <p:spPr>
          <a:xfrm>
            <a:off x="720000" y="34127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Insights</a:t>
            </a:r>
            <a:endParaRPr dirty="0"/>
          </a:p>
        </p:txBody>
      </p:sp>
      <p:sp>
        <p:nvSpPr>
          <p:cNvPr id="158" name="Google Shape;158;p27"/>
          <p:cNvSpPr txBox="1">
            <a:spLocks noGrp="1"/>
          </p:cNvSpPr>
          <p:nvPr>
            <p:ph type="subTitle" idx="1"/>
          </p:nvPr>
        </p:nvSpPr>
        <p:spPr>
          <a:xfrm>
            <a:off x="179512" y="1491630"/>
            <a:ext cx="6192688" cy="3528392"/>
          </a:xfrm>
          <a:prstGeom prst="rect">
            <a:avLst/>
          </a:prstGeom>
        </p:spPr>
        <p:txBody>
          <a:bodyPr spcFirstLastPara="1" wrap="square" lIns="91425" tIns="91425" rIns="91425" bIns="91425" anchor="t" anchorCtr="0">
            <a:noAutofit/>
          </a:bodyPr>
          <a:lstStyle/>
          <a:p>
            <a:pPr marL="0" lvl="0" indent="0">
              <a:buSzPts val="1100"/>
              <a:buNone/>
            </a:pPr>
            <a:r>
              <a:rPr lang="en-IN" sz="1400" dirty="0" smtClean="0"/>
              <a:t>Once the application statistical techniques are done. One can find the presence of far lying outliers (individual variable and collective data wise) with an increase in the threshold value of the Z-Score method. The more the threshold value, the far the outliers lie. Thus, giving us the required instances of abnormal operational conditions of the cyclone pre-heater.</a:t>
            </a:r>
          </a:p>
          <a:p>
            <a:pPr marL="0" lvl="0" indent="0">
              <a:buSzPts val="1100"/>
              <a:buNone/>
            </a:pPr>
            <a:endParaRPr lang="en-IN" sz="1400" dirty="0" smtClean="0"/>
          </a:p>
          <a:p>
            <a:pPr marL="0" lvl="0" indent="0">
              <a:buSzPts val="1100"/>
              <a:buNone/>
            </a:pPr>
            <a:r>
              <a:rPr lang="en-IN" sz="1400" dirty="0" smtClean="0"/>
              <a:t>Here are the potential instances of abnormal operational conditions (7 records).</a:t>
            </a:r>
          </a:p>
          <a:p>
            <a:pPr marL="0" lvl="0" indent="0">
              <a:buSzPts val="1100"/>
              <a:buNone/>
            </a:pPr>
            <a:endParaRPr lang="en-IN" sz="1400" dirty="0" smtClean="0">
              <a:solidFill>
                <a:schemeClr val="dk1"/>
              </a:solidFill>
            </a:endParaRPr>
          </a:p>
          <a:p>
            <a:pPr marL="0" lvl="0" indent="0">
              <a:buSzPts val="1100"/>
              <a:buNone/>
            </a:pPr>
            <a:endParaRPr sz="1400" dirty="0" smtClean="0">
              <a:solidFill>
                <a:schemeClr val="dk1"/>
              </a:solidFill>
            </a:endParaRPr>
          </a:p>
        </p:txBody>
      </p:sp>
      <p:pic>
        <p:nvPicPr>
          <p:cNvPr id="1026" name="Picture 2"/>
          <p:cNvPicPr>
            <a:picLocks noChangeAspect="1" noChangeArrowheads="1"/>
          </p:cNvPicPr>
          <p:nvPr/>
        </p:nvPicPr>
        <p:blipFill>
          <a:blip r:embed="rId4"/>
          <a:srcRect/>
          <a:stretch>
            <a:fillRect/>
          </a:stretch>
        </p:blipFill>
        <p:spPr bwMode="auto">
          <a:xfrm>
            <a:off x="251520" y="3579862"/>
            <a:ext cx="5544616" cy="14230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arbor &amp; Port Industry Company Profile by Slidesgo">
  <a:themeElements>
    <a:clrScheme name="Simple Light">
      <a:dk1>
        <a:srgbClr val="413631"/>
      </a:dk1>
      <a:lt1>
        <a:srgbClr val="FFFFFF"/>
      </a:lt1>
      <a:dk2>
        <a:srgbClr val="CB6C41"/>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377</Words>
  <Application>Microsoft Office PowerPoint</Application>
  <PresentationFormat>On-screen Show (16:9)</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Raleway</vt:lpstr>
      <vt:lpstr>Open Sans</vt:lpstr>
      <vt:lpstr>Nunito Light</vt:lpstr>
      <vt:lpstr>Harbor &amp; Port Industry Company Profile by Slidesgo</vt:lpstr>
      <vt:lpstr>ExactSpace Internship Assessment  Done By: S. Vamsidhar</vt:lpstr>
      <vt:lpstr>Data Preparation</vt:lpstr>
      <vt:lpstr>Analysis Strategy</vt:lpstr>
      <vt:lpstr>Analysis Strategy</vt:lpstr>
      <vt:lpstr>Insights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ExactSpace Internship Assessment  Done By: S. Vamsidhar</dc:title>
  <cp:lastModifiedBy>Vamsidhar Sivakumar</cp:lastModifiedBy>
  <cp:revision>9</cp:revision>
  <dcterms:modified xsi:type="dcterms:W3CDTF">2023-06-26T05:05:59Z</dcterms:modified>
</cp:coreProperties>
</file>