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914400" y="914400"/>
            <a:ext cx="7772400" cy="1828800"/>
          </a:xfrm>
          <a:prstGeom prst="rect">
            <a:avLst/>
          </a:prstGeom>
          <a:noFill/>
          <a:ln/>
        </p:spPr>
        <p:txBody>
          <a:bodyPr wrap="square" rtlCol="0" anchor="ctr"/>
          <a:lstStyle/>
          <a:p>
            <a:pPr algn="ctr" indent="0" marL="0">
              <a:buNone/>
            </a:pPr>
            <a:r>
              <a:rPr lang="en-US" sz="3600" b="1" dirty="0">
                <a:solidFill>
                  <a:srgbClr val="003366"/>
                </a:solidFill>
              </a:rPr>
              <a:t>Innovations</a:t>
            </a:r>
            <a:endParaRPr lang="en-US" sz="3600" dirty="0"/>
          </a:p>
        </p:txBody>
      </p:sp>
      <p:sp>
        <p:nvSpPr>
          <p:cNvPr id="3" name="Text 1"/>
          <p:cNvSpPr/>
          <p:nvPr/>
        </p:nvSpPr>
        <p:spPr>
          <a:xfrm>
            <a:off x="914400" y="2743200"/>
            <a:ext cx="7772400" cy="914400"/>
          </a:xfrm>
          <a:prstGeom prst="rect">
            <a:avLst/>
          </a:prstGeom>
          <a:noFill/>
          <a:ln/>
        </p:spPr>
        <p:txBody>
          <a:bodyPr wrap="square" rtlCol="0" anchor="ctr"/>
          <a:lstStyle/>
          <a:p>
            <a:pPr algn="ctr" indent="0" marL="0">
              <a:buNone/>
            </a:pPr>
            <a:r>
              <a:rPr lang="en-US" sz="2400" dirty="0">
                <a:solidFill>
                  <a:srgbClr val="333333"/>
                </a:solidFill>
              </a:rPr>
              <a:t>Generated by VisionDeck</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2F2F2"/>
        </a:solidFill>
      </p:bgPr>
    </p:bg>
    <p:spTree>
      <p:nvGrpSpPr>
        <p:cNvPr id="1" name=""/>
        <p:cNvGrpSpPr/>
        <p:nvPr/>
      </p:nvGrpSpPr>
      <p:grpSpPr>
        <a:xfrm>
          <a:off x="0" y="0"/>
          <a:ext cx="0" cy="0"/>
          <a:chOff x="0" y="0"/>
          <a:chExt cx="0" cy="0"/>
        </a:xfrm>
      </p:grpSpPr>
      <p:sp>
        <p:nvSpPr>
          <p:cNvPr id="2" name="Text 0"/>
          <p:cNvSpPr/>
          <p:nvPr/>
        </p:nvSpPr>
        <p:spPr>
          <a:xfrm>
            <a:off x="914400" y="914400"/>
            <a:ext cx="5486400" cy="914400"/>
          </a:xfrm>
          <a:prstGeom prst="rect">
            <a:avLst/>
          </a:prstGeom>
          <a:noFill/>
          <a:ln/>
        </p:spPr>
        <p:txBody>
          <a:bodyPr wrap="square" rtlCol="0" anchor="ctr"/>
          <a:lstStyle/>
          <a:p>
            <a:pPr algn="ctr" indent="0" marL="0">
              <a:buNone/>
            </a:pPr>
            <a:r>
              <a:rPr lang="en-US" sz="4800" b="1" dirty="0">
                <a:solidFill>
                  <a:srgbClr val="000000"/>
                </a:solidFill>
                <a:latin typeface="Arial" pitchFamily="34" charset="0"/>
                <a:ea typeface="Arial" pitchFamily="34" charset="-122"/>
                <a:cs typeface="Arial" pitchFamily="34" charset="-120"/>
              </a:rPr>
              <a:t>## Innovations in Biotechnology</a:t>
            </a:r>
            <a:endParaRPr lang="en-US" sz="4800" dirty="0"/>
          </a:p>
        </p:txBody>
      </p:sp>
      <p:sp>
        <p:nvSpPr>
          <p:cNvPr id="3" name="Text 1"/>
          <p:cNvSpPr/>
          <p:nvPr/>
        </p:nvSpPr>
        <p:spPr>
          <a:xfrm>
            <a:off x="914400" y="2286000"/>
            <a:ext cx="5486400" cy="457200"/>
          </a:xfrm>
          <a:prstGeom prst="rect">
            <a:avLst/>
          </a:prstGeom>
          <a:noFill/>
          <a:ln/>
        </p:spPr>
        <p:txBody>
          <a:bodyPr wrap="square" rtlCol="0" anchor="ctr"/>
          <a:lstStyle/>
          <a:p>
            <a:pPr algn="ctr" indent="0" marL="0">
              <a:buNone/>
            </a:pPr>
            <a:r>
              <a:rPr lang="en-US" sz="2400" dirty="0">
                <a:solidFill>
                  <a:srgbClr val="000000"/>
                </a:solidFill>
                <a:latin typeface="Arial" pitchFamily="34" charset="0"/>
                <a:ea typeface="Arial" pitchFamily="34" charset="-122"/>
                <a:cs typeface="Arial" pitchFamily="34" charset="-120"/>
              </a:rPr>
              <a:t>**Transforming Healthcare and Beyond**</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914400" y="914400"/>
            <a:ext cx="5486400" cy="457200"/>
          </a:xfrm>
          <a:prstGeom prst="rect">
            <a:avLst/>
          </a:prstGeom>
          <a:noFill/>
          <a:ln/>
        </p:spPr>
        <p:txBody>
          <a:bodyPr wrap="square" rtlCol="0" anchor="ctr"/>
          <a:lstStyle/>
          <a:p>
            <a:pPr indent="0" marL="0">
              <a:buNone/>
            </a:pPr>
            <a:r>
              <a:rPr lang="en-US" sz="3200" b="1" dirty="0">
                <a:solidFill>
                  <a:srgbClr val="000000"/>
                </a:solidFill>
                <a:latin typeface="Arial" pitchFamily="34" charset="0"/>
                <a:ea typeface="Arial" pitchFamily="34" charset="-122"/>
                <a:cs typeface="Arial" pitchFamily="34" charset="-120"/>
              </a:rPr>
              <a:t>### Revolutionizing Healthcare</a:t>
            </a:r>
            <a:endParaRPr lang="en-US" sz="3200" dirty="0"/>
          </a:p>
        </p:txBody>
      </p:sp>
      <p:sp>
        <p:nvSpPr>
          <p:cNvPr id="3" name="Text 1"/>
          <p:cNvSpPr/>
          <p:nvPr/>
        </p:nvSpPr>
        <p:spPr>
          <a:xfrm>
            <a:off x="914400" y="1828800"/>
            <a:ext cx="5486400" cy="457200"/>
          </a:xfrm>
          <a:prstGeom prst="rect">
            <a:avLst/>
          </a:prstGeom>
          <a:noFill/>
          <a:ln/>
        </p:spPr>
        <p:txBody>
          <a:bodyPr wrap="square" rtlCol="0" anchor="ctr"/>
          <a:lstStyle/>
          <a:p>
            <a:pPr indent="0" marL="0">
              <a:buNone/>
            </a:pPr>
            <a:r>
              <a:rPr lang="en-US" sz="2000" dirty="0">
                <a:solidFill>
                  <a:srgbClr val="000000"/>
                </a:solidFill>
                <a:latin typeface="Arial" pitchFamily="34" charset="0"/>
                <a:ea typeface="Arial" pitchFamily="34" charset="-122"/>
                <a:cs typeface="Arial" pitchFamily="34" charset="-120"/>
              </a:rPr>
              <a:t>Biotechnology is at the forefront of healthcare advancements, with applications in:</a:t>
            </a:r>
            <a:endParaRPr lang="en-US" sz="2000" dirty="0"/>
          </a:p>
        </p:txBody>
      </p:sp>
      <p:sp>
        <p:nvSpPr>
          <p:cNvPr id="4" name="Text 2"/>
          <p:cNvSpPr/>
          <p:nvPr/>
        </p:nvSpPr>
        <p:spPr>
          <a:xfrm>
            <a:off x="914400" y="2743200"/>
            <a:ext cx="5486400" cy="274320"/>
          </a:xfrm>
          <a:prstGeom prst="rect">
            <a:avLst/>
          </a:prstGeom>
          <a:noFill/>
          <a:ln/>
        </p:spPr>
        <p:txBody>
          <a:bodyPr wrap="square" rtlCol="0" anchor="ctr"/>
          <a:lstStyle/>
          <a:p>
            <a:pPr indent="0" marL="0">
              <a:buNone/>
            </a:pPr>
            <a:r>
              <a:rPr lang="en-US" sz="1800" dirty="0">
                <a:solidFill>
                  <a:srgbClr val="000000"/>
                </a:solidFill>
                <a:latin typeface="Arial" pitchFamily="34" charset="0"/>
                <a:ea typeface="Arial" pitchFamily="34" charset="-122"/>
                <a:cs typeface="Arial" pitchFamily="34" charset="-120"/>
              </a:rPr>
              <a:t>- **Gene Therapy:**  Treating genetic diseases by modifying genes</a:t>
            </a:r>
            <a:endParaRPr lang="en-US" sz="1800" dirty="0"/>
          </a:p>
        </p:txBody>
      </p:sp>
      <p:sp>
        <p:nvSpPr>
          <p:cNvPr id="5" name="Text 3"/>
          <p:cNvSpPr/>
          <p:nvPr/>
        </p:nvSpPr>
        <p:spPr>
          <a:xfrm>
            <a:off x="914400" y="3474720"/>
            <a:ext cx="5486400" cy="274320"/>
          </a:xfrm>
          <a:prstGeom prst="rect">
            <a:avLst/>
          </a:prstGeom>
          <a:noFill/>
          <a:ln/>
        </p:spPr>
        <p:txBody>
          <a:bodyPr wrap="square" rtlCol="0" anchor="ctr"/>
          <a:lstStyle/>
          <a:p>
            <a:pPr indent="0" marL="0">
              <a:buNone/>
            </a:pPr>
            <a:r>
              <a:rPr lang="en-US" sz="1800" dirty="0">
                <a:solidFill>
                  <a:srgbClr val="000000"/>
                </a:solidFill>
                <a:latin typeface="Arial" pitchFamily="34" charset="0"/>
                <a:ea typeface="Arial" pitchFamily="34" charset="-122"/>
                <a:cs typeface="Arial" pitchFamily="34" charset="-120"/>
              </a:rPr>
              <a:t>- **Personalized Medicine:** Tailoring treatments based on individual genetic profiles</a:t>
            </a:r>
            <a:endParaRPr lang="en-US" sz="1800" dirty="0"/>
          </a:p>
        </p:txBody>
      </p:sp>
      <p:sp>
        <p:nvSpPr>
          <p:cNvPr id="6" name="Text 4"/>
          <p:cNvSpPr/>
          <p:nvPr/>
        </p:nvSpPr>
        <p:spPr>
          <a:xfrm>
            <a:off x="914400" y="4206240"/>
            <a:ext cx="5486400" cy="274320"/>
          </a:xfrm>
          <a:prstGeom prst="rect">
            <a:avLst/>
          </a:prstGeom>
          <a:noFill/>
          <a:ln/>
        </p:spPr>
        <p:txBody>
          <a:bodyPr wrap="square" rtlCol="0" anchor="ctr"/>
          <a:lstStyle/>
          <a:p>
            <a:pPr indent="0" marL="0">
              <a:buNone/>
            </a:pPr>
            <a:r>
              <a:rPr lang="en-US" sz="1800" dirty="0">
                <a:solidFill>
                  <a:srgbClr val="000000"/>
                </a:solidFill>
                <a:latin typeface="Arial" pitchFamily="34" charset="0"/>
                <a:ea typeface="Arial" pitchFamily="34" charset="-122"/>
                <a:cs typeface="Arial" pitchFamily="34" charset="-120"/>
              </a:rPr>
              <a:t>- **Drug Discovery:**  Developing novel therapies using biological approaches</a:t>
            </a:r>
            <a:endParaRPr lang="en-US" sz="1800" dirty="0"/>
          </a:p>
        </p:txBody>
      </p:sp>
      <p:sp>
        <p:nvSpPr>
          <p:cNvPr id="7" name="Text 5"/>
          <p:cNvSpPr/>
          <p:nvPr/>
        </p:nvSpPr>
        <p:spPr>
          <a:xfrm>
            <a:off x="914400" y="4937760"/>
            <a:ext cx="5486400" cy="274320"/>
          </a:xfrm>
          <a:prstGeom prst="rect">
            <a:avLst/>
          </a:prstGeom>
          <a:noFill/>
          <a:ln/>
        </p:spPr>
        <p:txBody>
          <a:bodyPr wrap="square" rtlCol="0" anchor="ctr"/>
          <a:lstStyle/>
          <a:p>
            <a:pPr indent="0" marL="0">
              <a:buNone/>
            </a:pPr>
            <a:r>
              <a:rPr lang="en-US" sz="1800" dirty="0">
                <a:solidFill>
                  <a:srgbClr val="000000"/>
                </a:solidFill>
                <a:latin typeface="Arial" pitchFamily="34" charset="0"/>
                <a:ea typeface="Arial" pitchFamily="34" charset="-122"/>
                <a:cs typeface="Arial" pitchFamily="34" charset="-120"/>
              </a:rPr>
              <a:t>- **Diagnostics:**  Improving disease detection and monitoring</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2F2F2"/>
        </a:solidFill>
      </p:bgPr>
    </p:bg>
    <p:spTree>
      <p:nvGrpSpPr>
        <p:cNvPr id="1" name=""/>
        <p:cNvGrpSpPr/>
        <p:nvPr/>
      </p:nvGrpSpPr>
      <p:grpSpPr>
        <a:xfrm>
          <a:off x="0" y="0"/>
          <a:ext cx="0" cy="0"/>
          <a:chOff x="0" y="0"/>
          <a:chExt cx="0" cy="0"/>
        </a:xfrm>
      </p:grpSpPr>
      <p:sp>
        <p:nvSpPr>
          <p:cNvPr id="2" name="Text 0"/>
          <p:cNvSpPr/>
          <p:nvPr/>
        </p:nvSpPr>
        <p:spPr>
          <a:xfrm>
            <a:off x="914400" y="914400"/>
            <a:ext cx="5486400" cy="457200"/>
          </a:xfrm>
          <a:prstGeom prst="rect">
            <a:avLst/>
          </a:prstGeom>
          <a:noFill/>
          <a:ln/>
        </p:spPr>
        <p:txBody>
          <a:bodyPr wrap="square" rtlCol="0" anchor="ctr"/>
          <a:lstStyle/>
          <a:p>
            <a:pPr indent="0" marL="0">
              <a:buNone/>
            </a:pPr>
            <a:r>
              <a:rPr lang="en-US" sz="3200" b="1" dirty="0">
                <a:solidFill>
                  <a:srgbClr val="000000"/>
                </a:solidFill>
                <a:latin typeface="Arial" pitchFamily="34" charset="0"/>
                <a:ea typeface="Arial" pitchFamily="34" charset="-122"/>
                <a:cs typeface="Arial" pitchFamily="34" charset="-120"/>
              </a:rPr>
              <a:t>### Impact on Agriculture</a:t>
            </a:r>
            <a:endParaRPr lang="en-US" sz="3200" dirty="0"/>
          </a:p>
        </p:txBody>
      </p:sp>
      <p:sp>
        <p:nvSpPr>
          <p:cNvPr id="3" name="Text 1"/>
          <p:cNvSpPr/>
          <p:nvPr/>
        </p:nvSpPr>
        <p:spPr>
          <a:xfrm>
            <a:off x="914400" y="1828800"/>
            <a:ext cx="5486400" cy="457200"/>
          </a:xfrm>
          <a:prstGeom prst="rect">
            <a:avLst/>
          </a:prstGeom>
          <a:noFill/>
          <a:ln/>
        </p:spPr>
        <p:txBody>
          <a:bodyPr wrap="square" rtlCol="0" anchor="ctr"/>
          <a:lstStyle/>
          <a:p>
            <a:pPr indent="0" marL="0">
              <a:buNone/>
            </a:pPr>
            <a:r>
              <a:rPr lang="en-US" sz="2000" dirty="0">
                <a:solidFill>
                  <a:srgbClr val="000000"/>
                </a:solidFill>
                <a:latin typeface="Arial" pitchFamily="34" charset="0"/>
                <a:ea typeface="Arial" pitchFamily="34" charset="-122"/>
                <a:cs typeface="Arial" pitchFamily="34" charset="-120"/>
              </a:rPr>
              <a:t>Biotechnology is transforming agriculture by:</a:t>
            </a:r>
            <a:endParaRPr lang="en-US" sz="2000" dirty="0"/>
          </a:p>
        </p:txBody>
      </p:sp>
      <p:sp>
        <p:nvSpPr>
          <p:cNvPr id="4" name="Text 2"/>
          <p:cNvSpPr/>
          <p:nvPr/>
        </p:nvSpPr>
        <p:spPr>
          <a:xfrm>
            <a:off x="914400" y="2743200"/>
            <a:ext cx="5486400" cy="274320"/>
          </a:xfrm>
          <a:prstGeom prst="rect">
            <a:avLst/>
          </a:prstGeom>
          <a:noFill/>
          <a:ln/>
        </p:spPr>
        <p:txBody>
          <a:bodyPr wrap="square" rtlCol="0" anchor="ctr"/>
          <a:lstStyle/>
          <a:p>
            <a:pPr indent="0" marL="0">
              <a:buNone/>
            </a:pPr>
            <a:r>
              <a:rPr lang="en-US" sz="1800" dirty="0">
                <a:solidFill>
                  <a:srgbClr val="000000"/>
                </a:solidFill>
                <a:latin typeface="Arial" pitchFamily="34" charset="0"/>
                <a:ea typeface="Arial" pitchFamily="34" charset="-122"/>
                <a:cs typeface="Arial" pitchFamily="34" charset="-120"/>
              </a:rPr>
              <a:t>- **Genetically Modified Organisms (GMOs):**  Improving crop yields and resistance to pests</a:t>
            </a:r>
            <a:endParaRPr lang="en-US" sz="1800" dirty="0"/>
          </a:p>
        </p:txBody>
      </p:sp>
      <p:sp>
        <p:nvSpPr>
          <p:cNvPr id="5" name="Text 3"/>
          <p:cNvSpPr/>
          <p:nvPr/>
        </p:nvSpPr>
        <p:spPr>
          <a:xfrm>
            <a:off x="914400" y="3474720"/>
            <a:ext cx="5486400" cy="274320"/>
          </a:xfrm>
          <a:prstGeom prst="rect">
            <a:avLst/>
          </a:prstGeom>
          <a:noFill/>
          <a:ln/>
        </p:spPr>
        <p:txBody>
          <a:bodyPr wrap="square" rtlCol="0" anchor="ctr"/>
          <a:lstStyle/>
          <a:p>
            <a:pPr indent="0" marL="0">
              <a:buNone/>
            </a:pPr>
            <a:r>
              <a:rPr lang="en-US" sz="1800" dirty="0">
                <a:solidFill>
                  <a:srgbClr val="000000"/>
                </a:solidFill>
                <a:latin typeface="Arial" pitchFamily="34" charset="0"/>
                <a:ea typeface="Arial" pitchFamily="34" charset="-122"/>
                <a:cs typeface="Arial" pitchFamily="34" charset="-120"/>
              </a:rPr>
              <a:t>- **Biopesticides:** Developing environmentally friendly pest control solutions</a:t>
            </a:r>
            <a:endParaRPr lang="en-US" sz="1800" dirty="0"/>
          </a:p>
        </p:txBody>
      </p:sp>
      <p:sp>
        <p:nvSpPr>
          <p:cNvPr id="6" name="Text 4"/>
          <p:cNvSpPr/>
          <p:nvPr/>
        </p:nvSpPr>
        <p:spPr>
          <a:xfrm>
            <a:off x="914400" y="4206240"/>
            <a:ext cx="5486400" cy="274320"/>
          </a:xfrm>
          <a:prstGeom prst="rect">
            <a:avLst/>
          </a:prstGeom>
          <a:noFill/>
          <a:ln/>
        </p:spPr>
        <p:txBody>
          <a:bodyPr wrap="square" rtlCol="0" anchor="ctr"/>
          <a:lstStyle/>
          <a:p>
            <a:pPr indent="0" marL="0">
              <a:buNone/>
            </a:pPr>
            <a:r>
              <a:rPr lang="en-US" sz="1800" dirty="0">
                <a:solidFill>
                  <a:srgbClr val="000000"/>
                </a:solidFill>
                <a:latin typeface="Arial" pitchFamily="34" charset="0"/>
                <a:ea typeface="Arial" pitchFamily="34" charset="-122"/>
                <a:cs typeface="Arial" pitchFamily="34" charset="-120"/>
              </a:rPr>
              <a:t>- **Precision Agriculture:** Using data and technology to optimize farming practices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914400" y="914400"/>
            <a:ext cx="5486400" cy="457200"/>
          </a:xfrm>
          <a:prstGeom prst="rect">
            <a:avLst/>
          </a:prstGeom>
          <a:noFill/>
          <a:ln/>
        </p:spPr>
        <p:txBody>
          <a:bodyPr wrap="square" rtlCol="0" anchor="ctr"/>
          <a:lstStyle/>
          <a:p>
            <a:pPr indent="0" marL="0">
              <a:buNone/>
            </a:pPr>
            <a:r>
              <a:rPr lang="en-US" sz="3200" b="1" dirty="0">
                <a:solidFill>
                  <a:srgbClr val="000000"/>
                </a:solidFill>
                <a:latin typeface="Arial" pitchFamily="34" charset="0"/>
                <a:ea typeface="Arial" pitchFamily="34" charset="-122"/>
                <a:cs typeface="Arial" pitchFamily="34" charset="-120"/>
              </a:rPr>
              <a:t>### Future Directions</a:t>
            </a:r>
            <a:endParaRPr lang="en-US" sz="3200" dirty="0"/>
          </a:p>
        </p:txBody>
      </p:sp>
      <p:sp>
        <p:nvSpPr>
          <p:cNvPr id="3" name="Text 1"/>
          <p:cNvSpPr/>
          <p:nvPr/>
        </p:nvSpPr>
        <p:spPr>
          <a:xfrm>
            <a:off x="914400" y="1828800"/>
            <a:ext cx="5486400" cy="457200"/>
          </a:xfrm>
          <a:prstGeom prst="rect">
            <a:avLst/>
          </a:prstGeom>
          <a:noFill/>
          <a:ln/>
        </p:spPr>
        <p:txBody>
          <a:bodyPr wrap="square" rtlCol="0" anchor="ctr"/>
          <a:lstStyle/>
          <a:p>
            <a:pPr indent="0" marL="0">
              <a:buNone/>
            </a:pPr>
            <a:r>
              <a:rPr lang="en-US" sz="2000" dirty="0">
                <a:solidFill>
                  <a:srgbClr val="000000"/>
                </a:solidFill>
                <a:latin typeface="Arial" pitchFamily="34" charset="0"/>
                <a:ea typeface="Arial" pitchFamily="34" charset="-122"/>
                <a:cs typeface="Arial" pitchFamily="34" charset="-120"/>
              </a:rPr>
              <a:t>Biotechnology continues to evolve rapidly, with promising advancements in:</a:t>
            </a:r>
            <a:endParaRPr lang="en-US" sz="2000" dirty="0"/>
          </a:p>
        </p:txBody>
      </p:sp>
      <p:sp>
        <p:nvSpPr>
          <p:cNvPr id="4" name="Text 2"/>
          <p:cNvSpPr/>
          <p:nvPr/>
        </p:nvSpPr>
        <p:spPr>
          <a:xfrm>
            <a:off x="914400" y="2743200"/>
            <a:ext cx="5486400" cy="274320"/>
          </a:xfrm>
          <a:prstGeom prst="rect">
            <a:avLst/>
          </a:prstGeom>
          <a:noFill/>
          <a:ln/>
        </p:spPr>
        <p:txBody>
          <a:bodyPr wrap="square" rtlCol="0" anchor="ctr"/>
          <a:lstStyle/>
          <a:p>
            <a:pPr indent="0" marL="0">
              <a:buNone/>
            </a:pPr>
            <a:r>
              <a:rPr lang="en-US" sz="1800" dirty="0">
                <a:solidFill>
                  <a:srgbClr val="000000"/>
                </a:solidFill>
                <a:latin typeface="Arial" pitchFamily="34" charset="0"/>
                <a:ea typeface="Arial" pitchFamily="34" charset="-122"/>
                <a:cs typeface="Arial" pitchFamily="34" charset="-120"/>
              </a:rPr>
              <a:t>- **CRISPR Gene Editing:**  Precisely targeting and modifying genes</a:t>
            </a:r>
            <a:endParaRPr lang="en-US" sz="1800" dirty="0"/>
          </a:p>
        </p:txBody>
      </p:sp>
      <p:sp>
        <p:nvSpPr>
          <p:cNvPr id="5" name="Text 3"/>
          <p:cNvSpPr/>
          <p:nvPr/>
        </p:nvSpPr>
        <p:spPr>
          <a:xfrm>
            <a:off x="914400" y="3474720"/>
            <a:ext cx="5486400" cy="274320"/>
          </a:xfrm>
          <a:prstGeom prst="rect">
            <a:avLst/>
          </a:prstGeom>
          <a:noFill/>
          <a:ln/>
        </p:spPr>
        <p:txBody>
          <a:bodyPr wrap="square" rtlCol="0" anchor="ctr"/>
          <a:lstStyle/>
          <a:p>
            <a:pPr indent="0" marL="0">
              <a:buNone/>
            </a:pPr>
            <a:r>
              <a:rPr lang="en-US" sz="1800" dirty="0">
                <a:solidFill>
                  <a:srgbClr val="000000"/>
                </a:solidFill>
                <a:latin typeface="Arial" pitchFamily="34" charset="0"/>
                <a:ea typeface="Arial" pitchFamily="34" charset="-122"/>
                <a:cs typeface="Arial" pitchFamily="34" charset="-120"/>
              </a:rPr>
              <a:t>- **Synthetic Biology:**  Designing and engineering new biological systems</a:t>
            </a:r>
            <a:endParaRPr lang="en-US" sz="1800" dirty="0"/>
          </a:p>
        </p:txBody>
      </p:sp>
      <p:sp>
        <p:nvSpPr>
          <p:cNvPr id="6" name="Text 4"/>
          <p:cNvSpPr/>
          <p:nvPr/>
        </p:nvSpPr>
        <p:spPr>
          <a:xfrm>
            <a:off x="914400" y="4206240"/>
            <a:ext cx="5486400" cy="274320"/>
          </a:xfrm>
          <a:prstGeom prst="rect">
            <a:avLst/>
          </a:prstGeom>
          <a:noFill/>
          <a:ln/>
        </p:spPr>
        <p:txBody>
          <a:bodyPr wrap="square" rtlCol="0" anchor="ctr"/>
          <a:lstStyle/>
          <a:p>
            <a:pPr indent="0" marL="0">
              <a:buNone/>
            </a:pPr>
            <a:r>
              <a:rPr lang="en-US" sz="1800" dirty="0">
                <a:solidFill>
                  <a:srgbClr val="000000"/>
                </a:solidFill>
                <a:latin typeface="Arial" pitchFamily="34" charset="0"/>
                <a:ea typeface="Arial" pitchFamily="34" charset="-122"/>
                <a:cs typeface="Arial" pitchFamily="34" charset="-120"/>
              </a:rPr>
              <a:t>- **Bioprinting:**  Creating organs and tissues using 3D printing technology</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2F2F2"/>
        </a:solidFill>
      </p:bgPr>
    </p:bg>
    <p:spTree>
      <p:nvGrpSpPr>
        <p:cNvPr id="1" name=""/>
        <p:cNvGrpSpPr/>
        <p:nvPr/>
      </p:nvGrpSpPr>
      <p:grpSpPr>
        <a:xfrm>
          <a:off x="0" y="0"/>
          <a:ext cx="0" cy="0"/>
          <a:chOff x="0" y="0"/>
          <a:chExt cx="0" cy="0"/>
        </a:xfrm>
      </p:grpSpPr>
      <p:sp>
        <p:nvSpPr>
          <p:cNvPr id="2" name="Text 0"/>
          <p:cNvSpPr/>
          <p:nvPr/>
        </p:nvSpPr>
        <p:spPr>
          <a:xfrm>
            <a:off x="914400" y="914400"/>
            <a:ext cx="5486400" cy="457200"/>
          </a:xfrm>
          <a:prstGeom prst="rect">
            <a:avLst/>
          </a:prstGeom>
          <a:noFill/>
          <a:ln/>
        </p:spPr>
        <p:txBody>
          <a:bodyPr wrap="square" rtlCol="0" anchor="ctr"/>
          <a:lstStyle/>
          <a:p>
            <a:pPr indent="0" marL="0">
              <a:buNone/>
            </a:pPr>
            <a:r>
              <a:rPr lang="en-US" sz="3200" b="1" dirty="0">
                <a:solidFill>
                  <a:srgbClr val="000000"/>
                </a:solidFill>
                <a:latin typeface="Arial" pitchFamily="34" charset="0"/>
                <a:ea typeface="Arial" pitchFamily="34" charset="-122"/>
                <a:cs typeface="Arial" pitchFamily="34" charset="-120"/>
              </a:rPr>
              <a:t>## Conclusion</a:t>
            </a:r>
            <a:endParaRPr lang="en-US" sz="3200" dirty="0"/>
          </a:p>
        </p:txBody>
      </p:sp>
      <p:sp>
        <p:nvSpPr>
          <p:cNvPr id="3" name="Text 1"/>
          <p:cNvSpPr/>
          <p:nvPr/>
        </p:nvSpPr>
        <p:spPr>
          <a:xfrm>
            <a:off x="914400" y="1828800"/>
            <a:ext cx="5486400" cy="914400"/>
          </a:xfrm>
          <a:prstGeom prst="rect">
            <a:avLst/>
          </a:prstGeom>
          <a:noFill/>
          <a:ln/>
        </p:spPr>
        <p:txBody>
          <a:bodyPr wrap="square" rtlCol="0" anchor="ctr"/>
          <a:lstStyle/>
          <a:p>
            <a:pPr indent="0" marL="0">
              <a:buNone/>
            </a:pPr>
            <a:r>
              <a:rPr lang="en-US" sz="2000" dirty="0">
                <a:solidFill>
                  <a:srgbClr val="000000"/>
                </a:solidFill>
                <a:latin typeface="Arial" pitchFamily="34" charset="0"/>
                <a:ea typeface="Arial" pitchFamily="34" charset="-122"/>
                <a:cs typeface="Arial" pitchFamily="34" charset="-120"/>
              </a:rPr>
              <a:t>Biotechnology is transforming various fields, from healthcare to agriculture, offering immense potential for innovation and advancement. As research and development continue, we can expect to see even greater breakthroughs and benefits in the years to come.</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2024-07-04T21:08:36Z</dcterms:created>
  <dcterms:modified xsi:type="dcterms:W3CDTF">2024-07-04T21:08:36Z</dcterms:modified>
</cp:coreProperties>
</file>