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76" r:id="rId4"/>
    <p:sldId id="277" r:id="rId5"/>
    <p:sldId id="278" r:id="rId6"/>
    <p:sldId id="279" r:id="rId7"/>
    <p:sldId id="261" r:id="rId8"/>
    <p:sldId id="262" r:id="rId9"/>
    <p:sldId id="263" r:id="rId10"/>
    <p:sldId id="259" r:id="rId11"/>
    <p:sldId id="264" r:id="rId12"/>
    <p:sldId id="274" r:id="rId13"/>
    <p:sldId id="275" r:id="rId14"/>
    <p:sldId id="265" r:id="rId15"/>
    <p:sldId id="266" r:id="rId16"/>
    <p:sldId id="267" r:id="rId17"/>
    <p:sldId id="268" r:id="rId18"/>
    <p:sldId id="28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E6/GpuVGM9V09/v+XYi8cA==" hashData="sFM1gVaobCZI9N1layRYluHSTymw3tmnK0OFjc1UhcTqZIc0QkgLxUrxxXtSVxDUYFq1JfLdgbxFRwY0JadwvA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C63D-708B-418F-A05B-B880DE21C54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2600-84B6-44B6-9859-CB6BB150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597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C63D-708B-418F-A05B-B880DE21C54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2600-84B6-44B6-9859-CB6BB150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7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C63D-708B-418F-A05B-B880DE21C54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2600-84B6-44B6-9859-CB6BB150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478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C63D-708B-418F-A05B-B880DE21C54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2600-84B6-44B6-9859-CB6BB150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4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C63D-708B-418F-A05B-B880DE21C54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2600-84B6-44B6-9859-CB6BB150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2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C63D-708B-418F-A05B-B880DE21C54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2600-84B6-44B6-9859-CB6BB150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7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C63D-708B-418F-A05B-B880DE21C54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2600-84B6-44B6-9859-CB6BB150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1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C63D-708B-418F-A05B-B880DE21C54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2600-84B6-44B6-9859-CB6BB150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0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C63D-708B-418F-A05B-B880DE21C54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2600-84B6-44B6-9859-CB6BB150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253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C63D-708B-418F-A05B-B880DE21C54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2600-84B6-44B6-9859-CB6BB150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60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FC63D-708B-418F-A05B-B880DE21C54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D2600-84B6-44B6-9859-CB6BB150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198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FC63D-708B-418F-A05B-B880DE21C54D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D2600-84B6-44B6-9859-CB6BB150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135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4" name="Picture 4" descr="Image result for images for A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282" y="237891"/>
            <a:ext cx="10739718" cy="5810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724834"/>
            <a:ext cx="6884893" cy="1842247"/>
          </a:xfrm>
        </p:spPr>
        <p:txBody>
          <a:bodyPr/>
          <a:lstStyle/>
          <a:p>
            <a:r>
              <a:rPr lang="en-US" b="1" dirty="0" smtClean="0"/>
              <a:t>Artificial Intelligence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2729" y="5791036"/>
            <a:ext cx="3845859" cy="825664"/>
          </a:xfrm>
        </p:spPr>
        <p:txBody>
          <a:bodyPr>
            <a:noAutofit/>
          </a:bodyPr>
          <a:lstStyle/>
          <a:p>
            <a:r>
              <a:rPr lang="en-US" dirty="0" smtClean="0"/>
              <a:t> </a:t>
            </a:r>
            <a:r>
              <a:rPr lang="en-US" b="1" dirty="0"/>
              <a:t>Instructor : </a:t>
            </a:r>
            <a:r>
              <a:rPr lang="en-US" b="1" dirty="0" smtClean="0"/>
              <a:t>Dr. </a:t>
            </a:r>
            <a:r>
              <a:rPr lang="en-US" b="1" smtClean="0"/>
              <a:t>Iram </a:t>
            </a:r>
            <a:r>
              <a:rPr lang="en-US" b="1" smtClean="0"/>
              <a:t>Noreen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21519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</a:t>
            </a:r>
            <a:r>
              <a:rPr lang="en-US" dirty="0" smtClean="0"/>
              <a:t>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Simple Reflex Agents</a:t>
            </a:r>
          </a:p>
          <a:p>
            <a:pPr fontAlgn="base"/>
            <a:r>
              <a:rPr lang="en-US" dirty="0"/>
              <a:t>Model-Based Reflex Agents</a:t>
            </a:r>
          </a:p>
          <a:p>
            <a:pPr fontAlgn="base"/>
            <a:r>
              <a:rPr lang="en-US" dirty="0"/>
              <a:t>Goal-Based Agents</a:t>
            </a:r>
          </a:p>
          <a:p>
            <a:pPr fontAlgn="base"/>
            <a:r>
              <a:rPr lang="en-US" dirty="0"/>
              <a:t>Utility-Based Agents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062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3875" y="222622"/>
            <a:ext cx="10515600" cy="1325563"/>
          </a:xfrm>
        </p:spPr>
        <p:txBody>
          <a:bodyPr/>
          <a:lstStyle/>
          <a:p>
            <a:r>
              <a:rPr lang="en-US" dirty="0" smtClean="0"/>
              <a:t>Simple Reflex Agents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3875" y="1243734"/>
            <a:ext cx="11161444" cy="3197637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Simple reflex agents ignore the </a:t>
            </a:r>
            <a:r>
              <a:rPr lang="en-US" dirty="0" smtClean="0"/>
              <a:t>percept </a:t>
            </a:r>
            <a:r>
              <a:rPr lang="en-US" dirty="0"/>
              <a:t>history and act only on the basis of the </a:t>
            </a:r>
            <a:r>
              <a:rPr lang="en-US" b="1" dirty="0"/>
              <a:t>current percept</a:t>
            </a:r>
            <a:r>
              <a:rPr lang="en-US" dirty="0"/>
              <a:t>. </a:t>
            </a:r>
            <a:endParaRPr lang="en-US" dirty="0" smtClean="0"/>
          </a:p>
          <a:p>
            <a:pPr fontAlgn="base"/>
            <a:r>
              <a:rPr lang="en-US" dirty="0" smtClean="0"/>
              <a:t>The </a:t>
            </a:r>
            <a:r>
              <a:rPr lang="en-US" dirty="0"/>
              <a:t>agent function is based on the </a:t>
            </a:r>
            <a:r>
              <a:rPr lang="en-US" b="1" dirty="0"/>
              <a:t>condition-action rule</a:t>
            </a:r>
            <a:r>
              <a:rPr lang="en-US" dirty="0"/>
              <a:t>. </a:t>
            </a:r>
            <a:r>
              <a:rPr lang="en-US" dirty="0" smtClean="0"/>
              <a:t>A </a:t>
            </a:r>
            <a:r>
              <a:rPr lang="en-US" dirty="0"/>
              <a:t>condition-action rule is a rule that maps a state </a:t>
            </a:r>
            <a:r>
              <a:rPr lang="en-US" dirty="0" err="1"/>
              <a:t>i.e</a:t>
            </a:r>
            <a:r>
              <a:rPr lang="en-US" dirty="0"/>
              <a:t>, condition to an action. </a:t>
            </a:r>
            <a:endParaRPr lang="en-US" dirty="0" smtClean="0"/>
          </a:p>
          <a:p>
            <a:pPr fontAlgn="base"/>
            <a:r>
              <a:rPr lang="en-US" dirty="0" smtClean="0"/>
              <a:t>function </a:t>
            </a:r>
            <a:r>
              <a:rPr lang="en-US" dirty="0"/>
              <a:t>only succeeds when the environment is fully observable. </a:t>
            </a:r>
            <a:endParaRPr lang="en-US" dirty="0" smtClean="0"/>
          </a:p>
          <a:p>
            <a:pPr fontAlgn="base"/>
            <a:r>
              <a:rPr lang="en-US" dirty="0" smtClean="0"/>
              <a:t>Very </a:t>
            </a:r>
            <a:r>
              <a:rPr lang="en-US" dirty="0"/>
              <a:t>limited </a:t>
            </a:r>
            <a:r>
              <a:rPr lang="en-US" dirty="0" smtClean="0"/>
              <a:t>intelligence and knowledge.</a:t>
            </a:r>
          </a:p>
          <a:p>
            <a:pPr fontAlgn="base"/>
            <a:endParaRPr lang="en-US" dirty="0"/>
          </a:p>
          <a:p>
            <a:pPr fontAlgn="base"/>
            <a:r>
              <a:rPr lang="en-US" dirty="0" smtClean="0"/>
              <a:t>If </a:t>
            </a:r>
            <a:r>
              <a:rPr lang="en-US" dirty="0"/>
              <a:t>there occurs any change in the </a:t>
            </a:r>
            <a:r>
              <a:rPr lang="en-US" dirty="0" smtClean="0"/>
              <a:t>environment</a:t>
            </a:r>
          </a:p>
          <a:p>
            <a:pPr marL="0" indent="0" fontAlgn="base">
              <a:buNone/>
            </a:pPr>
            <a:r>
              <a:rPr lang="en-US" dirty="0" smtClean="0"/>
              <a:t>then </a:t>
            </a:r>
            <a:r>
              <a:rPr lang="en-US" dirty="0"/>
              <a:t>the collection of rules need to be updated.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707" y="3589316"/>
            <a:ext cx="5537293" cy="325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46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Pseudo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912" y="1972469"/>
            <a:ext cx="8291017" cy="438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78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agent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11" y="1825625"/>
            <a:ext cx="10587813" cy="470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82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Model-based reflex agents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60" y="1140031"/>
            <a:ext cx="10997540" cy="3467595"/>
          </a:xfrm>
        </p:spPr>
        <p:txBody>
          <a:bodyPr>
            <a:normAutofit/>
          </a:bodyPr>
          <a:lstStyle/>
          <a:p>
            <a:r>
              <a:rPr lang="en-US" dirty="0"/>
              <a:t>They use a </a:t>
            </a:r>
            <a:r>
              <a:rPr lang="en-US" b="1" dirty="0"/>
              <a:t>model</a:t>
            </a:r>
            <a:r>
              <a:rPr lang="en-US" dirty="0"/>
              <a:t> of the world to choose their actions.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maintain an </a:t>
            </a:r>
            <a:r>
              <a:rPr lang="en-US" b="1" dirty="0"/>
              <a:t>internal state</a:t>
            </a:r>
            <a:r>
              <a:rPr lang="en-US" dirty="0"/>
              <a:t>.</a:t>
            </a:r>
          </a:p>
          <a:p>
            <a:r>
              <a:rPr lang="en-US" b="1" dirty="0" smtClean="0"/>
              <a:t>Updating </a:t>
            </a:r>
            <a:r>
              <a:rPr lang="en-US" b="1" dirty="0"/>
              <a:t>the state requires the information about −</a:t>
            </a:r>
            <a:endParaRPr lang="en-US" dirty="0"/>
          </a:p>
          <a:p>
            <a:r>
              <a:rPr lang="en-US" dirty="0"/>
              <a:t>How the world evolves.</a:t>
            </a:r>
          </a:p>
          <a:p>
            <a:r>
              <a:rPr lang="en-US" dirty="0"/>
              <a:t>How the agent’s actions affect </a:t>
            </a:r>
            <a:r>
              <a:rPr lang="en-US" dirty="0" smtClean="0"/>
              <a:t>the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world.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417" y="3277342"/>
            <a:ext cx="57912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35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Based Agents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8156"/>
            <a:ext cx="10515600" cy="5048807"/>
          </a:xfrm>
        </p:spPr>
        <p:txBody>
          <a:bodyPr/>
          <a:lstStyle/>
          <a:p>
            <a:r>
              <a:rPr lang="en-US" dirty="0"/>
              <a:t>They choose their actions in order to </a:t>
            </a:r>
            <a:r>
              <a:rPr lang="en-US" b="1" dirty="0"/>
              <a:t>achieve </a:t>
            </a:r>
            <a:r>
              <a:rPr lang="en-US" b="1" dirty="0" smtClean="0"/>
              <a:t>goals</a:t>
            </a:r>
            <a:r>
              <a:rPr lang="en-US" dirty="0" smtClean="0"/>
              <a:t>, i.e. based on how far they are currently from their </a:t>
            </a:r>
            <a:r>
              <a:rPr lang="en-US" b="1" dirty="0" smtClean="0"/>
              <a:t>goal</a:t>
            </a:r>
            <a:r>
              <a:rPr lang="en-US" dirty="0" smtClean="0"/>
              <a:t>. They action to reduce distance from goal.</a:t>
            </a:r>
          </a:p>
          <a:p>
            <a:r>
              <a:rPr lang="en-US" dirty="0" smtClean="0"/>
              <a:t>It is </a:t>
            </a:r>
            <a:r>
              <a:rPr lang="en-US" dirty="0"/>
              <a:t>more flexible than reflex agent since the knowledge supporting a decision is explicitly modeled</a:t>
            </a:r>
            <a:r>
              <a:rPr lang="en-US" dirty="0" smtClean="0"/>
              <a:t>, and allows modifications/updates.</a:t>
            </a:r>
          </a:p>
          <a:p>
            <a:r>
              <a:rPr lang="en-US" dirty="0" smtClean="0"/>
              <a:t>They </a:t>
            </a:r>
            <a:r>
              <a:rPr lang="en-US" dirty="0"/>
              <a:t>usually require search and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planning techniques. </a:t>
            </a:r>
          </a:p>
          <a:p>
            <a:r>
              <a:rPr lang="en-US" dirty="0"/>
              <a:t>Decisions based </a:t>
            </a:r>
            <a:r>
              <a:rPr lang="en-US" dirty="0" smtClean="0"/>
              <a:t>on </a:t>
            </a:r>
          </a:p>
          <a:p>
            <a:pPr marL="0" indent="0">
              <a:buNone/>
            </a:pPr>
            <a:r>
              <a:rPr lang="en-US" dirty="0" smtClean="0"/>
              <a:t>consequences </a:t>
            </a:r>
            <a:r>
              <a:rPr lang="en-US" dirty="0"/>
              <a:t>of actions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286" y="3313215"/>
            <a:ext cx="6177147" cy="33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88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Utility-based agents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690" y="1136856"/>
            <a:ext cx="10515600" cy="4351338"/>
          </a:xfrm>
        </p:spPr>
        <p:txBody>
          <a:bodyPr/>
          <a:lstStyle/>
          <a:p>
            <a:r>
              <a:rPr lang="en-US" dirty="0"/>
              <a:t>They choose actions based on a </a:t>
            </a:r>
            <a:r>
              <a:rPr lang="en-US" b="1" dirty="0"/>
              <a:t>preference (utility)</a:t>
            </a:r>
            <a:r>
              <a:rPr lang="en-US" dirty="0"/>
              <a:t> for each state</a:t>
            </a:r>
            <a:r>
              <a:rPr lang="en-US" dirty="0" smtClean="0"/>
              <a:t>.</a:t>
            </a:r>
          </a:p>
          <a:p>
            <a:r>
              <a:rPr lang="en-US" dirty="0"/>
              <a:t>Sometimes achieving the desired goal is not enough. We may look for quicker, safer, cheaper trip to reach a destination.  Agent happiness should be taken into consideration. Utility describes how </a:t>
            </a:r>
            <a:r>
              <a:rPr lang="en-US" b="1" dirty="0"/>
              <a:t>“happy”</a:t>
            </a:r>
            <a:r>
              <a:rPr lang="en-US" dirty="0"/>
              <a:t> the agent is. Because of the uncertainty in the world, a utility agent chooses the action that maximizes the expected utility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A </a:t>
            </a:r>
            <a:r>
              <a:rPr lang="en-US" b="1" dirty="0"/>
              <a:t>utility function maps a state onto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a </a:t>
            </a:r>
            <a:r>
              <a:rPr lang="en-US" b="1" dirty="0"/>
              <a:t>real number which describes the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associated </a:t>
            </a:r>
            <a:r>
              <a:rPr lang="en-US" b="1" dirty="0"/>
              <a:t>degree of happiness.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5" y="3609975"/>
            <a:ext cx="57816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405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in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0036"/>
            <a:ext cx="10515600" cy="4846927"/>
          </a:xfrm>
        </p:spPr>
        <p:txBody>
          <a:bodyPr/>
          <a:lstStyle/>
          <a:p>
            <a:r>
              <a:rPr lang="en-US" dirty="0"/>
              <a:t>All agents can improve their performance through </a:t>
            </a:r>
            <a:r>
              <a:rPr lang="en-US" b="1" dirty="0"/>
              <a:t>learning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Learning: </a:t>
            </a:r>
            <a:r>
              <a:rPr lang="en-US" dirty="0" smtClean="0"/>
              <a:t>A </a:t>
            </a:r>
            <a:r>
              <a:rPr lang="en-US" dirty="0"/>
              <a:t>process of modification of each component of the </a:t>
            </a:r>
            <a:r>
              <a:rPr lang="en-US" dirty="0" smtClean="0"/>
              <a:t>agent using available feedback</a:t>
            </a:r>
          </a:p>
          <a:p>
            <a:pPr marL="0" indent="0">
              <a:buNone/>
            </a:pPr>
            <a:r>
              <a:rPr lang="en-US" dirty="0" smtClean="0"/>
              <a:t>   information.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266" y="2838203"/>
            <a:ext cx="6814086" cy="37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30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Develop PEAS description for the following task environment: 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 smtClean="0"/>
              <a:t>Robot soccer player </a:t>
            </a:r>
          </a:p>
          <a:p>
            <a:r>
              <a:rPr lang="en-US" b="1" dirty="0" smtClean="0"/>
              <a:t>Shopping for used AI books on the Internet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2345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Human Agent</a:t>
            </a:r>
          </a:p>
          <a:p>
            <a:r>
              <a:rPr lang="en-US" dirty="0" smtClean="0"/>
              <a:t>Hardware/ Robotic Agent</a:t>
            </a:r>
          </a:p>
          <a:p>
            <a:r>
              <a:rPr lang="en-US" dirty="0" smtClean="0"/>
              <a:t>Software Agent</a:t>
            </a:r>
          </a:p>
          <a:p>
            <a:r>
              <a:rPr lang="en-US" dirty="0" smtClean="0"/>
              <a:t>The problem the agent solves is </a:t>
            </a:r>
          </a:p>
          <a:p>
            <a:pPr marL="0" indent="0">
              <a:buNone/>
            </a:pPr>
            <a:r>
              <a:rPr lang="en-US" dirty="0" smtClean="0"/>
              <a:t>characterized by </a:t>
            </a:r>
            <a:r>
              <a:rPr lang="en-US" b="1" dirty="0" smtClean="0"/>
              <a:t>(PEAS)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Performance Measure, </a:t>
            </a:r>
          </a:p>
          <a:p>
            <a:pPr marL="0" indent="0">
              <a:buNone/>
            </a:pPr>
            <a:r>
              <a:rPr lang="en-US" dirty="0" smtClean="0"/>
              <a:t>Environment, Actuators, and </a:t>
            </a:r>
          </a:p>
          <a:p>
            <a:pPr marL="0" indent="0">
              <a:buNone/>
            </a:pPr>
            <a:r>
              <a:rPr lang="en-US" dirty="0" smtClean="0"/>
              <a:t>Sensors.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145" y="365125"/>
            <a:ext cx="1378342" cy="10274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51850" t="8247" r="1"/>
          <a:stretch/>
        </p:blipFill>
        <p:spPr>
          <a:xfrm>
            <a:off x="6222669" y="950027"/>
            <a:ext cx="5183188" cy="536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5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810" y="1530731"/>
            <a:ext cx="8248650" cy="4038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7932" y="57896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DARPA urban challenge 07: http://www.youtube.com/watch?v=SQFEmR50HAk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68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Medical Diagnosis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82391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60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Mushroom-Picking Robot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259" y="1403560"/>
            <a:ext cx="9022402" cy="5110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36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79463"/>
            <a:ext cx="10240432" cy="539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1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010" y="1425039"/>
            <a:ext cx="10973790" cy="4751924"/>
          </a:xfrm>
        </p:spPr>
        <p:txBody>
          <a:bodyPr/>
          <a:lstStyle/>
          <a:p>
            <a:r>
              <a:rPr lang="en-US" b="1" dirty="0" smtClean="0"/>
              <a:t>Performance Measure of Agent</a:t>
            </a:r>
            <a:r>
              <a:rPr lang="en-US" dirty="0" smtClean="0"/>
              <a:t> − It is the criteria, which determines how successful an agent is.</a:t>
            </a:r>
          </a:p>
          <a:p>
            <a:r>
              <a:rPr lang="en-US" b="1" dirty="0" smtClean="0"/>
              <a:t>Percept</a:t>
            </a:r>
            <a:r>
              <a:rPr lang="en-US" dirty="0" smtClean="0"/>
              <a:t> − It is agent’s </a:t>
            </a:r>
            <a:r>
              <a:rPr lang="en-US" u="sng" dirty="0" smtClean="0"/>
              <a:t>perceptual inputs </a:t>
            </a:r>
            <a:r>
              <a:rPr lang="en-US" dirty="0" smtClean="0"/>
              <a:t>at a given instance.</a:t>
            </a:r>
          </a:p>
          <a:p>
            <a:r>
              <a:rPr lang="en-US" b="1" dirty="0" smtClean="0"/>
              <a:t>Percept Sequence</a:t>
            </a:r>
            <a:r>
              <a:rPr lang="en-US" dirty="0" smtClean="0"/>
              <a:t> − It is the </a:t>
            </a:r>
            <a:r>
              <a:rPr lang="en-US" u="sng" dirty="0" smtClean="0"/>
              <a:t>history</a:t>
            </a:r>
            <a:r>
              <a:rPr lang="en-US" dirty="0" smtClean="0"/>
              <a:t> of all that an agent has perceived till date.</a:t>
            </a:r>
          </a:p>
          <a:p>
            <a:r>
              <a:rPr lang="en-US" b="1" dirty="0" smtClean="0"/>
              <a:t>Behavior </a:t>
            </a:r>
            <a:r>
              <a:rPr lang="en-US" b="1" dirty="0"/>
              <a:t>of Agent</a:t>
            </a:r>
            <a:r>
              <a:rPr lang="en-US" dirty="0"/>
              <a:t> − It is the </a:t>
            </a:r>
            <a:r>
              <a:rPr lang="en-US" u="sng" dirty="0"/>
              <a:t>action</a:t>
            </a:r>
            <a:r>
              <a:rPr lang="en-US" dirty="0"/>
              <a:t> that agent performs after any given sequence of percepts.</a:t>
            </a:r>
          </a:p>
          <a:p>
            <a:r>
              <a:rPr lang="en-US" b="1" dirty="0" smtClean="0"/>
              <a:t>Agent </a:t>
            </a:r>
            <a:r>
              <a:rPr lang="en-US" b="1" dirty="0"/>
              <a:t>Function</a:t>
            </a:r>
            <a:r>
              <a:rPr lang="en-US" dirty="0"/>
              <a:t> − It is a map from the precept sequence to an </a:t>
            </a:r>
            <a:r>
              <a:rPr lang="en-US" dirty="0" smtClean="0"/>
              <a:t>action</a:t>
            </a:r>
          </a:p>
          <a:p>
            <a:pPr marL="0" indent="0">
              <a:buNone/>
            </a:pPr>
            <a:r>
              <a:rPr lang="en-US" dirty="0" smtClean="0"/>
              <a:t>i.e., </a:t>
            </a:r>
            <a:r>
              <a:rPr lang="en-US" u="sng" dirty="0" smtClean="0"/>
              <a:t>input to output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9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ational 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2540"/>
            <a:ext cx="10515600" cy="5153891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b="1" dirty="0" smtClean="0"/>
              <a:t>Rationality?</a:t>
            </a:r>
          </a:p>
          <a:p>
            <a:pPr marL="0" indent="0" algn="just">
              <a:buNone/>
            </a:pPr>
            <a:r>
              <a:rPr lang="en-US" dirty="0" smtClean="0"/>
              <a:t>status </a:t>
            </a:r>
            <a:r>
              <a:rPr lang="en-US" dirty="0"/>
              <a:t>of being reasonable, sensible, and having good sense of judgment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A</a:t>
            </a:r>
            <a:r>
              <a:rPr lang="en-US" dirty="0"/>
              <a:t> </a:t>
            </a:r>
            <a:r>
              <a:rPr lang="en-US" b="1" dirty="0"/>
              <a:t>rational agent</a:t>
            </a:r>
            <a:r>
              <a:rPr lang="en-US" dirty="0"/>
              <a:t> is an agent that </a:t>
            </a:r>
            <a:endParaRPr lang="en-US" dirty="0" smtClean="0"/>
          </a:p>
          <a:p>
            <a:pPr algn="just"/>
            <a:r>
              <a:rPr lang="en-US" dirty="0" smtClean="0"/>
              <a:t>has </a:t>
            </a:r>
            <a:r>
              <a:rPr lang="en-US" u="sng" dirty="0"/>
              <a:t>clear</a:t>
            </a:r>
            <a:r>
              <a:rPr lang="en-US" dirty="0"/>
              <a:t> </a:t>
            </a:r>
            <a:r>
              <a:rPr lang="en-US" dirty="0" smtClean="0"/>
              <a:t>preferences</a:t>
            </a:r>
          </a:p>
          <a:p>
            <a:r>
              <a:rPr lang="en-US" dirty="0"/>
              <a:t>h</a:t>
            </a:r>
            <a:r>
              <a:rPr lang="en-US" dirty="0" smtClean="0"/>
              <a:t>as </a:t>
            </a:r>
            <a:r>
              <a:rPr lang="en-US" u="sng" dirty="0"/>
              <a:t>percept </a:t>
            </a:r>
            <a:r>
              <a:rPr lang="en-US" u="sng" dirty="0" smtClean="0"/>
              <a:t>sequence</a:t>
            </a:r>
            <a:r>
              <a:rPr lang="en-US" dirty="0" smtClean="0"/>
              <a:t>, and </a:t>
            </a:r>
            <a:r>
              <a:rPr lang="en-US" u="sng" dirty="0"/>
              <a:t>built-in knowledge </a:t>
            </a:r>
            <a:r>
              <a:rPr lang="en-US" u="sng" dirty="0" smtClean="0"/>
              <a:t>base</a:t>
            </a:r>
          </a:p>
          <a:p>
            <a:pPr algn="just"/>
            <a:r>
              <a:rPr lang="en-US" dirty="0" smtClean="0"/>
              <a:t>models</a:t>
            </a:r>
            <a:r>
              <a:rPr lang="en-US" dirty="0"/>
              <a:t> uncertainty via expected </a:t>
            </a:r>
            <a:r>
              <a:rPr lang="en-US" dirty="0" smtClean="0"/>
              <a:t>values of </a:t>
            </a:r>
            <a:r>
              <a:rPr lang="en-US" u="sng" dirty="0"/>
              <a:t>variables or functions </a:t>
            </a:r>
            <a:endParaRPr lang="en-US" u="sng" dirty="0" smtClean="0"/>
          </a:p>
          <a:p>
            <a:pPr algn="just"/>
            <a:r>
              <a:rPr lang="en-US" dirty="0"/>
              <a:t>h</a:t>
            </a:r>
            <a:r>
              <a:rPr lang="en-US" dirty="0" smtClean="0"/>
              <a:t>as clear </a:t>
            </a:r>
            <a:r>
              <a:rPr lang="en-US" b="1" dirty="0" smtClean="0"/>
              <a:t>performance </a:t>
            </a:r>
            <a:r>
              <a:rPr lang="en-US" b="1" dirty="0"/>
              <a:t>measures</a:t>
            </a:r>
            <a:r>
              <a:rPr lang="en-US" dirty="0"/>
              <a:t>, which determine the degree of success. </a:t>
            </a:r>
            <a:endParaRPr lang="en-US" dirty="0" smtClean="0"/>
          </a:p>
          <a:p>
            <a:pPr algn="just"/>
            <a:r>
              <a:rPr lang="en-US" dirty="0"/>
              <a:t>c</a:t>
            </a:r>
            <a:r>
              <a:rPr lang="en-US" dirty="0" smtClean="0"/>
              <a:t>hooses </a:t>
            </a:r>
            <a:r>
              <a:rPr lang="en-US" dirty="0"/>
              <a:t>to perform the action with the </a:t>
            </a:r>
            <a:r>
              <a:rPr lang="en-US" u="sng" dirty="0"/>
              <a:t>optimal</a:t>
            </a:r>
            <a:r>
              <a:rPr lang="en-US" dirty="0"/>
              <a:t> expected outcome </a:t>
            </a:r>
            <a:r>
              <a:rPr lang="en-US" dirty="0" smtClean="0"/>
              <a:t>among </a:t>
            </a:r>
            <a:r>
              <a:rPr lang="en-US" dirty="0"/>
              <a:t>all feasible actions.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46092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Structure of Intelligent Agents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Agent </a:t>
            </a:r>
            <a:r>
              <a:rPr lang="en-US" b="1" dirty="0"/>
              <a:t>= Architecture + Agent </a:t>
            </a:r>
            <a:r>
              <a:rPr lang="en-US" b="1" dirty="0" smtClean="0"/>
              <a:t>Program</a:t>
            </a:r>
          </a:p>
          <a:p>
            <a:endParaRPr lang="en-US" b="1" dirty="0"/>
          </a:p>
          <a:p>
            <a:r>
              <a:rPr lang="en-US" dirty="0"/>
              <a:t>Architecture = the machinery that an agent executes on.</a:t>
            </a:r>
          </a:p>
          <a:p>
            <a:r>
              <a:rPr lang="en-US" dirty="0"/>
              <a:t>Agent Program = an implementation of an agent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552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272</Words>
  <Application>Microsoft Office PowerPoint</Application>
  <PresentationFormat>Widescreen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Artificial Intelligence</vt:lpstr>
      <vt:lpstr>Agent</vt:lpstr>
      <vt:lpstr>Driver Example</vt:lpstr>
      <vt:lpstr>Medical Diagnosis System</vt:lpstr>
      <vt:lpstr>Mushroom-Picking Robot</vt:lpstr>
      <vt:lpstr>PowerPoint Presentation</vt:lpstr>
      <vt:lpstr>Agent Terminology</vt:lpstr>
      <vt:lpstr>Rational agent</vt:lpstr>
      <vt:lpstr>The Structure of Intelligent Agents</vt:lpstr>
      <vt:lpstr>Types of Agents</vt:lpstr>
      <vt:lpstr>Simple Reflex Agents </vt:lpstr>
      <vt:lpstr>Pseudo </vt:lpstr>
      <vt:lpstr>A simple agent function</vt:lpstr>
      <vt:lpstr>Model-based reflex agents </vt:lpstr>
      <vt:lpstr>Goal Based Agents </vt:lpstr>
      <vt:lpstr>Utility-based agents </vt:lpstr>
      <vt:lpstr>Learning in agents</vt:lpstr>
      <vt:lpstr>Quiz1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Iram Noreen</dc:creator>
  <cp:lastModifiedBy>Dr. Iram Noreen</cp:lastModifiedBy>
  <cp:revision>50</cp:revision>
  <dcterms:created xsi:type="dcterms:W3CDTF">2018-11-07T06:36:12Z</dcterms:created>
  <dcterms:modified xsi:type="dcterms:W3CDTF">2022-10-24T04:55:29Z</dcterms:modified>
</cp:coreProperties>
</file>