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68" r:id="rId9"/>
    <p:sldId id="258" r:id="rId10"/>
    <p:sldId id="276" r:id="rId11"/>
    <p:sldId id="269" r:id="rId12"/>
    <p:sldId id="270" r:id="rId13"/>
    <p:sldId id="271" r:id="rId14"/>
    <p:sldId id="272" r:id="rId15"/>
    <p:sldId id="273" r:id="rId16"/>
    <p:sldId id="274" r:id="rId17"/>
    <p:sldId id="259" r:id="rId18"/>
    <p:sldId id="275" r:id="rId19"/>
    <p:sldId id="261" r:id="rId20"/>
    <p:sldId id="282" r:id="rId21"/>
    <p:sldId id="283" r:id="rId22"/>
    <p:sldId id="262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63" r:id="rId33"/>
    <p:sldId id="264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89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Bayes' Theorem and Probabilistic Reasoning in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DB6DD-1821-88C3-0D4D-08386420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Bayes' Theorem - Core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28337-5949-C0F8-D00F-8E585FBC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P(H∣E)=P(E∣H)xP(H)​/ P(E)</a:t>
            </a:r>
            <a:endParaRPr lang="en-US" b="1" dirty="0"/>
          </a:p>
          <a:p>
            <a:r>
              <a:rPr lang="en-US" b="1" dirty="0"/>
              <a:t>Where:</a:t>
            </a:r>
          </a:p>
          <a:p>
            <a:pPr lvl="1"/>
            <a:r>
              <a:rPr lang="en-US" dirty="0"/>
              <a:t>P(H∣E): </a:t>
            </a:r>
            <a:r>
              <a:rPr lang="en-US" b="1" dirty="0"/>
              <a:t>Posterior</a:t>
            </a:r>
            <a:r>
              <a:rPr lang="en-US" dirty="0"/>
              <a:t> — the probability of the hypothesis H given the evidence E.</a:t>
            </a:r>
          </a:p>
          <a:p>
            <a:pPr lvl="1"/>
            <a:r>
              <a:rPr lang="en-US" dirty="0"/>
              <a:t>P(E∣H):</a:t>
            </a:r>
            <a:r>
              <a:rPr lang="en-US" b="1" dirty="0"/>
              <a:t>Likelihood</a:t>
            </a:r>
            <a:r>
              <a:rPr lang="en-US" dirty="0"/>
              <a:t> — the probability of observing evidence E given that hypothesis H is true.</a:t>
            </a:r>
          </a:p>
          <a:p>
            <a:pPr lvl="1"/>
            <a:r>
              <a:rPr lang="en-US" dirty="0"/>
              <a:t>P(H): </a:t>
            </a:r>
            <a:r>
              <a:rPr lang="en-US" b="1" dirty="0"/>
              <a:t>Prior</a:t>
            </a:r>
            <a:r>
              <a:rPr lang="en-US" dirty="0"/>
              <a:t> — the initial probability of the hypothesis before seeing the evidence.</a:t>
            </a:r>
          </a:p>
          <a:p>
            <a:pPr lvl="1"/>
            <a:r>
              <a:rPr lang="en-US" dirty="0"/>
              <a:t>P(E): </a:t>
            </a:r>
            <a:r>
              <a:rPr lang="en-US" b="1" dirty="0"/>
              <a:t>Marginal likelihood</a:t>
            </a:r>
            <a:r>
              <a:rPr lang="en-US" dirty="0"/>
              <a:t> — the total probability of the evidence under all possible hypotheses.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84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E83A-9BEE-421B-4C5A-E2C7F70F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Email Spam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D0F5E-8199-5ECC-4935-E5610005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20% of emails are spam. 70% of spam emails contain the word “free”, and 10% of non-spam emails also contain “free”.</a:t>
            </a:r>
          </a:p>
          <a:p>
            <a:pPr lvl="1"/>
            <a:r>
              <a:rPr lang="en-US" b="1" dirty="0"/>
              <a:t>Q:</a:t>
            </a:r>
            <a:r>
              <a:rPr lang="en-US" dirty="0"/>
              <a:t>If an email contains “free”, what’s the probability it’s spam?</a:t>
            </a:r>
          </a:p>
          <a:p>
            <a:r>
              <a:rPr lang="en-US" b="1" dirty="0"/>
              <a:t>Given:</a:t>
            </a:r>
            <a:endParaRPr lang="en-US" dirty="0"/>
          </a:p>
          <a:p>
            <a:pPr lvl="1"/>
            <a:r>
              <a:rPr lang="en-US" dirty="0"/>
              <a:t>P(S)=0.2, 𝑃(¬𝑆)=0.8</a:t>
            </a:r>
          </a:p>
          <a:p>
            <a:pPr lvl="1"/>
            <a:r>
              <a:rPr lang="en-US" dirty="0"/>
              <a:t>P(“</a:t>
            </a:r>
            <a:r>
              <a:rPr lang="en-US" dirty="0" err="1"/>
              <a:t>free”∣S</a:t>
            </a:r>
            <a:r>
              <a:rPr lang="en-US" dirty="0"/>
              <a:t>)=0.7</a:t>
            </a:r>
          </a:p>
          <a:p>
            <a:pPr lvl="1"/>
            <a:r>
              <a:rPr lang="en-US" dirty="0"/>
              <a:t>𝑃(“𝑓𝑟𝑒𝑒”∣¬𝑆)=0.1</a:t>
            </a:r>
          </a:p>
        </p:txBody>
      </p:sp>
    </p:spTree>
    <p:extLst>
      <p:ext uri="{BB962C8B-B14F-4D97-AF65-F5344CB8AC3E}">
        <p14:creationId xmlns:p14="http://schemas.microsoft.com/office/powerpoint/2010/main" val="2474814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D258-9632-8567-5E39-DD65E172F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Email Spam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16056-E416-26D9-7C9C-B042465E2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Solution:</a:t>
            </a:r>
          </a:p>
          <a:p>
            <a:pPr lvl="1"/>
            <a:r>
              <a:rPr lang="en-US" dirty="0"/>
              <a:t>Compute total probability of "free":</a:t>
            </a:r>
          </a:p>
          <a:p>
            <a:pPr lvl="2"/>
            <a:r>
              <a:rPr lang="en-US" dirty="0"/>
              <a:t>P("free")		=	P("</a:t>
            </a:r>
            <a:r>
              <a:rPr lang="en-US" dirty="0" err="1"/>
              <a:t>free"∣S</a:t>
            </a:r>
            <a:r>
              <a:rPr lang="en-US" dirty="0"/>
              <a:t>).P(S)+P("free"∣¬S).P(¬S)</a:t>
            </a:r>
          </a:p>
          <a:p>
            <a:pPr lvl="2"/>
            <a:r>
              <a:rPr lang="en-US" dirty="0"/>
              <a:t>P("free")		=	0.7×0.2+0.1×0.8</a:t>
            </a:r>
          </a:p>
          <a:p>
            <a:pPr lvl="2"/>
            <a:r>
              <a:rPr lang="en-US" dirty="0"/>
              <a:t>P("free")		=	0.14+0.08=0.22</a:t>
            </a:r>
          </a:p>
        </p:txBody>
      </p:sp>
    </p:spTree>
    <p:extLst>
      <p:ext uri="{BB962C8B-B14F-4D97-AF65-F5344CB8AC3E}">
        <p14:creationId xmlns:p14="http://schemas.microsoft.com/office/powerpoint/2010/main" val="204957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DB4BA-2FA8-E5AC-2740-615BCA3F5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5E46-D72E-595B-7254-EE012544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Email Spam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A682D-2529-A95E-BED5-CFD1C3285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Apply Bayes’</a:t>
            </a:r>
          </a:p>
          <a:p>
            <a:pPr lvl="1"/>
            <a:r>
              <a:rPr lang="en-US" b="1" dirty="0" err="1"/>
              <a:t>Theorem:</a:t>
            </a:r>
            <a:r>
              <a:rPr lang="en-US" dirty="0" err="1"/>
              <a:t>P</a:t>
            </a:r>
            <a:r>
              <a:rPr lang="en-US" dirty="0"/>
              <a:t>(A|B) = P(B|A) * P(A) / P(B)</a:t>
            </a:r>
            <a:endParaRPr lang="en-US" b="1" dirty="0"/>
          </a:p>
          <a:p>
            <a:pPr lvl="1"/>
            <a:r>
              <a:rPr lang="en-US" b="1" dirty="0"/>
              <a:t>𝑃(𝑆∣"𝑓𝑟𝑒𝑒")	=	</a:t>
            </a:r>
            <a:r>
              <a:rPr lang="pt-BR" dirty="0"/>
              <a:t> P(“</a:t>
            </a:r>
            <a:r>
              <a:rPr lang="en-US" dirty="0"/>
              <a:t>𝑓𝑟𝑒𝑒”</a:t>
            </a:r>
            <a:r>
              <a:rPr lang="pt-BR" dirty="0"/>
              <a:t>∣</a:t>
            </a:r>
            <a:r>
              <a:rPr lang="en-US" dirty="0"/>
              <a:t> 𝑆</a:t>
            </a:r>
            <a:r>
              <a:rPr lang="pt-BR" dirty="0"/>
              <a:t>) .P(</a:t>
            </a:r>
            <a:r>
              <a:rPr lang="en-US" dirty="0"/>
              <a:t>𝑆</a:t>
            </a:r>
            <a:r>
              <a:rPr lang="pt-BR" dirty="0"/>
              <a:t>)/ P(“</a:t>
            </a:r>
            <a:r>
              <a:rPr lang="en-US" dirty="0"/>
              <a:t>𝑓𝑟𝑒𝑒”</a:t>
            </a:r>
            <a:r>
              <a:rPr lang="pt-BR" dirty="0"/>
              <a:t>)​</a:t>
            </a:r>
            <a:endParaRPr lang="en-US" dirty="0"/>
          </a:p>
          <a:p>
            <a:pPr lvl="1"/>
            <a:r>
              <a:rPr lang="en-US" b="1" dirty="0"/>
              <a:t>                         =	</a:t>
            </a:r>
            <a:r>
              <a:rPr lang="en-US" dirty="0"/>
              <a:t>0.7x0.20/.22</a:t>
            </a:r>
          </a:p>
          <a:p>
            <a:pPr lvl="1"/>
            <a:r>
              <a:rPr lang="en-US" b="1" dirty="0"/>
              <a:t>                         =	</a:t>
            </a:r>
            <a:r>
              <a:rPr lang="en-US" dirty="0"/>
              <a:t>0.140/.22</a:t>
            </a:r>
            <a:r>
              <a:rPr lang="en-US" b="1" dirty="0"/>
              <a:t>≈0.636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Answer: There's a 63.6% chance the email is spam if it contains “free”.</a:t>
            </a:r>
          </a:p>
          <a:p>
            <a:pPr marL="457200" lvl="1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39655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7C5E7-85E8-FA9B-07DF-CEC3E3FC6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C732-20A7-2856-EA5D-2C8E50A76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8FF65-0771-8BD1-B2E2-30CDE3AC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It rains only 10% of the time. If it rains, there's an 80% chance you see dark clouds. If it doesn’t rain, there's still a 30% chance of dark clouds.</a:t>
            </a:r>
          </a:p>
          <a:p>
            <a:pPr lvl="1"/>
            <a:r>
              <a:rPr lang="en-US" b="1" dirty="0"/>
              <a:t>Q:</a:t>
            </a:r>
            <a:r>
              <a:rPr lang="en-US" dirty="0"/>
              <a:t>If you see dark clouds, what’s the chance it will rain?</a:t>
            </a:r>
          </a:p>
          <a:p>
            <a:pPr lvl="1"/>
            <a:r>
              <a:rPr lang="en-US" b="1" dirty="0"/>
              <a:t>Given:</a:t>
            </a:r>
            <a:endParaRPr lang="en-US" dirty="0"/>
          </a:p>
          <a:p>
            <a:pPr lvl="1"/>
            <a:r>
              <a:rPr lang="en-US" dirty="0"/>
              <a:t>P(R)=0.1, 𝑃(¬R)=0.9</a:t>
            </a:r>
          </a:p>
          <a:p>
            <a:pPr lvl="1"/>
            <a:r>
              <a:rPr lang="en-US" dirty="0"/>
              <a:t>P(C∣R)=0.8, 𝑃(𝐶∣¬𝑅)=0.3</a:t>
            </a:r>
          </a:p>
        </p:txBody>
      </p:sp>
    </p:spTree>
    <p:extLst>
      <p:ext uri="{BB962C8B-B14F-4D97-AF65-F5344CB8AC3E}">
        <p14:creationId xmlns:p14="http://schemas.microsoft.com/office/powerpoint/2010/main" val="3106055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E6FF9-20E2-521C-F0D8-53D619CAA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24F92-531B-AF91-2A3D-CB3BE2D98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E01E-72AD-3531-7B58-BF158D25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Solution:</a:t>
            </a:r>
          </a:p>
          <a:p>
            <a:pPr lvl="1"/>
            <a:r>
              <a:rPr lang="en-US" dirty="0"/>
              <a:t>Total probability of clouds:</a:t>
            </a:r>
          </a:p>
          <a:p>
            <a:pPr lvl="2"/>
            <a:r>
              <a:rPr lang="en-US" dirty="0"/>
              <a:t>P(C)		=	P(C∣R).P(R)+P(C∣¬R).P(¬R)</a:t>
            </a:r>
          </a:p>
          <a:p>
            <a:pPr lvl="2"/>
            <a:r>
              <a:rPr lang="en-US" dirty="0"/>
              <a:t>P(C) 		=	0.8x0.1+0.3x0.9</a:t>
            </a:r>
          </a:p>
          <a:p>
            <a:pPr lvl="2"/>
            <a:r>
              <a:rPr lang="en-US" dirty="0"/>
              <a:t>P(C) 		=	 0.08+0.27 </a:t>
            </a:r>
          </a:p>
          <a:p>
            <a:pPr marL="2286000" lvl="5" indent="0">
              <a:buNone/>
            </a:pPr>
            <a:r>
              <a:rPr lang="en-US" dirty="0"/>
              <a:t>=	 0.35</a:t>
            </a:r>
          </a:p>
        </p:txBody>
      </p:sp>
    </p:spTree>
    <p:extLst>
      <p:ext uri="{BB962C8B-B14F-4D97-AF65-F5344CB8AC3E}">
        <p14:creationId xmlns:p14="http://schemas.microsoft.com/office/powerpoint/2010/main" val="1834541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64E33-4F62-178D-0163-4EF0C6483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5301-80F7-C9BA-F31D-289A9C02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EBF8-1519-41A8-083C-0E4E12974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Apply Bayes’</a:t>
            </a:r>
          </a:p>
          <a:p>
            <a:pPr lvl="1"/>
            <a:r>
              <a:rPr lang="en-US" b="1" dirty="0" err="1"/>
              <a:t>Theorem:</a:t>
            </a:r>
            <a:r>
              <a:rPr lang="en-US" dirty="0" err="1"/>
              <a:t>P</a:t>
            </a:r>
            <a:r>
              <a:rPr lang="en-US" dirty="0"/>
              <a:t>(A|B) = P(B|A) * P(A) / P(B)</a:t>
            </a:r>
            <a:endParaRPr lang="en-US" b="1" dirty="0"/>
          </a:p>
          <a:p>
            <a:pPr lvl="1"/>
            <a:r>
              <a:rPr lang="en-US" b="1" dirty="0"/>
              <a:t>𝑃(R∣C)	=	</a:t>
            </a:r>
            <a:r>
              <a:rPr lang="pt-BR" dirty="0"/>
              <a:t> P(C∣</a:t>
            </a:r>
            <a:r>
              <a:rPr lang="en-US" dirty="0"/>
              <a:t> R</a:t>
            </a:r>
            <a:r>
              <a:rPr lang="pt-BR" dirty="0"/>
              <a:t>) .P(R)/ P(C)​</a:t>
            </a:r>
            <a:endParaRPr lang="en-US" dirty="0"/>
          </a:p>
          <a:p>
            <a:pPr lvl="1"/>
            <a:r>
              <a:rPr lang="en-US" b="1" dirty="0"/>
              <a:t>                         =	</a:t>
            </a:r>
            <a:r>
              <a:rPr lang="en-US" dirty="0"/>
              <a:t>0.8x0.1/ 0.35</a:t>
            </a:r>
          </a:p>
          <a:p>
            <a:pPr lvl="1"/>
            <a:r>
              <a:rPr lang="en-US" b="1" dirty="0"/>
              <a:t>                         =	</a:t>
            </a:r>
            <a:r>
              <a:rPr lang="en-US" dirty="0"/>
              <a:t>0.08/.35</a:t>
            </a:r>
            <a:r>
              <a:rPr lang="en-US" b="1" dirty="0"/>
              <a:t>≈0.2286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</a:rPr>
              <a:t>Answer:  </a:t>
            </a:r>
            <a:r>
              <a:rPr lang="en-US" dirty="0"/>
              <a:t>There's about a </a:t>
            </a:r>
            <a:r>
              <a:rPr lang="en-US" b="1" dirty="0"/>
              <a:t>22.86% chance of rain</a:t>
            </a:r>
            <a:r>
              <a:rPr lang="en-US" dirty="0"/>
              <a:t> if you see dark clouds.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14997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- Disease 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Let:</a:t>
            </a:r>
          </a:p>
          <a:p>
            <a:pPr lvl="1"/>
            <a:r>
              <a:rPr dirty="0"/>
              <a:t>D: Patient has a disease</a:t>
            </a:r>
          </a:p>
          <a:p>
            <a:pPr lvl="1"/>
            <a:r>
              <a:rPr dirty="0"/>
              <a:t>T: Test is positive</a:t>
            </a:r>
          </a:p>
          <a:p>
            <a:r>
              <a:rPr dirty="0"/>
              <a:t>Given:</a:t>
            </a:r>
          </a:p>
          <a:p>
            <a:pPr lvl="1"/>
            <a:r>
              <a:rPr dirty="0"/>
              <a:t>P(D) = 0.01, P(T|D) = 0.99, P(T|¬D) = 0.05</a:t>
            </a:r>
          </a:p>
          <a:p>
            <a:pPr lvl="1"/>
            <a:r>
              <a:rPr dirty="0"/>
              <a:t>P(T) = 0.0594</a:t>
            </a:r>
          </a:p>
          <a:p>
            <a:pPr lvl="1"/>
            <a:r>
              <a:rPr dirty="0"/>
              <a:t>P(D|T) ≈ 0.167</a:t>
            </a:r>
          </a:p>
          <a:p>
            <a:r>
              <a:rPr dirty="0"/>
              <a:t>Even with a positive result, probability of disease is 16.7%.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7ACAA-81FC-F23C-F273-B3E1E8A33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E468-3106-F3C2-CF70-664F8582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Example - Disease </a:t>
            </a:r>
            <a:r>
              <a:rPr lang="en-US" dirty="0"/>
              <a:t>Testing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D495D-EF05-CBB9-A9A6-E0AF36D23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 disease affects 1% of a population. A test detects it correctly 99% of the time, but also gives false positives 5% of the time.</a:t>
            </a:r>
          </a:p>
          <a:p>
            <a:pPr lvl="1"/>
            <a:r>
              <a:rPr lang="en-US" b="1" dirty="0"/>
              <a:t>Q:</a:t>
            </a:r>
            <a:r>
              <a:rPr lang="en-US" dirty="0"/>
              <a:t> What is the probability a person has the disease if they test positive?</a:t>
            </a:r>
          </a:p>
        </p:txBody>
      </p:sp>
    </p:spTree>
    <p:extLst>
      <p:ext uri="{BB962C8B-B14F-4D97-AF65-F5344CB8AC3E}">
        <p14:creationId xmlns:p14="http://schemas.microsoft.com/office/powerpoint/2010/main" val="3552262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Bayesian Networks (Bayes Nets)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Bayesian network is a directed acyclic graph (DAG) that represents a set of variables and their conditional dependencies via probability.</a:t>
            </a:r>
          </a:p>
          <a:p>
            <a:r>
              <a:rPr lang="en-US" dirty="0"/>
              <a:t>They provide a </a:t>
            </a:r>
            <a:r>
              <a:rPr lang="en-US" b="1" dirty="0"/>
              <a:t>compact</a:t>
            </a:r>
            <a:r>
              <a:rPr lang="en-US" dirty="0"/>
              <a:t> and </a:t>
            </a:r>
            <a:r>
              <a:rPr lang="en-US" b="1" dirty="0"/>
              <a:t>structured representation</a:t>
            </a:r>
            <a:r>
              <a:rPr lang="en-US" dirty="0"/>
              <a:t> of the joint probability distribution.</a:t>
            </a:r>
          </a:p>
          <a:p>
            <a:r>
              <a:rPr lang="en-US" dirty="0"/>
              <a:t>Also known as </a:t>
            </a:r>
            <a:r>
              <a:rPr lang="en-US" b="1" dirty="0"/>
              <a:t>Belief Networks</a:t>
            </a:r>
            <a:r>
              <a:rPr lang="en-US" dirty="0"/>
              <a:t> or </a:t>
            </a:r>
            <a:r>
              <a:rPr lang="en-US" b="1" dirty="0"/>
              <a:t>Bayes Nets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Probability in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Real-world environments are uncertain and partially observable.</a:t>
            </a:r>
          </a:p>
          <a:p>
            <a:r>
              <a:rPr dirty="0"/>
              <a:t>- Agents must make decisions under uncertainty.</a:t>
            </a:r>
          </a:p>
          <a:p>
            <a:r>
              <a:rPr dirty="0"/>
              <a:t>- Logic alone is </a:t>
            </a:r>
            <a:r>
              <a:rPr dirty="0" err="1"/>
              <a:t>insufficient</a:t>
            </a:r>
            <a:r>
              <a:rPr lang="en-US" dirty="0" err="1"/>
              <a:t>,</a:t>
            </a:r>
            <a:r>
              <a:rPr dirty="0" err="1"/>
              <a:t>we</a:t>
            </a:r>
            <a:r>
              <a:rPr dirty="0"/>
              <a:t> need degrees of belief.</a:t>
            </a:r>
          </a:p>
          <a:p>
            <a:r>
              <a:rPr dirty="0"/>
              <a:t>- Probability theory provides a formal framework for uncertainty.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999B3-F20E-05A3-FE1F-7BFCF9AB3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920B8-3A8A-DF91-8175-480534199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Components of a Bayesian Network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0B011-C4D1-FAAC-A6F6-C966A7E3B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Nodes: </a:t>
            </a:r>
            <a:r>
              <a:rPr lang="en-US" dirty="0"/>
              <a:t>Random variables (e.g., Burglary, Earthquake, Alarm)</a:t>
            </a:r>
          </a:p>
          <a:p>
            <a:r>
              <a:rPr lang="en-US" b="1" dirty="0"/>
              <a:t>Edges: </a:t>
            </a:r>
            <a:r>
              <a:rPr lang="en-US" dirty="0"/>
              <a:t>Directed links showing conditional dependencies.</a:t>
            </a:r>
          </a:p>
          <a:p>
            <a:r>
              <a:rPr lang="en-US" b="1" dirty="0"/>
              <a:t>CPT (Conditional Probability Table): </a:t>
            </a:r>
            <a:r>
              <a:rPr lang="en-US" dirty="0"/>
              <a:t>Gives the probability of each variable given its parents.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6113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C3E3-E435-57A1-ADE5-9A6BBD4A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Networks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7E702-670C-0012-D66E-184859C0A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2586" y="2210594"/>
            <a:ext cx="6854805" cy="3880290"/>
          </a:xfrm>
        </p:spPr>
      </p:pic>
    </p:spTree>
    <p:extLst>
      <p:ext uri="{BB962C8B-B14F-4D97-AF65-F5344CB8AC3E}">
        <p14:creationId xmlns:p14="http://schemas.microsoft.com/office/powerpoint/2010/main" val="1649146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Inference in Bayesian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Compute posterior probabilities given evidence.</a:t>
            </a:r>
          </a:p>
          <a:p>
            <a:r>
              <a:rPr dirty="0"/>
              <a:t>Methods:</a:t>
            </a:r>
          </a:p>
          <a:p>
            <a:pPr lvl="1"/>
            <a:r>
              <a:rPr dirty="0"/>
              <a:t>  - Enumeration</a:t>
            </a:r>
          </a:p>
          <a:p>
            <a:pPr lvl="1"/>
            <a:r>
              <a:rPr dirty="0"/>
              <a:t>  - Variable Elimination</a:t>
            </a:r>
          </a:p>
          <a:p>
            <a:r>
              <a:rPr dirty="0"/>
              <a:t>Applications: Diagnosis, decision making, fault detection.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9FFC-85A6-3BB0-4985-3FF766D08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Naive Bayes Classifier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0ED99-AAD4-11B3-3713-1A6592507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Naive Bayes Classifier</a:t>
            </a:r>
            <a:r>
              <a:rPr lang="en-US" dirty="0"/>
              <a:t> is a </a:t>
            </a:r>
            <a:r>
              <a:rPr lang="en-US" b="1" dirty="0"/>
              <a:t>simple probabilistic classification algorithm</a:t>
            </a:r>
            <a:r>
              <a:rPr lang="en-US" dirty="0"/>
              <a:t> based on </a:t>
            </a:r>
            <a:r>
              <a:rPr lang="en-US" b="1" dirty="0"/>
              <a:t>Bayes’ Theorem</a:t>
            </a:r>
            <a:r>
              <a:rPr lang="en-US" dirty="0"/>
              <a:t>, with a strong (naive) assumption that all features are </a:t>
            </a:r>
            <a:r>
              <a:rPr lang="en-US" b="1" dirty="0"/>
              <a:t>independent</a:t>
            </a:r>
            <a:r>
              <a:rPr lang="en-US" dirty="0"/>
              <a:t> of each other given the class.</a:t>
            </a:r>
          </a:p>
        </p:txBody>
      </p:sp>
    </p:spTree>
    <p:extLst>
      <p:ext uri="{BB962C8B-B14F-4D97-AF65-F5344CB8AC3E}">
        <p14:creationId xmlns:p14="http://schemas.microsoft.com/office/powerpoint/2010/main" val="188854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D40E-9C88-7F70-2CA1-087BEFAB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</a:t>
            </a:r>
            <a:r>
              <a:rPr lang="en-US" b="1" dirty="0"/>
              <a:t>Bayes’ Theorem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4D303-F72E-311F-5FAE-843491D5A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P(A|B) = P(B|A) * P(A) / P(B)</a:t>
            </a:r>
          </a:p>
          <a:p>
            <a:pPr lvl="1"/>
            <a:r>
              <a:rPr lang="en-US" dirty="0"/>
              <a:t>- P(A|B): Posterior probability</a:t>
            </a:r>
          </a:p>
          <a:p>
            <a:pPr lvl="1"/>
            <a:r>
              <a:rPr lang="en-US" dirty="0"/>
              <a:t>- P(B|A): Likelihood</a:t>
            </a:r>
          </a:p>
          <a:p>
            <a:pPr lvl="1"/>
            <a:r>
              <a:rPr lang="en-US" dirty="0"/>
              <a:t>- P(A): Prior probability</a:t>
            </a:r>
          </a:p>
          <a:p>
            <a:pPr lvl="1"/>
            <a:r>
              <a:rPr lang="en-US" dirty="0"/>
              <a:t>- P(B): Evidence probability</a:t>
            </a:r>
          </a:p>
        </p:txBody>
      </p:sp>
    </p:spTree>
    <p:extLst>
      <p:ext uri="{BB962C8B-B14F-4D97-AF65-F5344CB8AC3E}">
        <p14:creationId xmlns:p14="http://schemas.microsoft.com/office/powerpoint/2010/main" val="1934468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0D35A-404B-AFE5-5C82-9806116FE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31DD-83F1-8EB0-130D-E0D19687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Naive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851C6-B0B0-502A-34C2-13F5F928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Naive Bayes assumes: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This means that all features x1,x2,...,</a:t>
            </a:r>
            <a:r>
              <a:rPr lang="en-US" dirty="0" err="1"/>
              <a:t>xn</a:t>
            </a:r>
            <a:r>
              <a:rPr lang="en-US" dirty="0"/>
              <a:t>​ are </a:t>
            </a:r>
            <a:r>
              <a:rPr lang="en-US" b="1" dirty="0"/>
              <a:t>conditionally independent</a:t>
            </a:r>
            <a:r>
              <a:rPr lang="en-US" dirty="0"/>
              <a:t> given the class 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59D67-801D-6C3A-2D54-0BF4E4D4C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270" y="2142401"/>
            <a:ext cx="4085625" cy="95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69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B21A-2FF1-D920-DECF-F86A2B7B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Naive Bayes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9BF82-0794-5CEA-5DE0-B47A90182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 mobile company wants to predict whether a customer will buy a </a:t>
            </a:r>
            <a:r>
              <a:rPr lang="en-US" sz="2800" b="1" dirty="0"/>
              <a:t>Premium Phone (Yes/No)</a:t>
            </a:r>
            <a:r>
              <a:rPr lang="en-US" sz="2800" dirty="0"/>
              <a:t> based on past purchase data. They use three features:</a:t>
            </a:r>
          </a:p>
          <a:p>
            <a:pPr lvl="1"/>
            <a:r>
              <a:rPr lang="en-US" sz="2400" b="1" dirty="0"/>
              <a:t>Income</a:t>
            </a:r>
            <a:r>
              <a:rPr lang="en-US" sz="2400" dirty="0"/>
              <a:t> (High / Low)</a:t>
            </a:r>
          </a:p>
          <a:p>
            <a:pPr lvl="1"/>
            <a:r>
              <a:rPr lang="en-US" sz="2400" b="1" dirty="0"/>
              <a:t>Age Group</a:t>
            </a:r>
            <a:r>
              <a:rPr lang="en-US" sz="2400" dirty="0"/>
              <a:t> (Young / Adult)</a:t>
            </a:r>
          </a:p>
          <a:p>
            <a:pPr lvl="1"/>
            <a:r>
              <a:rPr lang="en-US" sz="2400" b="1" dirty="0"/>
              <a:t>Previous Purchase</a:t>
            </a:r>
            <a:r>
              <a:rPr lang="en-US" sz="2400" dirty="0"/>
              <a:t> (Yes / No)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2553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14E6A-90DD-03BA-E2C8-853A9DF1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Naive Bayes Example</a:t>
            </a:r>
            <a:endParaRPr lang="en-US" sz="3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F51935C-BEE8-40AB-1C4C-EC844D708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38" y="1459907"/>
            <a:ext cx="7631722" cy="7679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R="0" lvl="0"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effectLst/>
              </a:rPr>
              <a:t>The company has the following training data:</a:t>
            </a:r>
          </a:p>
          <a:p>
            <a:pPr marL="0" marR="0" lvl="0" indent="-228600" algn="ctr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56BD73-ED4D-E9CB-A721-E0A3D52AD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727089"/>
              </p:ext>
            </p:extLst>
          </p:nvPr>
        </p:nvGraphicFramePr>
        <p:xfrm>
          <a:off x="626365" y="2183218"/>
          <a:ext cx="7886697" cy="3175148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0986">
                  <a:extLst>
                    <a:ext uri="{9D8B030D-6E8A-4147-A177-3AD203B41FA5}">
                      <a16:colId xmlns:a16="http://schemas.microsoft.com/office/drawing/2014/main" val="4132410987"/>
                    </a:ext>
                  </a:extLst>
                </a:gridCol>
                <a:gridCol w="1723804">
                  <a:extLst>
                    <a:ext uri="{9D8B030D-6E8A-4147-A177-3AD203B41FA5}">
                      <a16:colId xmlns:a16="http://schemas.microsoft.com/office/drawing/2014/main" val="3310619334"/>
                    </a:ext>
                  </a:extLst>
                </a:gridCol>
                <a:gridCol w="1763969">
                  <a:extLst>
                    <a:ext uri="{9D8B030D-6E8A-4147-A177-3AD203B41FA5}">
                      <a16:colId xmlns:a16="http://schemas.microsoft.com/office/drawing/2014/main" val="728733203"/>
                    </a:ext>
                  </a:extLst>
                </a:gridCol>
                <a:gridCol w="1763969">
                  <a:extLst>
                    <a:ext uri="{9D8B030D-6E8A-4147-A177-3AD203B41FA5}">
                      <a16:colId xmlns:a16="http://schemas.microsoft.com/office/drawing/2014/main" val="1772245787"/>
                    </a:ext>
                  </a:extLst>
                </a:gridCol>
                <a:gridCol w="1763969">
                  <a:extLst>
                    <a:ext uri="{9D8B030D-6E8A-4147-A177-3AD203B41FA5}">
                      <a16:colId xmlns:a16="http://schemas.microsoft.com/office/drawing/2014/main" val="513209345"/>
                    </a:ext>
                  </a:extLst>
                </a:gridCol>
              </a:tblGrid>
              <a:tr h="1019183">
                <a:tc>
                  <a:txBody>
                    <a:bodyPr/>
                    <a:lstStyle/>
                    <a:p>
                      <a:r>
                        <a:rPr lang="en-US" sz="1900"/>
                        <a:t>ID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Income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Age Group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Previous Purchase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Bought Premium Phone</a:t>
                      </a:r>
                    </a:p>
                  </a:txBody>
                  <a:tcPr marL="97998" marR="97998" marT="48999" marB="48999" anchor="ctr"/>
                </a:tc>
                <a:extLst>
                  <a:ext uri="{0D108BD9-81ED-4DB2-BD59-A6C34878D82A}">
                    <a16:rowId xmlns:a16="http://schemas.microsoft.com/office/drawing/2014/main" val="3176020503"/>
                  </a:ext>
                </a:extLst>
              </a:tr>
              <a:tr h="431193"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High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Adult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7998" marR="97998" marT="48999" marB="48999" anchor="ctr"/>
                </a:tc>
                <a:extLst>
                  <a:ext uri="{0D108BD9-81ED-4DB2-BD59-A6C34878D82A}">
                    <a16:rowId xmlns:a16="http://schemas.microsoft.com/office/drawing/2014/main" val="1927163409"/>
                  </a:ext>
                </a:extLst>
              </a:tr>
              <a:tr h="431193">
                <a:tc>
                  <a:txBody>
                    <a:bodyPr/>
                    <a:lstStyle/>
                    <a:p>
                      <a:r>
                        <a:rPr lang="en-US" sz="1900"/>
                        <a:t>2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Low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Young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</a:t>
                      </a:r>
                    </a:p>
                  </a:txBody>
                  <a:tcPr marL="97998" marR="97998" marT="48999" marB="48999" anchor="ctr"/>
                </a:tc>
                <a:extLst>
                  <a:ext uri="{0D108BD9-81ED-4DB2-BD59-A6C34878D82A}">
                    <a16:rowId xmlns:a16="http://schemas.microsoft.com/office/drawing/2014/main" val="1383979243"/>
                  </a:ext>
                </a:extLst>
              </a:tr>
              <a:tr h="431193">
                <a:tc>
                  <a:txBody>
                    <a:bodyPr/>
                    <a:lstStyle/>
                    <a:p>
                      <a:r>
                        <a:rPr lang="en-US" sz="1900"/>
                        <a:t>3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High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Young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7998" marR="97998" marT="48999" marB="48999" anchor="ctr"/>
                </a:tc>
                <a:extLst>
                  <a:ext uri="{0D108BD9-81ED-4DB2-BD59-A6C34878D82A}">
                    <a16:rowId xmlns:a16="http://schemas.microsoft.com/office/drawing/2014/main" val="643458345"/>
                  </a:ext>
                </a:extLst>
              </a:tr>
              <a:tr h="431193">
                <a:tc>
                  <a:txBody>
                    <a:bodyPr/>
                    <a:lstStyle/>
                    <a:p>
                      <a:r>
                        <a:rPr lang="en-US" sz="1900"/>
                        <a:t>4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Low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Adult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Yes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</a:t>
                      </a:r>
                    </a:p>
                  </a:txBody>
                  <a:tcPr marL="97998" marR="97998" marT="48999" marB="48999" anchor="ctr"/>
                </a:tc>
                <a:extLst>
                  <a:ext uri="{0D108BD9-81ED-4DB2-BD59-A6C34878D82A}">
                    <a16:rowId xmlns:a16="http://schemas.microsoft.com/office/drawing/2014/main" val="558446196"/>
                  </a:ext>
                </a:extLst>
              </a:tr>
              <a:tr h="431193">
                <a:tc>
                  <a:txBody>
                    <a:bodyPr/>
                    <a:lstStyle/>
                    <a:p>
                      <a:r>
                        <a:rPr lang="en-US" sz="1900"/>
                        <a:t>5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High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Adult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No</a:t>
                      </a:r>
                    </a:p>
                  </a:txBody>
                  <a:tcPr marL="97998" marR="97998" marT="48999" marB="48999" anchor="ctr"/>
                </a:tc>
                <a:tc>
                  <a:txBody>
                    <a:bodyPr/>
                    <a:lstStyle/>
                    <a:p>
                      <a:r>
                        <a:rPr lang="en-US" sz="1900" dirty="0"/>
                        <a:t>Yes</a:t>
                      </a:r>
                    </a:p>
                  </a:txBody>
                  <a:tcPr marL="97998" marR="97998" marT="48999" marB="48999" anchor="ctr"/>
                </a:tc>
                <a:extLst>
                  <a:ext uri="{0D108BD9-81ED-4DB2-BD59-A6C34878D82A}">
                    <a16:rowId xmlns:a16="http://schemas.microsoft.com/office/drawing/2014/main" val="3694393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2973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0326-E983-FD0B-5785-1FB1816A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Naive Bayes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BBD7E-CD9C-8EFF-5963-C471F79B9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</a:t>
            </a:r>
          </a:p>
          <a:p>
            <a:pPr lvl="1"/>
            <a:r>
              <a:rPr lang="en-US" sz="2000" dirty="0"/>
              <a:t>Compute the prior probabilities for each class (Yes/No).</a:t>
            </a:r>
          </a:p>
          <a:p>
            <a:pPr lvl="1"/>
            <a:r>
              <a:rPr lang="en-US" sz="2000" dirty="0"/>
              <a:t>Compute the conditional probabilities for each feature value given each class.</a:t>
            </a:r>
          </a:p>
          <a:p>
            <a:pPr lvl="1"/>
            <a:r>
              <a:rPr lang="en-US" sz="2000" dirty="0"/>
              <a:t>Use the Naive Bayes classifier to predict whether a new customer with:</a:t>
            </a:r>
          </a:p>
          <a:p>
            <a:pPr lvl="2"/>
            <a:r>
              <a:rPr lang="en-US" dirty="0"/>
              <a:t>Income = High</a:t>
            </a:r>
          </a:p>
          <a:p>
            <a:pPr lvl="2"/>
            <a:r>
              <a:rPr lang="en-US" dirty="0"/>
              <a:t>Age Group = Young</a:t>
            </a:r>
          </a:p>
          <a:p>
            <a:pPr lvl="2"/>
            <a:r>
              <a:rPr lang="en-US" dirty="0"/>
              <a:t>Previous Purchase = No</a:t>
            </a:r>
          </a:p>
          <a:p>
            <a:pPr marL="914400" lvl="2" indent="0">
              <a:buNone/>
            </a:pPr>
            <a:r>
              <a:rPr lang="en-US" dirty="0"/>
              <a:t>is likely to buy a Premium Phone or not.</a:t>
            </a:r>
          </a:p>
        </p:txBody>
      </p:sp>
    </p:spTree>
    <p:extLst>
      <p:ext uri="{BB962C8B-B14F-4D97-AF65-F5344CB8AC3E}">
        <p14:creationId xmlns:p14="http://schemas.microsoft.com/office/powerpoint/2010/main" val="36043861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E3C5-EF2A-648E-060B-45DF9F24B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Naive Bayes </a:t>
            </a:r>
            <a:r>
              <a:rPr lang="en-US" b="1" dirty="0" err="1"/>
              <a:t>Example:Solution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99A06-4259-1DB3-1B99-3427A2AA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Task1:Prior Probabilities</a:t>
            </a:r>
          </a:p>
          <a:p>
            <a:pPr lvl="1"/>
            <a:r>
              <a:rPr lang="en-US" sz="2400" dirty="0"/>
              <a:t>𝑃(Yes)=3/5,𝑃(No)=2/5​</a:t>
            </a:r>
            <a:endParaRPr lang="en-US" sz="2400" b="1" dirty="0"/>
          </a:p>
          <a:p>
            <a:r>
              <a:rPr lang="en-US" sz="2800" b="1" dirty="0"/>
              <a:t>Step (ii): Conditional Probabilities</a:t>
            </a:r>
          </a:p>
          <a:p>
            <a:pPr lvl="1"/>
            <a:r>
              <a:rPr lang="en-US" sz="2000" dirty="0"/>
              <a:t>For Class = Yes (3 instances)</a:t>
            </a:r>
            <a:endParaRPr lang="en-US" sz="20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AA3211-57B3-3117-D394-4D601FDAD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540845"/>
              </p:ext>
            </p:extLst>
          </p:nvPr>
        </p:nvGraphicFramePr>
        <p:xfrm>
          <a:off x="711843" y="3527516"/>
          <a:ext cx="8229600" cy="21945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124581206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66627583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950896973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5647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Probability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397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Income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3/3 = 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7180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Age 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Young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1/3 ≈ 0.33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94876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Age 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2/3 ≈ 0.67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65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Previous Purchase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2/3 ≈ 0.67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3108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Previous Purchase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1/3 ≈ 0.33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315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0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BD27-0AC2-4F40-84B1-8E944C073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Probability in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56C46-3B08-3BC4-2CA8-8D51C5B8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b="1" dirty="0"/>
              <a:t>"Real-world environments are uncertain and partially observable.“</a:t>
            </a:r>
          </a:p>
          <a:p>
            <a:pPr lvl="1"/>
            <a:r>
              <a:rPr lang="en-US" dirty="0"/>
              <a:t>In the real world, agents (like robots or software) don’t have access to complete or perfect information</a:t>
            </a:r>
          </a:p>
          <a:p>
            <a:pPr lvl="1"/>
            <a:r>
              <a:rPr lang="en-US" dirty="0"/>
              <a:t>Example: A robot navigating a room might not know where all the obstacles are due to limited sensors.</a:t>
            </a:r>
          </a:p>
        </p:txBody>
      </p:sp>
    </p:spTree>
    <p:extLst>
      <p:ext uri="{BB962C8B-B14F-4D97-AF65-F5344CB8AC3E}">
        <p14:creationId xmlns:p14="http://schemas.microsoft.com/office/powerpoint/2010/main" val="38656720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14635-8430-3106-477B-786C4FE04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A7B9-FBA5-0164-EFA0-5C1690A7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Naive Bayes </a:t>
            </a:r>
            <a:r>
              <a:rPr lang="en-US" b="1" dirty="0" err="1"/>
              <a:t>Example:Solution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C9B3-7014-3D5D-7D21-39E6570F1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2400" dirty="0"/>
              <a:t>For Class = No (2 instances)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E9921B-0153-6505-4A9E-7927E43A7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259749"/>
              </p:ext>
            </p:extLst>
          </p:nvPr>
        </p:nvGraphicFramePr>
        <p:xfrm>
          <a:off x="457200" y="2245041"/>
          <a:ext cx="8229600" cy="21945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537376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11140412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83922894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244560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Probability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397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Income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2/2 = 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530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Age 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Young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1/2 = 0.5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87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Age 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1/2 = 0.5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270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Previous Purchase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1/2 = 0.5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11603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Previous Purchase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1/2 = 0.5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9377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471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2FC7C-9248-915C-0DAC-47477A36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Naive Bayes </a:t>
            </a:r>
            <a:r>
              <a:rPr lang="en-US" b="1" dirty="0" err="1"/>
              <a:t>Example:Solution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AD6FA-EF7D-BC13-DAF6-C726EC81A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Task3: Predict for</a:t>
            </a:r>
          </a:p>
          <a:p>
            <a:pPr lvl="1"/>
            <a:r>
              <a:rPr lang="en-US" sz="1800" dirty="0"/>
              <a:t>Income = High</a:t>
            </a:r>
          </a:p>
          <a:p>
            <a:pPr lvl="1"/>
            <a:r>
              <a:rPr lang="en-US" sz="1800" dirty="0"/>
              <a:t>Age Group = Young</a:t>
            </a:r>
          </a:p>
          <a:p>
            <a:pPr lvl="1"/>
            <a:r>
              <a:rPr lang="en-US" sz="1800" dirty="0"/>
              <a:t>Previous Purchase = No</a:t>
            </a:r>
          </a:p>
          <a:p>
            <a:r>
              <a:rPr lang="en-US" sz="2400" b="1" dirty="0"/>
              <a:t>Compute Posterior for Yes</a:t>
            </a:r>
          </a:p>
          <a:p>
            <a:pPr lvl="1"/>
            <a:r>
              <a:rPr lang="en-US" sz="2000" dirty="0"/>
              <a:t>P(Yes)⋅P(</a:t>
            </a:r>
            <a:r>
              <a:rPr lang="en-US" sz="2000" dirty="0" err="1"/>
              <a:t>High∣Yes</a:t>
            </a:r>
            <a:r>
              <a:rPr lang="en-US" sz="2000" dirty="0"/>
              <a:t>)⋅P(</a:t>
            </a:r>
            <a:r>
              <a:rPr lang="en-US" sz="2000" dirty="0" err="1"/>
              <a:t>Young∣Yes</a:t>
            </a:r>
            <a:r>
              <a:rPr lang="en-US" sz="2000" dirty="0"/>
              <a:t>)⋅P(</a:t>
            </a:r>
            <a:r>
              <a:rPr lang="en-US" sz="2000" dirty="0" err="1"/>
              <a:t>No∣Yes</a:t>
            </a:r>
            <a:r>
              <a:rPr lang="en-US" sz="2000" dirty="0"/>
              <a:t>)</a:t>
            </a:r>
          </a:p>
          <a:p>
            <a:pPr lvl="1"/>
            <a:r>
              <a:rPr lang="en-US" sz="2000" b="1" dirty="0"/>
              <a:t>=</a:t>
            </a:r>
            <a:r>
              <a:rPr lang="en-US" sz="2000" dirty="0"/>
              <a:t>3/5x​1.0x0.33x0.67 =0.132 </a:t>
            </a:r>
            <a:endParaRPr lang="en-US" sz="2000" b="1" dirty="0"/>
          </a:p>
          <a:p>
            <a:r>
              <a:rPr lang="en-US" sz="2400" b="1" dirty="0"/>
              <a:t>Compute Posterior for No</a:t>
            </a:r>
          </a:p>
          <a:p>
            <a:pPr lvl="1"/>
            <a:r>
              <a:rPr lang="en-US" sz="2000" dirty="0"/>
              <a:t>P(No)⋅P(</a:t>
            </a:r>
            <a:r>
              <a:rPr lang="en-US" sz="2000" dirty="0" err="1"/>
              <a:t>High∣No</a:t>
            </a:r>
            <a:r>
              <a:rPr lang="en-US" sz="2000" dirty="0"/>
              <a:t>)⋅P(</a:t>
            </a:r>
            <a:r>
              <a:rPr lang="en-US" sz="2000" dirty="0" err="1"/>
              <a:t>Young∣No</a:t>
            </a:r>
            <a:r>
              <a:rPr lang="en-US" sz="2000" dirty="0"/>
              <a:t>)⋅P(</a:t>
            </a:r>
            <a:r>
              <a:rPr lang="en-US" sz="2000" dirty="0" err="1"/>
              <a:t>No∣No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=2/5x0x0.5x0.5=0</a:t>
            </a:r>
            <a:endParaRPr lang="en-US" sz="2000" b="1" dirty="0"/>
          </a:p>
          <a:p>
            <a:pPr marL="457200" lvl="1" indent="0">
              <a:buNone/>
            </a:pPr>
            <a:r>
              <a:rPr lang="en-US" sz="1800" b="1" dirty="0"/>
              <a:t>Prediction: Yes(The customer is likely to buy a Premium Phone.)</a:t>
            </a:r>
          </a:p>
        </p:txBody>
      </p:sp>
    </p:spTree>
    <p:extLst>
      <p:ext uri="{BB962C8B-B14F-4D97-AF65-F5344CB8AC3E}">
        <p14:creationId xmlns:p14="http://schemas.microsoft.com/office/powerpoint/2010/main" val="2952629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Probabilities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Estimate probabilities from data:</a:t>
            </a:r>
          </a:p>
          <a:p>
            <a:pPr lvl="1"/>
            <a:r>
              <a:rPr dirty="0"/>
              <a:t>  - MLE (Maximum Likelihood Estimation)</a:t>
            </a:r>
          </a:p>
          <a:p>
            <a:pPr lvl="1"/>
            <a:r>
              <a:rPr dirty="0"/>
              <a:t>  - Bayesian Parameter Learning</a:t>
            </a:r>
          </a:p>
          <a:p>
            <a:r>
              <a:rPr dirty="0"/>
              <a:t>- Structure learning: Learn the graph structure using scoring + search.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Markov Models (HMMs)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Temporal Bayesian network with hidden states.</a:t>
            </a:r>
          </a:p>
          <a:p>
            <a:r>
              <a:rPr dirty="0"/>
              <a:t>- Observations visible, states hidden.</a:t>
            </a:r>
          </a:p>
          <a:p>
            <a:r>
              <a:rPr dirty="0"/>
              <a:t>Problems:</a:t>
            </a:r>
          </a:p>
          <a:p>
            <a:pPr lvl="1"/>
            <a:r>
              <a:rPr dirty="0"/>
              <a:t>  - Evaluation</a:t>
            </a:r>
          </a:p>
          <a:p>
            <a:pPr lvl="1"/>
            <a:r>
              <a:rPr dirty="0"/>
              <a:t>  - Decoding (Viterbi)</a:t>
            </a:r>
          </a:p>
          <a:p>
            <a:pPr lvl="1"/>
            <a:r>
              <a:rPr dirty="0"/>
              <a:t>  - Learning (Baum-Welch)</a:t>
            </a:r>
          </a:p>
          <a:p>
            <a:r>
              <a:rPr dirty="0"/>
              <a:t>Applications: Speech recognition, POS tagging.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Markov Decision Processes (MDPs)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decision-making under uncertainty.</a:t>
            </a:r>
          </a:p>
          <a:p>
            <a:r>
              <a:t>Defined by (S, A, T, R, γ)</a:t>
            </a:r>
          </a:p>
          <a:p>
            <a:r>
              <a:t>Goal: Find optimal policy π*(s)</a:t>
            </a:r>
          </a:p>
          <a:p>
            <a:r>
              <a:t>Solved using:</a:t>
            </a:r>
          </a:p>
          <a:p>
            <a:r>
              <a:t>  - Value Iteration</a:t>
            </a:r>
          </a:p>
          <a:p>
            <a:r>
              <a:t>  - Policy Iteration</a:t>
            </a:r>
          </a:p>
          <a:p>
            <a:r>
              <a:t>  - Q-Learning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5FB92-E2A0-31A3-731A-17525A902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DB0DF-90D0-F998-21C6-6377DFD5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Probability in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8E9B5-AEC9-5256-8E90-75F6CBD32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2. </a:t>
            </a:r>
            <a:r>
              <a:rPr lang="en-US" b="1" dirty="0"/>
              <a:t>“Agents must make decisions under uncertainty”</a:t>
            </a:r>
          </a:p>
          <a:p>
            <a:pPr lvl="1"/>
            <a:r>
              <a:rPr lang="en-US" dirty="0"/>
              <a:t>Even when they aren't 100% sure of what's going on, AI agents still need to:</a:t>
            </a:r>
          </a:p>
          <a:p>
            <a:pPr lvl="2"/>
            <a:r>
              <a:rPr lang="en-US" dirty="0"/>
              <a:t>Take actions</a:t>
            </a:r>
          </a:p>
          <a:p>
            <a:pPr lvl="2"/>
            <a:r>
              <a:rPr lang="en-US" dirty="0"/>
              <a:t>Make predictions</a:t>
            </a:r>
          </a:p>
          <a:p>
            <a:pPr lvl="2"/>
            <a:r>
              <a:rPr lang="en-US" dirty="0"/>
              <a:t>Choose between options</a:t>
            </a:r>
          </a:p>
          <a:p>
            <a:pPr lvl="1"/>
            <a:r>
              <a:rPr lang="en-US" dirty="0"/>
              <a:t>Example: A self-driving car sees a blurry object ahead. Is it a plastic bag or a child? The car must decide how to react, even if it isn't completely sure.</a:t>
            </a:r>
          </a:p>
        </p:txBody>
      </p:sp>
    </p:spTree>
    <p:extLst>
      <p:ext uri="{BB962C8B-B14F-4D97-AF65-F5344CB8AC3E}">
        <p14:creationId xmlns:p14="http://schemas.microsoft.com/office/powerpoint/2010/main" val="150803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73AD2-C175-BD65-9EC2-F3CB71D9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Probability in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90EB1-750F-339A-E3E4-455B1389D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 “Logic alone is insufficient, we need degrees of belief.”</a:t>
            </a:r>
          </a:p>
          <a:p>
            <a:pPr lvl="1"/>
            <a:r>
              <a:rPr lang="en-US" dirty="0"/>
              <a:t>Classical logic (e.g., "True or False") isn't enough when:</a:t>
            </a:r>
          </a:p>
          <a:p>
            <a:pPr lvl="2"/>
            <a:r>
              <a:rPr lang="en-US" dirty="0"/>
              <a:t>You don’t know something for sure.</a:t>
            </a:r>
          </a:p>
          <a:p>
            <a:pPr lvl="2"/>
            <a:r>
              <a:rPr lang="en-US" dirty="0"/>
              <a:t>You need to express </a:t>
            </a:r>
            <a:r>
              <a:rPr lang="en-US" b="1" dirty="0"/>
              <a:t>how likely</a:t>
            </a:r>
            <a:r>
              <a:rPr lang="en-US" dirty="0"/>
              <a:t> something is.</a:t>
            </a:r>
          </a:p>
          <a:p>
            <a:pPr lvl="1"/>
            <a:r>
              <a:rPr lang="en-US" dirty="0"/>
              <a:t>That’s where </a:t>
            </a:r>
            <a:r>
              <a:rPr lang="en-US" b="1" dirty="0"/>
              <a:t>degrees of belief</a:t>
            </a:r>
            <a:r>
              <a:rPr lang="en-US" dirty="0"/>
              <a:t> (probabilities) come in: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4319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E2B31-CE23-694B-E178-9EBDE32E1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3614-3BE0-A233-A6CB-3AAF36E8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Probability in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4246-943F-79E5-91F8-3759DE801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Rather than saying “It will rain” (True/False), we say:</a:t>
            </a:r>
          </a:p>
          <a:p>
            <a:pPr lvl="1"/>
            <a:r>
              <a:rPr lang="en-US" b="1" dirty="0"/>
              <a:t>“There’s a 70% chance of rain.”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allows agents to </a:t>
            </a:r>
            <a:r>
              <a:rPr lang="en-US" b="1" dirty="0"/>
              <a:t>reason</a:t>
            </a:r>
            <a:r>
              <a:rPr lang="en-US" dirty="0"/>
              <a:t> with </a:t>
            </a:r>
            <a:r>
              <a:rPr lang="en-US" b="1" dirty="0" err="1"/>
              <a:t>uncertainty,</a:t>
            </a:r>
            <a:r>
              <a:rPr lang="en-US" dirty="0" err="1"/>
              <a:t>something</a:t>
            </a:r>
            <a:r>
              <a:rPr lang="en-US" dirty="0"/>
              <a:t> logic by itself can't do.</a:t>
            </a:r>
          </a:p>
        </p:txBody>
      </p:sp>
    </p:spTree>
    <p:extLst>
      <p:ext uri="{BB962C8B-B14F-4D97-AF65-F5344CB8AC3E}">
        <p14:creationId xmlns:p14="http://schemas.microsoft.com/office/powerpoint/2010/main" val="3453485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0DF8B-B5D8-AE3D-0C8E-24C49F52E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DAA3-DD14-AB81-9E08-2CAC1373A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Probability in AI?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C5AE1-2A24-3A1F-D75F-A5006831D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"Probability theory provides a formal framework for uncertainty.“</a:t>
            </a:r>
          </a:p>
          <a:p>
            <a:pPr lvl="1"/>
            <a:r>
              <a:rPr lang="en-US" dirty="0"/>
              <a:t>To handle uncertainty mathematically and systematically, AI uses probability theory, which includes:</a:t>
            </a:r>
          </a:p>
          <a:p>
            <a:pPr lvl="2"/>
            <a:r>
              <a:rPr lang="en-US" dirty="0"/>
              <a:t>Bayes’ Theorem</a:t>
            </a:r>
          </a:p>
          <a:p>
            <a:pPr lvl="2"/>
            <a:r>
              <a:rPr lang="en-US" dirty="0"/>
              <a:t>Probabilistic models (like Naive Bayes, Bayesian Networks)</a:t>
            </a:r>
          </a:p>
          <a:p>
            <a:pPr lvl="2"/>
            <a:r>
              <a:rPr lang="en-US" dirty="0"/>
              <a:t>Joint/marginal/conditional probabilities</a:t>
            </a:r>
          </a:p>
        </p:txBody>
      </p:sp>
    </p:spTree>
    <p:extLst>
      <p:ext uri="{BB962C8B-B14F-4D97-AF65-F5344CB8AC3E}">
        <p14:creationId xmlns:p14="http://schemas.microsoft.com/office/powerpoint/2010/main" val="200377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D5E5-EE62-D0DD-FADF-313645C2F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Bayes'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041B6-D7E0-95B6-98DC-B6B867BD6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Bayes' Theorem</a:t>
            </a:r>
            <a:r>
              <a:rPr lang="en-US" dirty="0"/>
              <a:t> is a fundamental rule in probability theory used to update the probability of a hypothesis based on new evidence.</a:t>
            </a:r>
          </a:p>
        </p:txBody>
      </p:sp>
    </p:spTree>
    <p:extLst>
      <p:ext uri="{BB962C8B-B14F-4D97-AF65-F5344CB8AC3E}">
        <p14:creationId xmlns:p14="http://schemas.microsoft.com/office/powerpoint/2010/main" val="255003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Bayes' Theorem - Core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P(A|B) = P(B|A) * P(A) / P(B)</a:t>
            </a:r>
          </a:p>
          <a:p>
            <a:pPr lvl="1"/>
            <a:r>
              <a:rPr dirty="0"/>
              <a:t>- P(A|B): Posterior probability</a:t>
            </a:r>
          </a:p>
          <a:p>
            <a:pPr lvl="1"/>
            <a:r>
              <a:rPr dirty="0"/>
              <a:t>- P(B|A): Likelihood</a:t>
            </a:r>
          </a:p>
          <a:p>
            <a:pPr lvl="1"/>
            <a:r>
              <a:rPr dirty="0"/>
              <a:t>- P(A): Prior probability</a:t>
            </a:r>
          </a:p>
          <a:p>
            <a:pPr lvl="1"/>
            <a:r>
              <a:rPr dirty="0"/>
              <a:t>- P(B): Evidence probability</a:t>
            </a:r>
          </a:p>
          <a:p>
            <a:r>
              <a:rPr dirty="0"/>
              <a:t>Used to update belief in hypothesis A after observing evidence 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1899</Words>
  <Application>Microsoft Office PowerPoint</Application>
  <PresentationFormat>On-screen Show (4:3)</PresentationFormat>
  <Paragraphs>270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Arial</vt:lpstr>
      <vt:lpstr>Calibri</vt:lpstr>
      <vt:lpstr>Office Theme</vt:lpstr>
      <vt:lpstr>Bayes' Theorem and Probabilistic Reasoning in AI</vt:lpstr>
      <vt:lpstr>Why Probability in AI?</vt:lpstr>
      <vt:lpstr>Why Probability in AI?</vt:lpstr>
      <vt:lpstr>Why Probability in AI?</vt:lpstr>
      <vt:lpstr>Why Probability in AI?</vt:lpstr>
      <vt:lpstr>Why Probability in AI?</vt:lpstr>
      <vt:lpstr>Why Probability in AI?</vt:lpstr>
      <vt:lpstr>Bayes' Theorem</vt:lpstr>
      <vt:lpstr>Bayes' Theorem - Core Concept</vt:lpstr>
      <vt:lpstr>Bayes' Theorem - Core Concept</vt:lpstr>
      <vt:lpstr>Example: Email Spam Detection</vt:lpstr>
      <vt:lpstr>Example: Email Spam Detection</vt:lpstr>
      <vt:lpstr>Example: Email Spam Detection</vt:lpstr>
      <vt:lpstr>Example: Weather Prediction</vt:lpstr>
      <vt:lpstr>Example: Weather Prediction</vt:lpstr>
      <vt:lpstr>Example: Weather Prediction</vt:lpstr>
      <vt:lpstr>Example - Disease Diagnosis</vt:lpstr>
      <vt:lpstr>Example - Disease Testing</vt:lpstr>
      <vt:lpstr>Bayesian Networks (Bayes Nets)</vt:lpstr>
      <vt:lpstr>Components of a Bayesian Network</vt:lpstr>
      <vt:lpstr>Bayesian Networks</vt:lpstr>
      <vt:lpstr>Inference in Bayesian Networks</vt:lpstr>
      <vt:lpstr>Naive Bayes Classifier</vt:lpstr>
      <vt:lpstr>Based on Bayes’ Theorem:</vt:lpstr>
      <vt:lpstr>Naive Assumption</vt:lpstr>
      <vt:lpstr>Naive Bayes Example</vt:lpstr>
      <vt:lpstr>Naive Bayes Example</vt:lpstr>
      <vt:lpstr>Naive Bayes Example</vt:lpstr>
      <vt:lpstr>Naive Bayes Example:Solution</vt:lpstr>
      <vt:lpstr>Naive Bayes Example:Solution</vt:lpstr>
      <vt:lpstr>Naive Bayes Example:Solution</vt:lpstr>
      <vt:lpstr>Learning Probabilities from Data</vt:lpstr>
      <vt:lpstr>Hidden Markov Models (HMMs)</vt:lpstr>
      <vt:lpstr>Markov Decision Processes (MDPs)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zahid b</cp:lastModifiedBy>
  <cp:revision>206</cp:revision>
  <dcterms:created xsi:type="dcterms:W3CDTF">2013-01-27T09:14:16Z</dcterms:created>
  <dcterms:modified xsi:type="dcterms:W3CDTF">2025-06-26T10:34:12Z</dcterms:modified>
  <cp:category/>
</cp:coreProperties>
</file>