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75" r:id="rId5"/>
    <p:sldId id="276" r:id="rId6"/>
    <p:sldId id="279" r:id="rId7"/>
    <p:sldId id="258" r:id="rId8"/>
    <p:sldId id="278" r:id="rId9"/>
    <p:sldId id="259" r:id="rId10"/>
    <p:sldId id="260" r:id="rId11"/>
    <p:sldId id="261" r:id="rId12"/>
    <p:sldId id="280" r:id="rId13"/>
    <p:sldId id="281" r:id="rId14"/>
    <p:sldId id="282" r:id="rId15"/>
    <p:sldId id="264" r:id="rId16"/>
    <p:sldId id="284" r:id="rId17"/>
    <p:sldId id="265" r:id="rId18"/>
    <p:sldId id="266" r:id="rId19"/>
    <p:sldId id="285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8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C9E-1BCF-49DA-BCDE-D560CF4759C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01879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view of the database. This level describes </a:t>
            </a:r>
            <a:r>
              <a:rPr lang="en-US" i="1" dirty="0"/>
              <a:t>what </a:t>
            </a: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   is stored in the database and the relationships among the data.</a:t>
            </a:r>
          </a:p>
          <a:p>
            <a:r>
              <a:rPr lang="en-US" dirty="0"/>
              <a:t>All entities, their attributes, and their relationships;</a:t>
            </a:r>
          </a:p>
          <a:p>
            <a:r>
              <a:rPr lang="en-US" dirty="0"/>
              <a:t>The constraints on the data;</a:t>
            </a:r>
          </a:p>
          <a:p>
            <a:r>
              <a:rPr lang="en-US" dirty="0"/>
              <a:t>Semantic information about the data;</a:t>
            </a:r>
          </a:p>
          <a:p>
            <a:r>
              <a:rPr lang="en-US" dirty="0"/>
              <a:t>Security and integrity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6127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representation of the database on the computer. This</a:t>
            </a:r>
          </a:p>
          <a:p>
            <a:pPr marL="0" indent="0">
              <a:buNone/>
            </a:pPr>
            <a:r>
              <a:rPr lang="en-US" dirty="0"/>
              <a:t>   level describes </a:t>
            </a:r>
            <a:r>
              <a:rPr lang="en-US" i="1" dirty="0"/>
              <a:t>how </a:t>
            </a:r>
            <a:r>
              <a:rPr lang="en-US" dirty="0"/>
              <a:t>the data is stored in the database.</a:t>
            </a:r>
          </a:p>
          <a:p>
            <a:pPr marL="0" indent="0">
              <a:buNone/>
            </a:pPr>
            <a:r>
              <a:rPr lang="en-US" dirty="0"/>
              <a:t>• Storage space allocation for data and indexes;</a:t>
            </a:r>
          </a:p>
          <a:p>
            <a:pPr marL="0" indent="0">
              <a:buNone/>
            </a:pPr>
            <a:r>
              <a:rPr lang="en-US" dirty="0"/>
              <a:t>• Record descriptions for storage (with stored sizes for data items);</a:t>
            </a:r>
          </a:p>
          <a:p>
            <a:pPr marL="0" indent="0">
              <a:buNone/>
            </a:pPr>
            <a:r>
              <a:rPr lang="en-US" dirty="0"/>
              <a:t>• Record placement;</a:t>
            </a:r>
          </a:p>
          <a:p>
            <a:pPr marL="0" indent="0">
              <a:buNone/>
            </a:pPr>
            <a:r>
              <a:rPr lang="en-US" dirty="0"/>
              <a:t>• Data compression and data encryption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88143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592"/>
            <a:ext cx="10515600" cy="5978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Schemas, Mappings,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5989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Database Schema</a:t>
            </a:r>
          </a:p>
          <a:p>
            <a:pPr indent="0">
              <a:tabLst>
                <a:tab pos="342900" algn="l"/>
              </a:tabLst>
            </a:pPr>
            <a:r>
              <a:rPr lang="en-US" dirty="0"/>
              <a:t>The overall description of the database is called the </a:t>
            </a:r>
            <a:r>
              <a:rPr lang="en-US" b="1" dirty="0"/>
              <a:t>database    schema</a:t>
            </a:r>
          </a:p>
          <a:p>
            <a:pPr marL="0" indent="0">
              <a:buNone/>
            </a:pPr>
            <a:r>
              <a:rPr lang="en-US" dirty="0"/>
              <a:t>Three different type of schemas in the database according to their abstraction level.</a:t>
            </a:r>
          </a:p>
          <a:p>
            <a:pPr marL="514350" indent="-514350">
              <a:buAutoNum type="arabicPeriod"/>
            </a:pPr>
            <a:r>
              <a:rPr lang="en-US" b="1" dirty="0"/>
              <a:t>External schemas (subschemas)</a:t>
            </a:r>
          </a:p>
          <a:p>
            <a:pPr marL="685800" indent="0"/>
            <a:r>
              <a:rPr lang="en-US" b="1" dirty="0"/>
              <a:t>	</a:t>
            </a:r>
            <a:r>
              <a:rPr lang="en-US" dirty="0"/>
              <a:t>At the highest level, we have multiple </a:t>
            </a:r>
            <a:r>
              <a:rPr lang="en-US" b="1" dirty="0"/>
              <a:t>external schemas </a:t>
            </a:r>
            <a:r>
              <a:rPr lang="en-US" dirty="0"/>
              <a:t>(also called </a:t>
            </a:r>
            <a:r>
              <a:rPr lang="en-US" b="1" dirty="0"/>
              <a:t>subschemas) </a:t>
            </a:r>
            <a:r>
              <a:rPr lang="en-US" dirty="0"/>
              <a:t>that correspond to different views of the data.</a:t>
            </a:r>
          </a:p>
          <a:p>
            <a:pPr marL="0" indent="0">
              <a:buNone/>
            </a:pPr>
            <a:r>
              <a:rPr lang="en-US" b="1" dirty="0"/>
              <a:t>2. Conceptual schema</a:t>
            </a:r>
          </a:p>
          <a:p>
            <a:r>
              <a:rPr lang="en-US" dirty="0"/>
              <a:t>Which describes all the entities, attributes, and relationships together with integrity constraints.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Internal schema</a:t>
            </a:r>
          </a:p>
          <a:p>
            <a:r>
              <a:rPr lang="en-US" dirty="0"/>
              <a:t>Which is a complete description of the internal model, containing the definitions of stored records, the methods of representation, the data fields, and the indexes and storage structures used.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>
            <a:normAutofit/>
          </a:bodyPr>
          <a:lstStyle/>
          <a:p>
            <a:r>
              <a:rPr lang="en-US" b="1" dirty="0"/>
              <a:t>Conceptual schema</a:t>
            </a:r>
            <a:endParaRPr lang="en-US" dirty="0"/>
          </a:p>
          <a:p>
            <a:pPr indent="0"/>
            <a:r>
              <a:rPr lang="en-US" dirty="0"/>
              <a:t> At the conceptual level, we have the </a:t>
            </a:r>
            <a:r>
              <a:rPr lang="en-US" b="1" dirty="0"/>
              <a:t>conceptual schema</a:t>
            </a:r>
            <a:r>
              <a:rPr lang="en-US" dirty="0"/>
              <a:t>,</a:t>
            </a:r>
          </a:p>
          <a:p>
            <a:pPr indent="0"/>
            <a:r>
              <a:rPr lang="en-US" dirty="0"/>
              <a:t> which  describes all the entities, attributes, and relationships together with integrity constraints.</a:t>
            </a:r>
          </a:p>
          <a:p>
            <a:pPr marL="0" indent="0"/>
            <a:r>
              <a:rPr lang="en-US" b="1" dirty="0"/>
              <a:t> Internal schema</a:t>
            </a:r>
          </a:p>
          <a:p>
            <a:pPr indent="0"/>
            <a:r>
              <a:rPr lang="en-US" dirty="0"/>
              <a:t>At the lowest level of abstraction we have the </a:t>
            </a:r>
            <a:r>
              <a:rPr lang="en-US" b="1" dirty="0"/>
              <a:t>internal schema</a:t>
            </a:r>
            <a:r>
              <a:rPr lang="en-US" dirty="0"/>
              <a:t>,</a:t>
            </a:r>
          </a:p>
          <a:p>
            <a:pPr indent="0"/>
            <a:r>
              <a:rPr lang="en-US" dirty="0"/>
              <a:t> which is a complete description of the internal model, containing the definitions of stored records, the methods of representation, the data fields, and the indexes and storage structures used.</a:t>
            </a:r>
          </a:p>
          <a:p>
            <a:r>
              <a:rPr lang="en-US" dirty="0"/>
              <a:t>There is only one conceptual schema and one internal schema per database.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485775"/>
            <a:ext cx="10144124" cy="5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is specified during the database design process and is not expected to change frequently.</a:t>
            </a:r>
          </a:p>
          <a:p>
            <a:r>
              <a:rPr lang="en-US" dirty="0"/>
              <a:t>However, the actual data in the database may change frequently.</a:t>
            </a:r>
          </a:p>
          <a:p>
            <a:r>
              <a:rPr lang="en-US" dirty="0"/>
              <a:t>for example, it changes every time we insert details of a new member of staff or a new property. </a:t>
            </a:r>
          </a:p>
          <a:p>
            <a:r>
              <a:rPr lang="en-US" dirty="0"/>
              <a:t>The data in the database at any particular point in time is called a</a:t>
            </a:r>
            <a:r>
              <a:rPr lang="en-US" b="1" dirty="0"/>
              <a:t> database instance</a:t>
            </a:r>
            <a:r>
              <a:rPr lang="en-US" dirty="0"/>
              <a:t>. </a:t>
            </a:r>
          </a:p>
          <a:p>
            <a:r>
              <a:rPr lang="en-US" dirty="0"/>
              <a:t>Many database instances can correspond to the same database schema.</a:t>
            </a:r>
          </a:p>
          <a:p>
            <a:r>
              <a:rPr lang="en-US" dirty="0"/>
              <a:t>The schema is sometimes called the </a:t>
            </a:r>
            <a:r>
              <a:rPr lang="en-US" b="1" dirty="0"/>
              <a:t>intension </a:t>
            </a:r>
            <a:r>
              <a:rPr lang="en-US" dirty="0"/>
              <a:t>of the database.</a:t>
            </a:r>
          </a:p>
          <a:p>
            <a:r>
              <a:rPr lang="en-US" dirty="0"/>
              <a:t>An instance is called an </a:t>
            </a:r>
            <a:r>
              <a:rPr lang="en-US" b="1" dirty="0"/>
              <a:t>extension </a:t>
            </a:r>
            <a:r>
              <a:rPr lang="en-US" dirty="0"/>
              <a:t>(or </a:t>
            </a:r>
            <a:r>
              <a:rPr lang="en-US" b="1" dirty="0"/>
              <a:t>state</a:t>
            </a:r>
            <a:r>
              <a:rPr lang="en-US" dirty="0"/>
              <a:t>)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94128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dirty="0"/>
              <a:t>A major objective for the three-level architecture is to provide </a:t>
            </a:r>
            <a:r>
              <a:rPr lang="en-US" b="1" dirty="0"/>
              <a:t>data independence</a:t>
            </a:r>
            <a:r>
              <a:rPr lang="en-US" dirty="0"/>
              <a:t>,</a:t>
            </a:r>
          </a:p>
          <a:p>
            <a:r>
              <a:rPr lang="en-US" dirty="0"/>
              <a:t>Which means that upper levels are unaffected by changes to lower levels. </a:t>
            </a:r>
          </a:p>
          <a:p>
            <a:r>
              <a:rPr lang="en-US" dirty="0"/>
              <a:t>There are two kinds of data independence: </a:t>
            </a:r>
            <a:r>
              <a:rPr lang="en-US" b="1" dirty="0"/>
              <a:t>logical and physical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Logical data independence</a:t>
            </a:r>
            <a:endParaRPr lang="en-US" dirty="0"/>
          </a:p>
          <a:p>
            <a:pPr lvl="1"/>
            <a:r>
              <a:rPr lang="en-US" sz="2800" dirty="0"/>
              <a:t>The immunity of the external schemas to changes in the conceptual schema</a:t>
            </a:r>
          </a:p>
          <a:p>
            <a:pPr lvl="1"/>
            <a:r>
              <a:rPr lang="en-US" sz="2800" dirty="0"/>
              <a:t>Adding attributes, entities</a:t>
            </a:r>
          </a:p>
        </p:txBody>
      </p:sp>
    </p:spTree>
    <p:extLst>
      <p:ext uri="{BB962C8B-B14F-4D97-AF65-F5344CB8AC3E}">
        <p14:creationId xmlns:p14="http://schemas.microsoft.com/office/powerpoint/2010/main" val="68106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5848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Physical Data Independence</a:t>
            </a:r>
          </a:p>
          <a:p>
            <a:pPr lvl="1"/>
            <a:r>
              <a:rPr lang="en-US" dirty="0"/>
              <a:t>The immunity of the conceptual schema to changes in the internal schema.</a:t>
            </a:r>
          </a:p>
          <a:p>
            <a:r>
              <a:rPr lang="en-US" dirty="0"/>
              <a:t>Changes to the internal schema, such as using different file organizations or storage structures.</a:t>
            </a:r>
          </a:p>
          <a:p>
            <a:r>
              <a:rPr lang="en-US" dirty="0"/>
              <a:t> using different storage devices, modifying indexes or hashing algorithms.</a:t>
            </a:r>
          </a:p>
          <a:p>
            <a:r>
              <a:rPr lang="en-US" dirty="0"/>
              <a:t>Should be possible without having to change the conceptual or external</a:t>
            </a:r>
          </a:p>
          <a:p>
            <a:pPr marL="0" indent="0">
              <a:buNone/>
            </a:pPr>
            <a:r>
              <a:rPr lang="en-US" dirty="0"/>
              <a:t>   schemas.</a:t>
            </a:r>
          </a:p>
          <a:p>
            <a:r>
              <a:rPr lang="en-US" dirty="0"/>
              <a:t>From the users’ point of view, the only effect that may be noticed is a</a:t>
            </a:r>
          </a:p>
          <a:p>
            <a:pPr marL="0" indent="0">
              <a:buNone/>
            </a:pPr>
            <a:r>
              <a:rPr lang="en-US" dirty="0"/>
              <a:t>   change in performance.</a:t>
            </a:r>
          </a:p>
          <a:p>
            <a:r>
              <a:rPr lang="en-US" dirty="0"/>
              <a:t>In fact, deterioration in performance is the most common reason for internal schema changes</a:t>
            </a:r>
          </a:p>
          <a:p>
            <a:r>
              <a:rPr lang="en-US" dirty="0"/>
              <a:t>Figure 2.3 illustrates where each type of data independence occurs in relation to the three-level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157163"/>
            <a:ext cx="10029824" cy="6391555"/>
          </a:xfrm>
        </p:spPr>
      </p:pic>
    </p:spTree>
    <p:extLst>
      <p:ext uri="{BB962C8B-B14F-4D97-AF65-F5344CB8AC3E}">
        <p14:creationId xmlns:p14="http://schemas.microsoft.com/office/powerpoint/2010/main" val="17133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DDL</a:t>
            </a:r>
            <a:endParaRPr lang="en-US" dirty="0"/>
          </a:p>
          <a:p>
            <a:r>
              <a:rPr lang="en-US" dirty="0"/>
              <a:t>Describe and name the entities, attributes, and relationships required for the application, together with any associated integrity and security constraints.</a:t>
            </a:r>
          </a:p>
          <a:p>
            <a:r>
              <a:rPr lang="en-US" b="1" dirty="0"/>
              <a:t>system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b="1" dirty="0"/>
              <a:t>DML</a:t>
            </a:r>
          </a:p>
          <a:p>
            <a:r>
              <a:rPr lang="en-US" dirty="0"/>
              <a:t>A language that provides a set of operations to support the basic data</a:t>
            </a:r>
          </a:p>
          <a:p>
            <a:pPr marL="0" indent="0">
              <a:buNone/>
            </a:pPr>
            <a:r>
              <a:rPr lang="en-US" dirty="0"/>
              <a:t>   manipulation operations on the data held in the database.</a:t>
            </a:r>
          </a:p>
          <a:p>
            <a:pPr indent="400050"/>
            <a:r>
              <a:rPr lang="en-US" dirty="0"/>
              <a:t>Insertion of new data into the database;</a:t>
            </a:r>
          </a:p>
          <a:p>
            <a:pPr indent="400050"/>
            <a:r>
              <a:rPr lang="en-US" dirty="0"/>
              <a:t>Modification of data stored in the database;</a:t>
            </a:r>
          </a:p>
          <a:p>
            <a:pPr indent="400050"/>
            <a:r>
              <a:rPr lang="en-US" dirty="0"/>
              <a:t>Retrieval of data contained in the database;</a:t>
            </a:r>
          </a:p>
          <a:p>
            <a:pPr indent="400050"/>
            <a:r>
              <a:rPr lang="en-US" dirty="0"/>
              <a:t>Deletion of data from the database.</a:t>
            </a:r>
          </a:p>
          <a:p>
            <a:pPr indent="400050"/>
            <a:r>
              <a:rPr lang="en-US" dirty="0"/>
              <a:t>The part of a DML that involves data retrieval is called a </a:t>
            </a:r>
            <a:r>
              <a:rPr lang="en-US" b="1" dirty="0"/>
              <a:t>query language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	a. Procedural DMLs</a:t>
            </a:r>
          </a:p>
          <a:p>
            <a:pPr indent="0">
              <a:buNone/>
            </a:pPr>
            <a:r>
              <a:rPr lang="en-US"/>
              <a:t>	b</a:t>
            </a:r>
            <a:r>
              <a:rPr lang="en-US" dirty="0"/>
              <a:t>. Nonprocedural DMLs</a:t>
            </a:r>
          </a:p>
        </p:txBody>
      </p:sp>
    </p:spTree>
    <p:extLst>
      <p:ext uri="{BB962C8B-B14F-4D97-AF65-F5344CB8AC3E}">
        <p14:creationId xmlns:p14="http://schemas.microsoft.com/office/powerpoint/2010/main" val="199940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8977"/>
            <a:ext cx="10515600" cy="675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7"/>
            <a:ext cx="10515600" cy="5176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chapter you will learn:</a:t>
            </a:r>
          </a:p>
          <a:p>
            <a:pPr marL="0" indent="0">
              <a:buNone/>
            </a:pPr>
            <a:r>
              <a:rPr lang="en-US" dirty="0"/>
              <a:t>• The purpose and origin of the three-level database architecture.</a:t>
            </a:r>
          </a:p>
          <a:p>
            <a:pPr marL="0" indent="0">
              <a:buNone/>
            </a:pPr>
            <a:r>
              <a:rPr lang="en-US" dirty="0"/>
              <a:t>• The contents of the external, conceptual, and internal levels.</a:t>
            </a:r>
          </a:p>
          <a:p>
            <a:pPr marL="0" indent="0">
              <a:buNone/>
            </a:pPr>
            <a:r>
              <a:rPr lang="en-US" dirty="0"/>
              <a:t>• The purpose of the external/conceptual and the conceptual/internal mappings.</a:t>
            </a:r>
          </a:p>
          <a:p>
            <a:pPr marL="0" indent="0">
              <a:buNone/>
            </a:pPr>
            <a:r>
              <a:rPr lang="en-US" dirty="0"/>
              <a:t>• The meaning of logical and physical data independence.</a:t>
            </a:r>
          </a:p>
          <a:p>
            <a:pPr marL="0" indent="0">
              <a:buNone/>
            </a:pPr>
            <a:r>
              <a:rPr lang="en-US" dirty="0"/>
              <a:t>• The distinction between a Data Definition Language (DDL) and a Data Manipulation Language (DML).</a:t>
            </a:r>
          </a:p>
          <a:p>
            <a:pPr marL="0" indent="0">
              <a:buNone/>
            </a:pPr>
            <a:r>
              <a:rPr lang="en-US" dirty="0"/>
              <a:t>• A classification of data models.</a:t>
            </a:r>
          </a:p>
          <a:p>
            <a:pPr marL="0" indent="0">
              <a:buNone/>
            </a:pPr>
            <a:r>
              <a:rPr lang="en-US" dirty="0"/>
              <a:t>• The purpose and importance of conceptual modeling.</a:t>
            </a:r>
          </a:p>
          <a:p>
            <a:pPr marL="0" indent="0">
              <a:buNone/>
            </a:pPr>
            <a:r>
              <a:rPr lang="en-US" dirty="0"/>
              <a:t>• The typical functions and services that a DBMS should provide.</a:t>
            </a:r>
          </a:p>
          <a:p>
            <a:pPr marL="0" indent="0">
              <a:buNone/>
            </a:pPr>
            <a:r>
              <a:rPr lang="en-US" dirty="0"/>
              <a:t>• The function and importance of the system catalog.</a:t>
            </a:r>
          </a:p>
        </p:txBody>
      </p:sp>
    </p:spTree>
    <p:extLst>
      <p:ext uri="{BB962C8B-B14F-4D97-AF65-F5344CB8AC3E}">
        <p14:creationId xmlns:p14="http://schemas.microsoft.com/office/powerpoint/2010/main" val="429294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Fourth-Generation Languages (4GLs)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Forms generators</a:t>
            </a:r>
          </a:p>
          <a:p>
            <a:r>
              <a:rPr lang="en-US" b="1" dirty="0"/>
              <a:t>Report generators</a:t>
            </a:r>
          </a:p>
          <a:p>
            <a:r>
              <a:rPr lang="en-US" b="1" dirty="0"/>
              <a:t>Graphics generators</a:t>
            </a:r>
          </a:p>
          <a:p>
            <a:r>
              <a:rPr lang="en-US" b="1" dirty="0"/>
              <a:t>Application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Models and 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800599"/>
          </a:xfrm>
        </p:spPr>
        <p:txBody>
          <a:bodyPr>
            <a:normAutofit/>
          </a:bodyPr>
          <a:lstStyle/>
          <a:p>
            <a:r>
              <a:rPr lang="en-US" b="1" dirty="0"/>
              <a:t>Data Model</a:t>
            </a:r>
          </a:p>
          <a:p>
            <a:r>
              <a:rPr lang="en-US" dirty="0"/>
              <a:t>An integrated collection of concepts for describing and manipulating</a:t>
            </a:r>
          </a:p>
          <a:p>
            <a:pPr marL="0" indent="0">
              <a:buNone/>
            </a:pPr>
            <a:r>
              <a:rPr lang="en-US" dirty="0"/>
              <a:t>data, relationships between data, and constraints on the data in an organization.</a:t>
            </a:r>
          </a:p>
          <a:p>
            <a:pPr lvl="1"/>
            <a:r>
              <a:rPr lang="en-US" b="1" dirty="0"/>
              <a:t>Structural part</a:t>
            </a:r>
            <a:r>
              <a:rPr lang="en-US" dirty="0"/>
              <a:t>, consisting of a set of rules according to which databases can</a:t>
            </a:r>
          </a:p>
          <a:p>
            <a:pPr marL="457200" lvl="1" indent="0">
              <a:buNone/>
            </a:pPr>
            <a:r>
              <a:rPr lang="en-US" dirty="0"/>
              <a:t>   be constructed;</a:t>
            </a:r>
          </a:p>
          <a:p>
            <a:pPr lvl="1"/>
            <a:r>
              <a:rPr lang="en-US" b="1" dirty="0"/>
              <a:t>Manipulative part</a:t>
            </a:r>
            <a:r>
              <a:rPr lang="en-US" dirty="0"/>
              <a:t>, defining the types of operation that are allowed on the</a:t>
            </a:r>
          </a:p>
          <a:p>
            <a:pPr marL="457200" lvl="1" indent="0">
              <a:buNone/>
            </a:pPr>
            <a:r>
              <a:rPr lang="en-US" dirty="0"/>
              <a:t>    data (this includes the operations that are used for updating or retrieving</a:t>
            </a:r>
          </a:p>
          <a:p>
            <a:pPr marL="457200" lvl="1" indent="0">
              <a:buNone/>
            </a:pPr>
            <a:r>
              <a:rPr lang="en-US" dirty="0"/>
              <a:t>    data from the database and for changing the structure of the database).</a:t>
            </a:r>
          </a:p>
          <a:p>
            <a:pPr lvl="1"/>
            <a:r>
              <a:rPr lang="en-US" b="1" dirty="0"/>
              <a:t>Set of integrity constraints</a:t>
            </a:r>
            <a:r>
              <a:rPr lang="en-US" dirty="0"/>
              <a:t>, which ensures that the data is accurate.  </a:t>
            </a:r>
          </a:p>
        </p:txBody>
      </p:sp>
    </p:spTree>
    <p:extLst>
      <p:ext uri="{BB962C8B-B14F-4D97-AF65-F5344CB8AC3E}">
        <p14:creationId xmlns:p14="http://schemas.microsoft.com/office/powerpoint/2010/main" val="99842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Object-Based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Entity-Relationship (ER)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13712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Record-Based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 model</a:t>
            </a:r>
          </a:p>
          <a:p>
            <a:r>
              <a:rPr lang="en-US" b="1" dirty="0"/>
              <a:t>Network data model</a:t>
            </a:r>
          </a:p>
          <a:p>
            <a:r>
              <a:rPr lang="en-US" b="1" dirty="0"/>
              <a:t>Hierarchical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353"/>
            <a:ext cx="10515600" cy="1153552"/>
          </a:xfrm>
        </p:spPr>
        <p:txBody>
          <a:bodyPr>
            <a:normAutofit/>
          </a:bodyPr>
          <a:lstStyle/>
          <a:p>
            <a:r>
              <a:rPr lang="en-US" b="1" dirty="0"/>
              <a:t>Functions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7"/>
          </a:xfrm>
        </p:spPr>
        <p:txBody>
          <a:bodyPr>
            <a:normAutofit/>
          </a:bodyPr>
          <a:lstStyle/>
          <a:p>
            <a:r>
              <a:rPr lang="en-US" b="1" dirty="0"/>
              <a:t>Data storage, retrieval, and update</a:t>
            </a:r>
          </a:p>
          <a:p>
            <a:r>
              <a:rPr lang="en-US" b="1" dirty="0"/>
              <a:t>A user-accessible catalog</a:t>
            </a:r>
          </a:p>
          <a:p>
            <a:r>
              <a:rPr lang="en-US" b="1" dirty="0"/>
              <a:t>Transaction support</a:t>
            </a:r>
          </a:p>
          <a:p>
            <a:r>
              <a:rPr lang="en-US" b="1" dirty="0"/>
              <a:t>Concurrency control services</a:t>
            </a:r>
          </a:p>
          <a:p>
            <a:r>
              <a:rPr lang="en-US" b="1" dirty="0"/>
              <a:t>Recovery services</a:t>
            </a:r>
          </a:p>
          <a:p>
            <a:r>
              <a:rPr lang="en-US" b="1" dirty="0"/>
              <a:t>Authorization services</a:t>
            </a:r>
          </a:p>
          <a:p>
            <a:r>
              <a:rPr lang="en-US" b="1" dirty="0"/>
              <a:t>Support for data communication</a:t>
            </a:r>
          </a:p>
          <a:p>
            <a:r>
              <a:rPr lang="en-US" b="1" dirty="0"/>
              <a:t>Integrity services</a:t>
            </a:r>
          </a:p>
          <a:p>
            <a:r>
              <a:rPr lang="en-US" b="1" dirty="0"/>
              <a:t>Services to promote 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031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aim of a database system is to provide users with an abstract view of data,</a:t>
            </a:r>
          </a:p>
          <a:p>
            <a:r>
              <a:rPr lang="en-US" dirty="0"/>
              <a:t>Hiding certain details of how data is stored and manipulated.</a:t>
            </a:r>
          </a:p>
          <a:p>
            <a:r>
              <a:rPr lang="en-US" dirty="0"/>
              <a:t>A database is a shared resource</a:t>
            </a:r>
          </a:p>
          <a:p>
            <a:r>
              <a:rPr lang="en-US" dirty="0"/>
              <a:t>Each user may require a different view of the data held in the database</a:t>
            </a:r>
          </a:p>
          <a:p>
            <a:r>
              <a:rPr lang="en-US" dirty="0"/>
              <a:t>Most commercial DBMSs based on the so-called ANSI-SPARC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may be interested in modeling:</a:t>
            </a:r>
          </a:p>
          <a:p>
            <a:pPr marL="0" indent="0">
              <a:buNone/>
            </a:pPr>
            <a:r>
              <a:rPr lang="en-US" dirty="0"/>
              <a:t>• The “real-world” </a:t>
            </a:r>
            <a:r>
              <a:rPr lang="en-US" b="1" dirty="0"/>
              <a:t>entities </a:t>
            </a:r>
            <a:r>
              <a:rPr lang="en-US" dirty="0"/>
              <a:t>Staff, </a:t>
            </a:r>
            <a:r>
              <a:rPr lang="en-US" dirty="0" err="1"/>
              <a:t>PropertyforRent</a:t>
            </a:r>
            <a:r>
              <a:rPr lang="en-US" dirty="0"/>
              <a:t>, </a:t>
            </a:r>
            <a:r>
              <a:rPr lang="en-US" dirty="0" err="1"/>
              <a:t>PrivateOwner</a:t>
            </a:r>
            <a:r>
              <a:rPr lang="en-US" dirty="0"/>
              <a:t>, and            Client;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Attributes </a:t>
            </a:r>
            <a:r>
              <a:rPr lang="en-US" dirty="0"/>
              <a:t>describing properties or qualities of each entity (for example, each Staff entry has a 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position</a:t>
            </a:r>
            <a:r>
              <a:rPr lang="en-US" dirty="0"/>
              <a:t>, and </a:t>
            </a:r>
            <a:r>
              <a:rPr lang="en-US" u="sng" dirty="0"/>
              <a:t>salary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Relationships </a:t>
            </a:r>
            <a:r>
              <a:rPr lang="en-US" dirty="0"/>
              <a:t>between these entities (for example, Staff </a:t>
            </a:r>
            <a:r>
              <a:rPr lang="en-US" i="1" dirty="0"/>
              <a:t>Manages        </a:t>
            </a:r>
            <a:r>
              <a:rPr lang="en-US" dirty="0" err="1"/>
              <a:t>PropertyforRent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33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7951"/>
            <a:ext cx="10515600" cy="806450"/>
          </a:xfrm>
        </p:spPr>
        <p:txBody>
          <a:bodyPr/>
          <a:lstStyle/>
          <a:p>
            <a:r>
              <a:rPr lang="en-US" dirty="0"/>
              <a:t>Entity Relationship Model for </a:t>
            </a:r>
            <a:r>
              <a:rPr lang="en-US" dirty="0" err="1"/>
              <a:t>DreamHome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1042988"/>
            <a:ext cx="9901238" cy="5486400"/>
          </a:xfrm>
        </p:spPr>
      </p:pic>
    </p:spTree>
    <p:extLst>
      <p:ext uri="{BB962C8B-B14F-4D97-AF65-F5344CB8AC3E}">
        <p14:creationId xmlns:p14="http://schemas.microsoft.com/office/powerpoint/2010/main" val="32404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Three-Level ANSI-SPARC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47" y="1398494"/>
            <a:ext cx="7422777" cy="5082988"/>
          </a:xfrm>
        </p:spPr>
      </p:pic>
    </p:spTree>
    <p:extLst>
      <p:ext uri="{BB962C8B-B14F-4D97-AF65-F5344CB8AC3E}">
        <p14:creationId xmlns:p14="http://schemas.microsoft.com/office/powerpoint/2010/main" val="134017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514351"/>
            <a:ext cx="10144124" cy="5643561"/>
          </a:xfrm>
        </p:spPr>
      </p:pic>
    </p:spTree>
    <p:extLst>
      <p:ext uri="{BB962C8B-B14F-4D97-AF65-F5344CB8AC3E}">
        <p14:creationId xmlns:p14="http://schemas.microsoft.com/office/powerpoint/2010/main" val="27284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users’ view of the database. This level describes that part of the</a:t>
            </a:r>
          </a:p>
          <a:p>
            <a:pPr marL="0" indent="0">
              <a:buNone/>
            </a:pPr>
            <a:r>
              <a:rPr lang="en-US" dirty="0"/>
              <a:t>   database that is relevant to each user.</a:t>
            </a:r>
          </a:p>
          <a:p>
            <a:r>
              <a:rPr lang="en-US" dirty="0"/>
              <a:t>Each user can have a different view</a:t>
            </a:r>
          </a:p>
        </p:txBody>
      </p:sp>
    </p:spTree>
    <p:extLst>
      <p:ext uri="{BB962C8B-B14F-4D97-AF65-F5344CB8AC3E}">
        <p14:creationId xmlns:p14="http://schemas.microsoft.com/office/powerpoint/2010/main" val="386490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1168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Environment</vt:lpstr>
      <vt:lpstr>Chapter Objectives </vt:lpstr>
      <vt:lpstr>Functions of a DBMS</vt:lpstr>
      <vt:lpstr>Database Environment</vt:lpstr>
      <vt:lpstr>DreamHome case study</vt:lpstr>
      <vt:lpstr>Entity Relationship Model for DreamHome</vt:lpstr>
      <vt:lpstr>The Three-Level ANSI-SPARC Architecture</vt:lpstr>
      <vt:lpstr>PowerPoint Presentation</vt:lpstr>
      <vt:lpstr>External Level</vt:lpstr>
      <vt:lpstr>Conceptual Level</vt:lpstr>
      <vt:lpstr>Internal Level</vt:lpstr>
      <vt:lpstr>Schemas, Mappings, and Instances</vt:lpstr>
      <vt:lpstr>PowerPoint Presentation</vt:lpstr>
      <vt:lpstr>PowerPoint Presentation</vt:lpstr>
      <vt:lpstr>Data Independence</vt:lpstr>
      <vt:lpstr>PowerPoint Presentation</vt:lpstr>
      <vt:lpstr>PowerPoint Presentation</vt:lpstr>
      <vt:lpstr>Database Languages</vt:lpstr>
      <vt:lpstr>PowerPoint Presentation</vt:lpstr>
      <vt:lpstr>Fourth-Generation Languages (4GLs)</vt:lpstr>
      <vt:lpstr>Data Models and Conceptual Modeling</vt:lpstr>
      <vt:lpstr>Object-Based Data Models</vt:lpstr>
      <vt:lpstr>Record-Based Data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Environment</dc:title>
  <dc:creator>Abdul qayyum</dc:creator>
  <cp:lastModifiedBy>Abdul Qayyum Khan</cp:lastModifiedBy>
  <cp:revision>43</cp:revision>
  <dcterms:created xsi:type="dcterms:W3CDTF">2017-02-14T10:32:47Z</dcterms:created>
  <dcterms:modified xsi:type="dcterms:W3CDTF">2023-03-01T05:57:35Z</dcterms:modified>
</cp:coreProperties>
</file>