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9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F1E3E6-35E3-4F90-B52C-2E7691A3172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171699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1E3E6-35E3-4F90-B52C-2E7691A3172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166416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1E3E6-35E3-4F90-B52C-2E7691A3172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256517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1E3E6-35E3-4F90-B52C-2E7691A3172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118716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1E3E6-35E3-4F90-B52C-2E7691A3172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114834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F1E3E6-35E3-4F90-B52C-2E7691A3172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296450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F1E3E6-35E3-4F90-B52C-2E7691A3172A}"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149923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F1E3E6-35E3-4F90-B52C-2E7691A3172A}"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285147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1E3E6-35E3-4F90-B52C-2E7691A3172A}"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3332348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1E3E6-35E3-4F90-B52C-2E7691A3172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399501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1E3E6-35E3-4F90-B52C-2E7691A3172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48257-393C-46E3-854A-CB6AEC9F228E}" type="slidenum">
              <a:rPr lang="en-US" smtClean="0"/>
              <a:t>‹#›</a:t>
            </a:fld>
            <a:endParaRPr lang="en-US"/>
          </a:p>
        </p:txBody>
      </p:sp>
    </p:spTree>
    <p:extLst>
      <p:ext uri="{BB962C8B-B14F-4D97-AF65-F5344CB8AC3E}">
        <p14:creationId xmlns:p14="http://schemas.microsoft.com/office/powerpoint/2010/main" val="13805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1E3E6-35E3-4F90-B52C-2E7691A3172A}" type="datetimeFigureOut">
              <a:rPr lang="en-US" smtClean="0"/>
              <a:t>10/12/2021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48257-393C-46E3-854A-CB6AEC9F228E}" type="slidenum">
              <a:rPr lang="en-US" smtClean="0"/>
              <a:t>‹#›</a:t>
            </a:fld>
            <a:endParaRPr lang="en-US"/>
          </a:p>
        </p:txBody>
      </p:sp>
    </p:spTree>
    <p:extLst>
      <p:ext uri="{BB962C8B-B14F-4D97-AF65-F5344CB8AC3E}">
        <p14:creationId xmlns:p14="http://schemas.microsoft.com/office/powerpoint/2010/main" val="5030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SQL: Data Manipulation</a:t>
            </a:r>
            <a:endParaRPr lang="en-US" dirty="0"/>
          </a:p>
        </p:txBody>
      </p:sp>
      <p:sp>
        <p:nvSpPr>
          <p:cNvPr id="3" name="Subtitle 2"/>
          <p:cNvSpPr>
            <a:spLocks noGrp="1"/>
          </p:cNvSpPr>
          <p:nvPr>
            <p:ph type="subTitle" idx="1"/>
          </p:nvPr>
        </p:nvSpPr>
        <p:spPr/>
        <p:txBody>
          <a:bodyPr/>
          <a:lstStyle/>
          <a:p>
            <a:r>
              <a:rPr lang="en-US" dirty="0"/>
              <a:t>Chapter 6</a:t>
            </a:r>
          </a:p>
        </p:txBody>
      </p:sp>
    </p:spTree>
    <p:extLst>
      <p:ext uri="{BB962C8B-B14F-4D97-AF65-F5344CB8AC3E}">
        <p14:creationId xmlns:p14="http://schemas.microsoft.com/office/powerpoint/2010/main" val="222226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and non-numeric</a:t>
            </a:r>
          </a:p>
        </p:txBody>
      </p:sp>
      <p:sp>
        <p:nvSpPr>
          <p:cNvPr id="3" name="Content Placeholder 2"/>
          <p:cNvSpPr>
            <a:spLocks noGrp="1"/>
          </p:cNvSpPr>
          <p:nvPr>
            <p:ph idx="1"/>
          </p:nvPr>
        </p:nvSpPr>
        <p:spPr/>
        <p:txBody>
          <a:bodyPr/>
          <a:lstStyle/>
          <a:p>
            <a:r>
              <a:rPr lang="en-US" b="1" dirty="0"/>
              <a:t>INSERT INTO </a:t>
            </a:r>
            <a:r>
              <a:rPr lang="en-US" dirty="0"/>
              <a:t>PropertyForRent(propertyNo, street, city, postcode, type, rooms, rent, ownerNo, staffNo, branchNo)</a:t>
            </a:r>
          </a:p>
          <a:p>
            <a:pPr marL="0" indent="0">
              <a:buNone/>
            </a:pPr>
            <a:r>
              <a:rPr lang="en-US" b="1" dirty="0"/>
              <a:t>   VALUES </a:t>
            </a:r>
            <a:r>
              <a:rPr lang="en-US" dirty="0"/>
              <a:t>(‘PA14’, ‘16 </a:t>
            </a:r>
            <a:r>
              <a:rPr lang="en-US" dirty="0" err="1"/>
              <a:t>Holhead</a:t>
            </a:r>
            <a:r>
              <a:rPr lang="en-US" dirty="0"/>
              <a:t>’, ‘Aberdeen’, ‘AB7 5SU’, ‘House’, 6, </a:t>
            </a:r>
          </a:p>
          <a:p>
            <a:pPr marL="0" indent="0">
              <a:buNone/>
            </a:pPr>
            <a:r>
              <a:rPr lang="en-US" dirty="0"/>
              <a:t>   650.00, </a:t>
            </a:r>
            <a:r>
              <a:rPr lang="pl-PL" dirty="0"/>
              <a:t>‘CO46’, ‘SA9’, ‘B007’);</a:t>
            </a:r>
            <a:endParaRPr lang="en-US" dirty="0"/>
          </a:p>
        </p:txBody>
      </p:sp>
    </p:spTree>
    <p:extLst>
      <p:ext uri="{BB962C8B-B14F-4D97-AF65-F5344CB8AC3E}">
        <p14:creationId xmlns:p14="http://schemas.microsoft.com/office/powerpoint/2010/main" val="170171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Queries</a:t>
            </a:r>
          </a:p>
        </p:txBody>
      </p:sp>
      <p:sp>
        <p:nvSpPr>
          <p:cNvPr id="3" name="Content Placeholder 2"/>
          <p:cNvSpPr>
            <a:spLocks noGrp="1"/>
          </p:cNvSpPr>
          <p:nvPr>
            <p:ph idx="1"/>
          </p:nvPr>
        </p:nvSpPr>
        <p:spPr>
          <a:xfrm>
            <a:off x="838200" y="1825625"/>
            <a:ext cx="11223812" cy="4351338"/>
          </a:xfrm>
        </p:spPr>
        <p:txBody>
          <a:bodyPr/>
          <a:lstStyle/>
          <a:p>
            <a:r>
              <a:rPr lang="en-US" b="1" dirty="0"/>
              <a:t>SELECT [DISTINCT | ALL] </a:t>
            </a:r>
            <a:r>
              <a:rPr lang="en-US" dirty="0"/>
              <a:t>{* | [</a:t>
            </a:r>
            <a:r>
              <a:rPr lang="en-US" dirty="0" err="1"/>
              <a:t>columnExpression</a:t>
            </a:r>
            <a:r>
              <a:rPr lang="en-US" dirty="0"/>
              <a:t> [</a:t>
            </a:r>
            <a:r>
              <a:rPr lang="en-US" b="1" dirty="0"/>
              <a:t>AS </a:t>
            </a:r>
            <a:r>
              <a:rPr lang="en-US" dirty="0" err="1"/>
              <a:t>newName</a:t>
            </a:r>
            <a:r>
              <a:rPr lang="en-US" dirty="0"/>
              <a:t>]] [, . . .]}</a:t>
            </a:r>
          </a:p>
          <a:p>
            <a:r>
              <a:rPr lang="en-US" b="1" dirty="0"/>
              <a:t>FROM </a:t>
            </a:r>
            <a:r>
              <a:rPr lang="en-US" dirty="0" err="1"/>
              <a:t>TableName</a:t>
            </a:r>
            <a:r>
              <a:rPr lang="en-US" dirty="0"/>
              <a:t> [alias] [, . . .]</a:t>
            </a:r>
          </a:p>
          <a:p>
            <a:r>
              <a:rPr lang="en-US" b="1" dirty="0"/>
              <a:t>[WHERE </a:t>
            </a:r>
            <a:r>
              <a:rPr lang="en-US" dirty="0"/>
              <a:t>condition]</a:t>
            </a:r>
          </a:p>
          <a:p>
            <a:r>
              <a:rPr lang="en-US" b="1" dirty="0"/>
              <a:t>[GROUP BY </a:t>
            </a:r>
            <a:r>
              <a:rPr lang="en-US" dirty="0" err="1"/>
              <a:t>columnList</a:t>
            </a:r>
            <a:r>
              <a:rPr lang="en-US" dirty="0"/>
              <a:t>] </a:t>
            </a:r>
            <a:r>
              <a:rPr lang="en-US" b="1" dirty="0"/>
              <a:t>[HAVING </a:t>
            </a:r>
            <a:r>
              <a:rPr lang="en-US" dirty="0"/>
              <a:t>condition]</a:t>
            </a:r>
          </a:p>
          <a:p>
            <a:r>
              <a:rPr lang="en-US" b="1" dirty="0"/>
              <a:t>[ORDER BY </a:t>
            </a:r>
            <a:r>
              <a:rPr lang="en-US" dirty="0" err="1"/>
              <a:t>columnList</a:t>
            </a:r>
            <a:r>
              <a:rPr lang="en-US" dirty="0"/>
              <a:t>]</a:t>
            </a:r>
          </a:p>
        </p:txBody>
      </p:sp>
    </p:spTree>
    <p:extLst>
      <p:ext uri="{BB962C8B-B14F-4D97-AF65-F5344CB8AC3E}">
        <p14:creationId xmlns:p14="http://schemas.microsoft.com/office/powerpoint/2010/main" val="77680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of processing in a SELECT</a:t>
            </a:r>
            <a:br>
              <a:rPr lang="en-US" dirty="0"/>
            </a:br>
            <a:r>
              <a:rPr lang="en-US" dirty="0"/>
              <a:t>statement is:</a:t>
            </a:r>
          </a:p>
        </p:txBody>
      </p:sp>
      <p:sp>
        <p:nvSpPr>
          <p:cNvPr id="3" name="Content Placeholder 2"/>
          <p:cNvSpPr>
            <a:spLocks noGrp="1"/>
          </p:cNvSpPr>
          <p:nvPr>
            <p:ph idx="1"/>
          </p:nvPr>
        </p:nvSpPr>
        <p:spPr/>
        <p:txBody>
          <a:bodyPr/>
          <a:lstStyle/>
          <a:p>
            <a:r>
              <a:rPr lang="en-US" dirty="0"/>
              <a:t>FROM specifies the table or tables to be used</a:t>
            </a:r>
          </a:p>
          <a:p>
            <a:r>
              <a:rPr lang="en-US" dirty="0"/>
              <a:t>WHERE filters the rows subject to some condition</a:t>
            </a:r>
          </a:p>
          <a:p>
            <a:r>
              <a:rPr lang="en-US" dirty="0"/>
              <a:t>GROUP BY forms groups of rows with the same column value</a:t>
            </a:r>
          </a:p>
          <a:p>
            <a:r>
              <a:rPr lang="en-US" dirty="0"/>
              <a:t>HAVING filters the groups subject to some condition</a:t>
            </a:r>
          </a:p>
          <a:p>
            <a:r>
              <a:rPr lang="en-US" dirty="0"/>
              <a:t>SELECT specifies which columns are to appear in the output</a:t>
            </a:r>
          </a:p>
          <a:p>
            <a:r>
              <a:rPr lang="en-US" dirty="0"/>
              <a:t>ORDER BY specifies the order of the output</a:t>
            </a:r>
          </a:p>
        </p:txBody>
      </p:sp>
    </p:spTree>
    <p:extLst>
      <p:ext uri="{BB962C8B-B14F-4D97-AF65-F5344CB8AC3E}">
        <p14:creationId xmlns:p14="http://schemas.microsoft.com/office/powerpoint/2010/main" val="331082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Order of the clauses in the SELECT statement </a:t>
            </a:r>
            <a:r>
              <a:rPr lang="en-US" i="1" dirty="0"/>
              <a:t>cannot </a:t>
            </a:r>
            <a:r>
              <a:rPr lang="en-US" dirty="0"/>
              <a:t>be changed</a:t>
            </a:r>
          </a:p>
          <a:p>
            <a:r>
              <a:rPr lang="en-US" dirty="0"/>
              <a:t>Mandatory clauses are the first two: SELECT and FROM</a:t>
            </a:r>
          </a:p>
          <a:p>
            <a:r>
              <a:rPr lang="en-US" dirty="0"/>
              <a:t>The remainder are optional.</a:t>
            </a:r>
          </a:p>
          <a:p>
            <a:r>
              <a:rPr lang="en-US" dirty="0"/>
              <a:t>The result of a query on a table is another table</a:t>
            </a:r>
          </a:p>
          <a:p>
            <a:r>
              <a:rPr lang="en-US" dirty="0"/>
              <a:t>There are many variations of this statement</a:t>
            </a:r>
          </a:p>
        </p:txBody>
      </p:sp>
    </p:spTree>
    <p:extLst>
      <p:ext uri="{BB962C8B-B14F-4D97-AF65-F5344CB8AC3E}">
        <p14:creationId xmlns:p14="http://schemas.microsoft.com/office/powerpoint/2010/main" val="153413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Retrieve all columns, all rows</a:t>
            </a:r>
            <a:endParaRPr lang="en-US" dirty="0"/>
          </a:p>
        </p:txBody>
      </p:sp>
      <p:sp>
        <p:nvSpPr>
          <p:cNvPr id="3" name="Content Placeholder 2"/>
          <p:cNvSpPr>
            <a:spLocks noGrp="1"/>
          </p:cNvSpPr>
          <p:nvPr>
            <p:ph idx="1"/>
          </p:nvPr>
        </p:nvSpPr>
        <p:spPr/>
        <p:txBody>
          <a:bodyPr/>
          <a:lstStyle/>
          <a:p>
            <a:r>
              <a:rPr lang="en-US" b="1" dirty="0"/>
              <a:t>SELECT </a:t>
            </a:r>
            <a:r>
              <a:rPr lang="en-US" dirty="0"/>
              <a:t>staffNo, fName, IName, position, sex, DOB, salary, branchNo</a:t>
            </a:r>
          </a:p>
          <a:p>
            <a:pPr marL="0" indent="0">
              <a:buNone/>
            </a:pPr>
            <a:r>
              <a:rPr lang="en-US" b="1" dirty="0"/>
              <a:t>   FROM </a:t>
            </a:r>
            <a:r>
              <a:rPr lang="en-US" dirty="0"/>
              <a:t>Staff;</a:t>
            </a:r>
          </a:p>
          <a:p>
            <a:r>
              <a:rPr lang="en-US" b="1" dirty="0"/>
              <a:t>Order of the attributes can be changed while displaying </a:t>
            </a:r>
          </a:p>
          <a:p>
            <a:r>
              <a:rPr lang="en-US" b="1" dirty="0"/>
              <a:t>SELECT * FROM </a:t>
            </a:r>
            <a:r>
              <a:rPr lang="en-US" dirty="0"/>
              <a:t>Staff;</a:t>
            </a:r>
          </a:p>
          <a:p>
            <a:endParaRPr lang="en-US" dirty="0"/>
          </a:p>
          <a:p>
            <a:endParaRPr lang="en-US" dirty="0"/>
          </a:p>
        </p:txBody>
      </p:sp>
    </p:spTree>
    <p:extLst>
      <p:ext uri="{BB962C8B-B14F-4D97-AF65-F5344CB8AC3E}">
        <p14:creationId xmlns:p14="http://schemas.microsoft.com/office/powerpoint/2010/main" val="8370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Retrieve specific columns, all rows</a:t>
            </a:r>
            <a:endParaRPr lang="en-US" dirty="0"/>
          </a:p>
        </p:txBody>
      </p:sp>
      <p:sp>
        <p:nvSpPr>
          <p:cNvPr id="3" name="Content Placeholder 2"/>
          <p:cNvSpPr>
            <a:spLocks noGrp="1"/>
          </p:cNvSpPr>
          <p:nvPr>
            <p:ph idx="1"/>
          </p:nvPr>
        </p:nvSpPr>
        <p:spPr/>
        <p:txBody>
          <a:bodyPr/>
          <a:lstStyle/>
          <a:p>
            <a:r>
              <a:rPr lang="en-US" b="1" dirty="0"/>
              <a:t>SELECT </a:t>
            </a:r>
            <a:r>
              <a:rPr lang="en-US" dirty="0"/>
              <a:t>staffNo, fName, IName, salary</a:t>
            </a:r>
          </a:p>
          <a:p>
            <a:pPr marL="0" indent="0">
              <a:buNone/>
            </a:pPr>
            <a:r>
              <a:rPr lang="en-US" b="1" dirty="0"/>
              <a:t>   FROM </a:t>
            </a:r>
            <a:r>
              <a:rPr lang="en-US" dirty="0"/>
              <a:t>Staff;</a:t>
            </a:r>
          </a:p>
        </p:txBody>
      </p:sp>
    </p:spTree>
    <p:extLst>
      <p:ext uri="{BB962C8B-B14F-4D97-AF65-F5344CB8AC3E}">
        <p14:creationId xmlns:p14="http://schemas.microsoft.com/office/powerpoint/2010/main" val="83864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46063"/>
          </a:xfrm>
        </p:spPr>
        <p:txBody>
          <a:bodyPr>
            <a:normAutofit fontScale="90000"/>
          </a:bodyPr>
          <a:lstStyle/>
          <a:p>
            <a:r>
              <a:rPr lang="en-US" i="1" dirty="0"/>
              <a:t>List the property numbers of all properties that have been viewed.</a:t>
            </a:r>
            <a:br>
              <a:rPr lang="en-US" i="1" dirty="0"/>
            </a:br>
            <a:endParaRPr lang="en-US" dirty="0"/>
          </a:p>
        </p:txBody>
      </p:sp>
      <p:sp>
        <p:nvSpPr>
          <p:cNvPr id="3" name="Content Placeholder 2"/>
          <p:cNvSpPr>
            <a:spLocks noGrp="1"/>
          </p:cNvSpPr>
          <p:nvPr>
            <p:ph idx="1"/>
          </p:nvPr>
        </p:nvSpPr>
        <p:spPr>
          <a:xfrm>
            <a:off x="838200" y="2487705"/>
            <a:ext cx="10515600" cy="3689257"/>
          </a:xfrm>
        </p:spPr>
        <p:txBody>
          <a:bodyPr>
            <a:normAutofit/>
          </a:bodyPr>
          <a:lstStyle/>
          <a:p>
            <a:r>
              <a:rPr lang="en-US" b="1" dirty="0"/>
              <a:t>SELECT </a:t>
            </a:r>
            <a:r>
              <a:rPr lang="en-US" dirty="0"/>
              <a:t>propertyNo</a:t>
            </a:r>
            <a:br>
              <a:rPr lang="en-US" dirty="0"/>
            </a:br>
            <a:r>
              <a:rPr lang="en-US" b="1" dirty="0"/>
              <a:t>FROM </a:t>
            </a:r>
            <a:r>
              <a:rPr lang="en-US" dirty="0"/>
              <a:t>Viewing;</a:t>
            </a:r>
          </a:p>
          <a:p>
            <a:pPr marL="914400" lvl="2" indent="0">
              <a:buNone/>
            </a:pPr>
            <a:r>
              <a:rPr lang="en-US" sz="2800" b="1" dirty="0"/>
              <a:t>propertyNo</a:t>
            </a:r>
          </a:p>
          <a:p>
            <a:pPr marL="914400" lvl="2" indent="0">
              <a:buNone/>
            </a:pPr>
            <a:r>
              <a:rPr lang="en-US" sz="2800" dirty="0"/>
              <a:t>PA14</a:t>
            </a:r>
          </a:p>
          <a:p>
            <a:pPr marL="914400" lvl="2" indent="0">
              <a:buNone/>
            </a:pPr>
            <a:r>
              <a:rPr lang="en-US" sz="2800" dirty="0"/>
              <a:t>PG4</a:t>
            </a:r>
          </a:p>
          <a:p>
            <a:pPr marL="914400" lvl="2" indent="0">
              <a:buNone/>
            </a:pPr>
            <a:r>
              <a:rPr lang="en-US" sz="2800" dirty="0"/>
              <a:t>PG4</a:t>
            </a:r>
          </a:p>
          <a:p>
            <a:pPr marL="914400" lvl="2" indent="0">
              <a:buNone/>
            </a:pPr>
            <a:r>
              <a:rPr lang="en-US" sz="2800" dirty="0"/>
              <a:t>PA14</a:t>
            </a:r>
          </a:p>
          <a:p>
            <a:pPr marL="914400" lvl="2" indent="0">
              <a:buNone/>
            </a:pPr>
            <a:r>
              <a:rPr lang="en-US" sz="2800" dirty="0"/>
              <a:t>PG36</a:t>
            </a:r>
          </a:p>
        </p:txBody>
      </p:sp>
    </p:spTree>
    <p:extLst>
      <p:ext uri="{BB962C8B-B14F-4D97-AF65-F5344CB8AC3E}">
        <p14:creationId xmlns:p14="http://schemas.microsoft.com/office/powerpoint/2010/main" val="1476633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2353"/>
            <a:ext cx="10515600" cy="5504610"/>
          </a:xfrm>
        </p:spPr>
        <p:txBody>
          <a:bodyPr/>
          <a:lstStyle/>
          <a:p>
            <a:r>
              <a:rPr lang="en-US" b="1" dirty="0"/>
              <a:t>SELECT DISTINCT </a:t>
            </a:r>
            <a:r>
              <a:rPr lang="en-US" dirty="0"/>
              <a:t>propertyNo</a:t>
            </a:r>
          </a:p>
          <a:p>
            <a:pPr marL="0" indent="0">
              <a:buNone/>
            </a:pPr>
            <a:r>
              <a:rPr lang="en-US" b="1" dirty="0"/>
              <a:t>   FROM </a:t>
            </a:r>
            <a:r>
              <a:rPr lang="en-US" dirty="0"/>
              <a:t>Viewing;</a:t>
            </a:r>
          </a:p>
          <a:p>
            <a:pPr marL="0" indent="0">
              <a:buNone/>
            </a:pPr>
            <a:r>
              <a:rPr lang="en-US" b="1" dirty="0"/>
              <a:t>      propertyNo</a:t>
            </a:r>
          </a:p>
          <a:p>
            <a:pPr marL="914400" lvl="2" indent="0">
              <a:buNone/>
            </a:pPr>
            <a:r>
              <a:rPr lang="en-US" sz="2400" dirty="0"/>
              <a:t>PA14</a:t>
            </a:r>
          </a:p>
          <a:p>
            <a:pPr marL="914400" lvl="2" indent="0">
              <a:buNone/>
            </a:pPr>
            <a:r>
              <a:rPr lang="en-US" sz="2400" dirty="0"/>
              <a:t>PG4</a:t>
            </a:r>
          </a:p>
          <a:p>
            <a:pPr marL="914400" lvl="2" indent="0">
              <a:buNone/>
            </a:pPr>
            <a:r>
              <a:rPr lang="en-US" sz="2400" dirty="0"/>
              <a:t>PG36</a:t>
            </a:r>
          </a:p>
        </p:txBody>
      </p:sp>
    </p:spTree>
    <p:extLst>
      <p:ext uri="{BB962C8B-B14F-4D97-AF65-F5344CB8AC3E}">
        <p14:creationId xmlns:p14="http://schemas.microsoft.com/office/powerpoint/2010/main" val="3812755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Calculated fields</a:t>
            </a:r>
            <a:endParaRPr lang="en-US" dirty="0"/>
          </a:p>
        </p:txBody>
      </p:sp>
      <p:sp>
        <p:nvSpPr>
          <p:cNvPr id="3" name="Content Placeholder 2"/>
          <p:cNvSpPr>
            <a:spLocks noGrp="1"/>
          </p:cNvSpPr>
          <p:nvPr>
            <p:ph idx="1"/>
          </p:nvPr>
        </p:nvSpPr>
        <p:spPr/>
        <p:txBody>
          <a:bodyPr/>
          <a:lstStyle/>
          <a:p>
            <a:r>
              <a:rPr lang="en-US" i="1" dirty="0"/>
              <a:t>Produce a list of monthly salaries for all staff</a:t>
            </a:r>
          </a:p>
          <a:p>
            <a:r>
              <a:rPr lang="en-US" b="1" dirty="0"/>
              <a:t>SELECT </a:t>
            </a:r>
            <a:r>
              <a:rPr lang="en-US" dirty="0"/>
              <a:t>staffNo, fName, IName, salary/12</a:t>
            </a:r>
          </a:p>
          <a:p>
            <a:pPr marL="0" indent="0">
              <a:buNone/>
            </a:pPr>
            <a:r>
              <a:rPr lang="en-US" b="1" dirty="0"/>
              <a:t>   FROM </a:t>
            </a:r>
            <a:r>
              <a:rPr lang="en-US" dirty="0"/>
              <a:t>Staff;</a:t>
            </a:r>
          </a:p>
          <a:p>
            <a:pPr marL="0" indent="0">
              <a:buNone/>
            </a:pPr>
            <a:r>
              <a:rPr lang="en-US" b="1" dirty="0"/>
              <a:t>staffNo         fName         IName            col4</a:t>
            </a:r>
          </a:p>
          <a:p>
            <a:pPr marL="0" indent="0">
              <a:buNone/>
            </a:pPr>
            <a:r>
              <a:rPr lang="en-US" dirty="0"/>
              <a:t>  SL21             John             White           2500.00</a:t>
            </a:r>
          </a:p>
          <a:p>
            <a:pPr marL="0" indent="0">
              <a:buNone/>
            </a:pPr>
            <a:r>
              <a:rPr lang="en-US" dirty="0"/>
              <a:t>  SG37            Ann              Beech           1000.00</a:t>
            </a:r>
          </a:p>
          <a:p>
            <a:pPr marL="0" indent="0">
              <a:buNone/>
            </a:pPr>
            <a:r>
              <a:rPr lang="en-US" dirty="0"/>
              <a:t>  SG14            David           Ford              1500.00</a:t>
            </a:r>
          </a:p>
        </p:txBody>
      </p:sp>
    </p:spTree>
    <p:extLst>
      <p:ext uri="{BB962C8B-B14F-4D97-AF65-F5344CB8AC3E}">
        <p14:creationId xmlns:p14="http://schemas.microsoft.com/office/powerpoint/2010/main" val="432907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of Attribute name</a:t>
            </a:r>
          </a:p>
        </p:txBody>
      </p:sp>
      <p:sp>
        <p:nvSpPr>
          <p:cNvPr id="3" name="Content Placeholder 2"/>
          <p:cNvSpPr>
            <a:spLocks noGrp="1"/>
          </p:cNvSpPr>
          <p:nvPr>
            <p:ph idx="1"/>
          </p:nvPr>
        </p:nvSpPr>
        <p:spPr/>
        <p:txBody>
          <a:bodyPr/>
          <a:lstStyle/>
          <a:p>
            <a:r>
              <a:rPr lang="en-US" b="1" dirty="0"/>
              <a:t>SELECT </a:t>
            </a:r>
            <a:r>
              <a:rPr lang="en-US" dirty="0"/>
              <a:t>staffNo, fName, IName, salary/12 </a:t>
            </a:r>
            <a:r>
              <a:rPr lang="en-US" b="1" dirty="0"/>
              <a:t>AS </a:t>
            </a:r>
            <a:r>
              <a:rPr lang="en-US" dirty="0" err="1"/>
              <a:t>monthlySalary</a:t>
            </a:r>
            <a:endParaRPr lang="en-US" dirty="0"/>
          </a:p>
          <a:p>
            <a:pPr marL="0" indent="0">
              <a:buNone/>
            </a:pPr>
            <a:r>
              <a:rPr lang="en-US" b="1" dirty="0"/>
              <a:t>   FROM </a:t>
            </a:r>
            <a:r>
              <a:rPr lang="en-US" dirty="0"/>
              <a:t>Staff;</a:t>
            </a:r>
          </a:p>
          <a:p>
            <a:pPr marL="0" indent="0">
              <a:buNone/>
            </a:pPr>
            <a:endParaRPr lang="en-US" dirty="0"/>
          </a:p>
          <a:p>
            <a:pPr marL="0" indent="0">
              <a:buNone/>
            </a:pPr>
            <a:r>
              <a:rPr lang="en-US" b="1" dirty="0"/>
              <a:t>staffNo         fName         IName        </a:t>
            </a:r>
            <a:r>
              <a:rPr lang="en-US" b="1" dirty="0" err="1"/>
              <a:t>MonthlySalary</a:t>
            </a:r>
            <a:endParaRPr lang="en-US" b="1" dirty="0"/>
          </a:p>
          <a:p>
            <a:pPr marL="0" indent="0">
              <a:buNone/>
            </a:pPr>
            <a:r>
              <a:rPr lang="en-US" dirty="0"/>
              <a:t>  SL21             John             White           2500.00</a:t>
            </a:r>
          </a:p>
          <a:p>
            <a:pPr marL="0" indent="0">
              <a:buNone/>
            </a:pPr>
            <a:r>
              <a:rPr lang="en-US" dirty="0"/>
              <a:t>  SG37            Ann              Beech           1000.00</a:t>
            </a:r>
          </a:p>
          <a:p>
            <a:pPr marL="0" indent="0">
              <a:buNone/>
            </a:pPr>
            <a:r>
              <a:rPr lang="en-US" dirty="0"/>
              <a:t>  SG14            David           Ford              1500.00</a:t>
            </a:r>
          </a:p>
          <a:p>
            <a:pPr marL="0" indent="0">
              <a:buNone/>
            </a:pPr>
            <a:endParaRPr lang="en-US" dirty="0"/>
          </a:p>
        </p:txBody>
      </p:sp>
    </p:spTree>
    <p:extLst>
      <p:ext uri="{BB962C8B-B14F-4D97-AF65-F5344CB8AC3E}">
        <p14:creationId xmlns:p14="http://schemas.microsoft.com/office/powerpoint/2010/main" val="353450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SQL</a:t>
            </a:r>
            <a:endParaRPr lang="en-US" dirty="0"/>
          </a:p>
        </p:txBody>
      </p:sp>
      <p:sp>
        <p:nvSpPr>
          <p:cNvPr id="3" name="Content Placeholder 2"/>
          <p:cNvSpPr>
            <a:spLocks noGrp="1"/>
          </p:cNvSpPr>
          <p:nvPr>
            <p:ph idx="1"/>
          </p:nvPr>
        </p:nvSpPr>
        <p:spPr>
          <a:xfrm>
            <a:off x="838200" y="1317812"/>
            <a:ext cx="10515600" cy="4859151"/>
          </a:xfrm>
        </p:spPr>
        <p:txBody>
          <a:bodyPr/>
          <a:lstStyle/>
          <a:p>
            <a:r>
              <a:rPr lang="en-US" dirty="0"/>
              <a:t>Create the database and relation structures;</a:t>
            </a:r>
          </a:p>
          <a:p>
            <a:r>
              <a:rPr lang="en-US" dirty="0"/>
              <a:t>Perform basic data management tasks, such as the insertion, modification, and deletion of data from the relations;</a:t>
            </a:r>
          </a:p>
          <a:p>
            <a:r>
              <a:rPr lang="en-US" dirty="0"/>
              <a:t>Perform both simple and complex queries.</a:t>
            </a:r>
          </a:p>
          <a:p>
            <a:r>
              <a:rPr lang="en-US" dirty="0"/>
              <a:t>A database language must perform these tasks with minimal user effort.</a:t>
            </a:r>
          </a:p>
          <a:p>
            <a:r>
              <a:rPr lang="en-US" dirty="0"/>
              <a:t>Its command structure and syntax must be relatively easy to learn.</a:t>
            </a:r>
          </a:p>
          <a:p>
            <a:r>
              <a:rPr lang="en-US" dirty="0"/>
              <a:t>The language must be portable</a:t>
            </a:r>
          </a:p>
          <a:p>
            <a:r>
              <a:rPr lang="en-US" dirty="0"/>
              <a:t>SQL is intended to satisfy these requirements.</a:t>
            </a:r>
          </a:p>
          <a:p>
            <a:endParaRPr lang="en-US" dirty="0"/>
          </a:p>
          <a:p>
            <a:endParaRPr lang="en-US" dirty="0"/>
          </a:p>
          <a:p>
            <a:endParaRPr lang="en-US" dirty="0"/>
          </a:p>
        </p:txBody>
      </p:sp>
    </p:spTree>
    <p:extLst>
      <p:ext uri="{BB962C8B-B14F-4D97-AF65-F5344CB8AC3E}">
        <p14:creationId xmlns:p14="http://schemas.microsoft.com/office/powerpoint/2010/main" val="195176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clause</a:t>
            </a:r>
            <a:endParaRPr lang="en-US" dirty="0"/>
          </a:p>
        </p:txBody>
      </p:sp>
      <p:sp>
        <p:nvSpPr>
          <p:cNvPr id="3" name="Content Placeholder 2"/>
          <p:cNvSpPr>
            <a:spLocks noGrp="1"/>
          </p:cNvSpPr>
          <p:nvPr>
            <p:ph idx="1"/>
          </p:nvPr>
        </p:nvSpPr>
        <p:spPr/>
        <p:txBody>
          <a:bodyPr/>
          <a:lstStyle/>
          <a:p>
            <a:r>
              <a:rPr lang="en-US" b="1" dirty="0"/>
              <a:t>Comparison search condition</a:t>
            </a:r>
          </a:p>
          <a:p>
            <a:r>
              <a:rPr lang="en-US" i="1" dirty="0"/>
              <a:t>List all staff with a salary greater than £10,000.</a:t>
            </a:r>
          </a:p>
          <a:p>
            <a:r>
              <a:rPr lang="en-US" b="1" dirty="0"/>
              <a:t>SELECT </a:t>
            </a:r>
            <a:r>
              <a:rPr lang="en-US" dirty="0"/>
              <a:t>staffNo, fName, IName, position, salary</a:t>
            </a:r>
          </a:p>
          <a:p>
            <a:pPr marL="0" indent="0">
              <a:buNone/>
            </a:pPr>
            <a:r>
              <a:rPr lang="en-US" b="1" dirty="0"/>
              <a:t>   FROM </a:t>
            </a:r>
            <a:r>
              <a:rPr lang="en-US" dirty="0"/>
              <a:t>Staff</a:t>
            </a:r>
          </a:p>
          <a:p>
            <a:pPr marL="0" indent="0">
              <a:buNone/>
            </a:pPr>
            <a:r>
              <a:rPr lang="en-US" b="1" dirty="0"/>
              <a:t>   WHERE </a:t>
            </a:r>
            <a:r>
              <a:rPr lang="en-US" dirty="0"/>
              <a:t>salary &gt; 10000;</a:t>
            </a:r>
          </a:p>
          <a:p>
            <a:pPr marL="0" indent="0">
              <a:buNone/>
            </a:pPr>
            <a:endParaRPr lang="en-US" dirty="0"/>
          </a:p>
        </p:txBody>
      </p:sp>
    </p:spTree>
    <p:extLst>
      <p:ext uri="{BB962C8B-B14F-4D97-AF65-F5344CB8AC3E}">
        <p14:creationId xmlns:p14="http://schemas.microsoft.com/office/powerpoint/2010/main" val="291568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idx="1"/>
          </p:nvPr>
        </p:nvSpPr>
        <p:spPr/>
        <p:txBody>
          <a:bodyPr/>
          <a:lstStyle/>
          <a:p>
            <a:r>
              <a:rPr lang="en-US" dirty="0"/>
              <a:t>= equals</a:t>
            </a:r>
          </a:p>
          <a:p>
            <a:r>
              <a:rPr lang="en-US" dirty="0"/>
              <a:t>&lt;&gt; is not equal to (ISO standard) ! = is not equal to (allowed in</a:t>
            </a:r>
          </a:p>
          <a:p>
            <a:pPr marL="0" indent="0">
              <a:buNone/>
            </a:pPr>
            <a:r>
              <a:rPr lang="en-US" dirty="0"/>
              <a:t>   some dialects)</a:t>
            </a:r>
          </a:p>
          <a:p>
            <a:r>
              <a:rPr lang="en-US" dirty="0"/>
              <a:t>&lt; is less than </a:t>
            </a:r>
          </a:p>
          <a:p>
            <a:r>
              <a:rPr lang="en-US" dirty="0"/>
              <a:t>&lt; = is less than or equal to</a:t>
            </a:r>
          </a:p>
          <a:p>
            <a:r>
              <a:rPr lang="en-US" dirty="0"/>
              <a:t>&gt; is greater than </a:t>
            </a:r>
          </a:p>
          <a:p>
            <a:r>
              <a:rPr lang="en-US" dirty="0"/>
              <a:t>&gt; = is greater than or equal to</a:t>
            </a:r>
          </a:p>
        </p:txBody>
      </p:sp>
    </p:spTree>
    <p:extLst>
      <p:ext uri="{BB962C8B-B14F-4D97-AF65-F5344CB8AC3E}">
        <p14:creationId xmlns:p14="http://schemas.microsoft.com/office/powerpoint/2010/main" val="213825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a:t>
            </a:r>
            <a:r>
              <a:rPr lang="en-US" dirty="0"/>
              <a:t>, </a:t>
            </a:r>
            <a:r>
              <a:rPr lang="en-US" b="1" dirty="0"/>
              <a:t>OR</a:t>
            </a:r>
            <a:r>
              <a:rPr lang="en-US" dirty="0"/>
              <a:t>, and </a:t>
            </a:r>
            <a:r>
              <a:rPr lang="en-US" b="1" dirty="0"/>
              <a:t>NOT</a:t>
            </a:r>
            <a:endParaRPr lang="en-US" dirty="0"/>
          </a:p>
        </p:txBody>
      </p:sp>
      <p:sp>
        <p:nvSpPr>
          <p:cNvPr id="3" name="Content Placeholder 2"/>
          <p:cNvSpPr>
            <a:spLocks noGrp="1"/>
          </p:cNvSpPr>
          <p:nvPr>
            <p:ph idx="1"/>
          </p:nvPr>
        </p:nvSpPr>
        <p:spPr/>
        <p:txBody>
          <a:bodyPr/>
          <a:lstStyle/>
          <a:p>
            <a:r>
              <a:rPr lang="en-US" dirty="0"/>
              <a:t>An expression is evaluated left to right;</a:t>
            </a:r>
          </a:p>
          <a:p>
            <a:r>
              <a:rPr lang="en-US" dirty="0"/>
              <a:t>Subexpressions in brackets are evaluated first;</a:t>
            </a:r>
          </a:p>
          <a:p>
            <a:r>
              <a:rPr lang="en-US" dirty="0"/>
              <a:t>NOTs are evaluated before ANDs and ORs;</a:t>
            </a:r>
          </a:p>
          <a:p>
            <a:r>
              <a:rPr lang="en-US" dirty="0"/>
              <a:t>ANDs are evaluated before ORs.</a:t>
            </a:r>
          </a:p>
        </p:txBody>
      </p:sp>
    </p:spTree>
    <p:extLst>
      <p:ext uri="{BB962C8B-B14F-4D97-AF65-F5344CB8AC3E}">
        <p14:creationId xmlns:p14="http://schemas.microsoft.com/office/powerpoint/2010/main" val="633680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Compound comparison search condition</a:t>
            </a:r>
            <a:endParaRPr lang="en-US" dirty="0"/>
          </a:p>
        </p:txBody>
      </p:sp>
      <p:sp>
        <p:nvSpPr>
          <p:cNvPr id="3" name="Content Placeholder 2"/>
          <p:cNvSpPr>
            <a:spLocks noGrp="1"/>
          </p:cNvSpPr>
          <p:nvPr>
            <p:ph idx="1"/>
          </p:nvPr>
        </p:nvSpPr>
        <p:spPr/>
        <p:txBody>
          <a:bodyPr/>
          <a:lstStyle/>
          <a:p>
            <a:r>
              <a:rPr lang="en-US" i="1" dirty="0"/>
              <a:t>List the addresses of all branch offices in London or Glasgow.</a:t>
            </a:r>
          </a:p>
          <a:p>
            <a:r>
              <a:rPr lang="en-US" b="1" dirty="0"/>
              <a:t>SELECT * FROM </a:t>
            </a:r>
            <a:r>
              <a:rPr lang="en-US" dirty="0"/>
              <a:t>Branch</a:t>
            </a:r>
          </a:p>
          <a:p>
            <a:pPr marL="0" indent="0">
              <a:buNone/>
            </a:pPr>
            <a:r>
              <a:rPr lang="en-US" b="1" dirty="0"/>
              <a:t>   WHERE </a:t>
            </a:r>
            <a:r>
              <a:rPr lang="en-US" dirty="0"/>
              <a:t>city = ‘London’ </a:t>
            </a:r>
            <a:r>
              <a:rPr lang="en-US" b="1" dirty="0"/>
              <a:t>OR </a:t>
            </a:r>
            <a:r>
              <a:rPr lang="en-US" dirty="0"/>
              <a:t>city = ‘Glasgow’;  </a:t>
            </a:r>
            <a:r>
              <a:rPr lang="en-US" sz="4800" dirty="0">
                <a:solidFill>
                  <a:srgbClr val="FF0000"/>
                </a:solidFill>
              </a:rPr>
              <a:t>*</a:t>
            </a:r>
          </a:p>
          <a:p>
            <a:r>
              <a:rPr lang="en-US" b="1" dirty="0"/>
              <a:t>branchNo       street            city                     postcode</a:t>
            </a:r>
          </a:p>
          <a:p>
            <a:pPr marL="0" indent="0">
              <a:buNone/>
            </a:pPr>
            <a:r>
              <a:rPr lang="en-US" dirty="0"/>
              <a:t>   B005           22 Deer Rd      London                 SW1 4EH</a:t>
            </a:r>
          </a:p>
          <a:p>
            <a:pPr marL="0" indent="0">
              <a:buNone/>
            </a:pPr>
            <a:r>
              <a:rPr lang="en-US" dirty="0"/>
              <a:t>   B003          163 Main St     Glasgow                G11 9QX</a:t>
            </a:r>
          </a:p>
          <a:p>
            <a:pPr marL="0" indent="0">
              <a:buNone/>
            </a:pPr>
            <a:r>
              <a:rPr lang="en-US" dirty="0"/>
              <a:t>   B002          56 Clover </a:t>
            </a:r>
            <a:r>
              <a:rPr lang="en-US" dirty="0" err="1"/>
              <a:t>Dr</a:t>
            </a:r>
            <a:r>
              <a:rPr lang="en-US" dirty="0"/>
              <a:t>     London                 NW10 6EU</a:t>
            </a:r>
            <a:endParaRPr lang="en-US" dirty="0">
              <a:solidFill>
                <a:srgbClr val="FF0000"/>
              </a:solidFill>
            </a:endParaRPr>
          </a:p>
        </p:txBody>
      </p:sp>
    </p:spTree>
    <p:extLst>
      <p:ext uri="{BB962C8B-B14F-4D97-AF65-F5344CB8AC3E}">
        <p14:creationId xmlns:p14="http://schemas.microsoft.com/office/powerpoint/2010/main" val="150800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Range search condition (BETWEEN/NOT BETWEEN)</a:t>
            </a:r>
            <a:endParaRPr lang="en-US" dirty="0"/>
          </a:p>
        </p:txBody>
      </p:sp>
      <p:sp>
        <p:nvSpPr>
          <p:cNvPr id="3" name="Content Placeholder 2"/>
          <p:cNvSpPr>
            <a:spLocks noGrp="1"/>
          </p:cNvSpPr>
          <p:nvPr>
            <p:ph idx="1"/>
          </p:nvPr>
        </p:nvSpPr>
        <p:spPr>
          <a:xfrm>
            <a:off x="838200" y="1825624"/>
            <a:ext cx="10515600" cy="4682751"/>
          </a:xfrm>
        </p:spPr>
        <p:txBody>
          <a:bodyPr>
            <a:normAutofit/>
          </a:bodyPr>
          <a:lstStyle/>
          <a:p>
            <a:r>
              <a:rPr lang="en-US" i="1" dirty="0"/>
              <a:t>List all staff with a salary between £20,000 and £30,000.</a:t>
            </a:r>
          </a:p>
          <a:p>
            <a:r>
              <a:rPr lang="en-US" b="1" dirty="0"/>
              <a:t>SELECT </a:t>
            </a:r>
            <a:r>
              <a:rPr lang="en-US" dirty="0"/>
              <a:t>staffNo, fName, IName, position, salary </a:t>
            </a:r>
            <a:r>
              <a:rPr lang="en-US" b="1" dirty="0"/>
              <a:t>FROM </a:t>
            </a:r>
            <a:r>
              <a:rPr lang="en-US" dirty="0"/>
              <a:t>Staff</a:t>
            </a:r>
          </a:p>
          <a:p>
            <a:pPr marL="0" indent="0">
              <a:buNone/>
            </a:pPr>
            <a:r>
              <a:rPr lang="en-US" b="1" dirty="0"/>
              <a:t>   WHERE </a:t>
            </a:r>
            <a:r>
              <a:rPr lang="en-US" dirty="0"/>
              <a:t>salary </a:t>
            </a:r>
            <a:r>
              <a:rPr lang="en-US" b="1" dirty="0"/>
              <a:t>BETWEEN </a:t>
            </a:r>
            <a:r>
              <a:rPr lang="en-US" dirty="0"/>
              <a:t>20000 </a:t>
            </a:r>
            <a:r>
              <a:rPr lang="en-US" b="1" dirty="0"/>
              <a:t>AND </a:t>
            </a:r>
            <a:r>
              <a:rPr lang="en-US" dirty="0"/>
              <a:t>30000;</a:t>
            </a:r>
          </a:p>
          <a:p>
            <a:r>
              <a:rPr lang="en-US" b="1" dirty="0"/>
              <a:t>staffNo           fName             IName               position         salary</a:t>
            </a:r>
          </a:p>
          <a:p>
            <a:pPr marL="0" indent="0">
              <a:buNone/>
            </a:pPr>
            <a:r>
              <a:rPr lang="en-US" dirty="0"/>
              <a:t>    SL21                 John               White                Manager      30000.00</a:t>
            </a:r>
          </a:p>
          <a:p>
            <a:pPr marL="0" indent="0">
              <a:buNone/>
            </a:pPr>
            <a:r>
              <a:rPr lang="en-US" dirty="0"/>
              <a:t>    SG5                  Susan             Brand                Manager       24000.00</a:t>
            </a:r>
          </a:p>
          <a:p>
            <a:pPr marL="0" indent="0">
              <a:buNone/>
            </a:pPr>
            <a:endParaRPr lang="en-US" dirty="0"/>
          </a:p>
          <a:p>
            <a:r>
              <a:rPr lang="en-US" b="1" dirty="0"/>
              <a:t>SELECT </a:t>
            </a:r>
            <a:r>
              <a:rPr lang="en-US" dirty="0"/>
              <a:t>staffNo, fName, IName, position, salary </a:t>
            </a:r>
            <a:r>
              <a:rPr lang="en-US" b="1" dirty="0"/>
              <a:t>FROM </a:t>
            </a:r>
            <a:r>
              <a:rPr lang="en-US" dirty="0"/>
              <a:t>Staff</a:t>
            </a:r>
          </a:p>
          <a:p>
            <a:pPr marL="0" indent="0">
              <a:buNone/>
            </a:pPr>
            <a:r>
              <a:rPr lang="en-US" b="1" dirty="0"/>
              <a:t>   WHERE </a:t>
            </a:r>
            <a:r>
              <a:rPr lang="en-US" dirty="0"/>
              <a:t>salary &gt; = 20000 </a:t>
            </a:r>
            <a:r>
              <a:rPr lang="en-US" b="1" dirty="0"/>
              <a:t>AND </a:t>
            </a:r>
            <a:r>
              <a:rPr lang="en-US" dirty="0"/>
              <a:t>salary &lt; = 30000;</a:t>
            </a:r>
          </a:p>
        </p:txBody>
      </p:sp>
    </p:spTree>
    <p:extLst>
      <p:ext uri="{BB962C8B-B14F-4D97-AF65-F5344CB8AC3E}">
        <p14:creationId xmlns:p14="http://schemas.microsoft.com/office/powerpoint/2010/main" val="688399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membership search condition (IN/NOT IN)</a:t>
            </a:r>
            <a:endParaRPr lang="en-US" dirty="0"/>
          </a:p>
        </p:txBody>
      </p:sp>
      <p:sp>
        <p:nvSpPr>
          <p:cNvPr id="3" name="Content Placeholder 2"/>
          <p:cNvSpPr>
            <a:spLocks noGrp="1"/>
          </p:cNvSpPr>
          <p:nvPr>
            <p:ph idx="1"/>
          </p:nvPr>
        </p:nvSpPr>
        <p:spPr>
          <a:xfrm>
            <a:off x="838200" y="1546412"/>
            <a:ext cx="10515600" cy="4630551"/>
          </a:xfrm>
        </p:spPr>
        <p:txBody>
          <a:bodyPr/>
          <a:lstStyle/>
          <a:p>
            <a:r>
              <a:rPr lang="en-US" i="1" dirty="0"/>
              <a:t>List all managers and supervisors.</a:t>
            </a:r>
          </a:p>
          <a:p>
            <a:r>
              <a:rPr lang="en-US" b="1" dirty="0"/>
              <a:t>SELECT </a:t>
            </a:r>
            <a:r>
              <a:rPr lang="en-US" dirty="0"/>
              <a:t>staffNo, fName, IName, position </a:t>
            </a:r>
            <a:r>
              <a:rPr lang="en-US" b="1" dirty="0"/>
              <a:t>FROM </a:t>
            </a:r>
            <a:r>
              <a:rPr lang="en-US" dirty="0"/>
              <a:t>Staff</a:t>
            </a:r>
          </a:p>
          <a:p>
            <a:pPr marL="0" indent="0">
              <a:buNone/>
            </a:pPr>
            <a:r>
              <a:rPr lang="en-US" b="1" dirty="0"/>
              <a:t>   WHERE </a:t>
            </a:r>
            <a:r>
              <a:rPr lang="en-US" dirty="0"/>
              <a:t>position IN (‘Manager’, ‘Supervisor’);</a:t>
            </a:r>
          </a:p>
          <a:p>
            <a:pPr marL="0" indent="0">
              <a:buNone/>
            </a:pPr>
            <a:endParaRPr lang="en-US" dirty="0"/>
          </a:p>
          <a:p>
            <a:pPr marL="0" indent="0">
              <a:buNone/>
            </a:pPr>
            <a:endParaRPr lang="en-US" dirty="0"/>
          </a:p>
          <a:p>
            <a:r>
              <a:rPr lang="en-US" b="1" dirty="0"/>
              <a:t>SELECT </a:t>
            </a:r>
            <a:r>
              <a:rPr lang="en-US" dirty="0"/>
              <a:t>staffNo, fName, IName, position </a:t>
            </a:r>
            <a:r>
              <a:rPr lang="en-US" b="1" dirty="0"/>
              <a:t>FROM </a:t>
            </a:r>
            <a:r>
              <a:rPr lang="en-US" dirty="0"/>
              <a:t>Staff</a:t>
            </a:r>
          </a:p>
          <a:p>
            <a:pPr marL="0" indent="0">
              <a:buNone/>
            </a:pPr>
            <a:r>
              <a:rPr lang="en-US" b="1" dirty="0"/>
              <a:t>   WHERE </a:t>
            </a:r>
            <a:r>
              <a:rPr lang="en-US" dirty="0"/>
              <a:t>position = ‘Manager’ </a:t>
            </a:r>
            <a:r>
              <a:rPr lang="en-US" b="1" dirty="0"/>
              <a:t>OR </a:t>
            </a:r>
            <a:r>
              <a:rPr lang="en-US" dirty="0"/>
              <a:t>position = ‘Supervisor’;</a:t>
            </a:r>
          </a:p>
        </p:txBody>
      </p:sp>
    </p:spTree>
    <p:extLst>
      <p:ext uri="{BB962C8B-B14F-4D97-AF65-F5344CB8AC3E}">
        <p14:creationId xmlns:p14="http://schemas.microsoft.com/office/powerpoint/2010/main" val="706982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match search condition (LIKE/NOT LIKE)</a:t>
            </a:r>
            <a:endParaRPr lang="en-US" dirty="0"/>
          </a:p>
        </p:txBody>
      </p:sp>
      <p:sp>
        <p:nvSpPr>
          <p:cNvPr id="3" name="Content Placeholder 2"/>
          <p:cNvSpPr>
            <a:spLocks noGrp="1"/>
          </p:cNvSpPr>
          <p:nvPr>
            <p:ph idx="1"/>
          </p:nvPr>
        </p:nvSpPr>
        <p:spPr/>
        <p:txBody>
          <a:bodyPr/>
          <a:lstStyle/>
          <a:p>
            <a:r>
              <a:rPr lang="en-US" dirty="0"/>
              <a:t>The % percent character represents any sequence of zero or more characters (</a:t>
            </a:r>
            <a:r>
              <a:rPr lang="en-US" i="1" dirty="0"/>
              <a:t>wildcard</a:t>
            </a:r>
            <a:r>
              <a:rPr lang="en-US" dirty="0"/>
              <a:t>).</a:t>
            </a:r>
          </a:p>
          <a:p>
            <a:r>
              <a:rPr lang="en-US" dirty="0"/>
              <a:t>The _ underscore character represents any single character.</a:t>
            </a:r>
          </a:p>
          <a:p>
            <a:endParaRPr lang="en-US" dirty="0"/>
          </a:p>
          <a:p>
            <a:r>
              <a:rPr lang="en-US" b="1" dirty="0"/>
              <a:t>SELECT </a:t>
            </a:r>
            <a:r>
              <a:rPr lang="en-US" dirty="0"/>
              <a:t>ownerNo, fName, IName, address, telNo </a:t>
            </a:r>
            <a:r>
              <a:rPr lang="en-US" b="1" dirty="0"/>
              <a:t>FROM </a:t>
            </a:r>
            <a:r>
              <a:rPr lang="en-US" dirty="0"/>
              <a:t>PrivateOwner</a:t>
            </a:r>
          </a:p>
          <a:p>
            <a:pPr marL="0" indent="0">
              <a:buNone/>
            </a:pPr>
            <a:r>
              <a:rPr lang="en-US" b="1" dirty="0"/>
              <a:t>   WHERE </a:t>
            </a:r>
            <a:r>
              <a:rPr lang="en-US" dirty="0"/>
              <a:t>address </a:t>
            </a:r>
            <a:r>
              <a:rPr lang="en-US" b="1" dirty="0"/>
              <a:t>LIKE </a:t>
            </a:r>
            <a:r>
              <a:rPr lang="en-US" dirty="0"/>
              <a:t>‘%Glasgow%’;</a:t>
            </a:r>
          </a:p>
          <a:p>
            <a:pPr marL="0" indent="0">
              <a:buNone/>
            </a:pPr>
            <a:endParaRPr lang="en-US" dirty="0"/>
          </a:p>
          <a:p>
            <a:r>
              <a:rPr lang="en-US" b="1" dirty="0"/>
              <a:t>LIKE </a:t>
            </a:r>
            <a:r>
              <a:rPr lang="en-US" dirty="0"/>
              <a:t>‘15#%’ </a:t>
            </a:r>
            <a:r>
              <a:rPr lang="en-US" b="1" dirty="0"/>
              <a:t>ESCAPE </a:t>
            </a:r>
            <a:r>
              <a:rPr lang="en-US" dirty="0"/>
              <a:t>‘#’</a:t>
            </a:r>
          </a:p>
        </p:txBody>
      </p:sp>
    </p:spTree>
    <p:extLst>
      <p:ext uri="{BB962C8B-B14F-4D97-AF65-F5344CB8AC3E}">
        <p14:creationId xmlns:p14="http://schemas.microsoft.com/office/powerpoint/2010/main" val="320771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NULL search condition (IS NULL/IS NOT NULL)</a:t>
            </a:r>
            <a:endParaRPr lang="en-US" dirty="0"/>
          </a:p>
        </p:txBody>
      </p:sp>
      <p:sp>
        <p:nvSpPr>
          <p:cNvPr id="3" name="Content Placeholder 2"/>
          <p:cNvSpPr>
            <a:spLocks noGrp="1"/>
          </p:cNvSpPr>
          <p:nvPr>
            <p:ph idx="1"/>
          </p:nvPr>
        </p:nvSpPr>
        <p:spPr/>
        <p:txBody>
          <a:bodyPr/>
          <a:lstStyle/>
          <a:p>
            <a:r>
              <a:rPr lang="en-US" i="1" dirty="0"/>
              <a:t>Details of all viewings on property PG4 where a comment has not been supplied.</a:t>
            </a:r>
          </a:p>
          <a:p>
            <a:r>
              <a:rPr lang="en-US" b="1" dirty="0"/>
              <a:t>SELECT </a:t>
            </a:r>
            <a:r>
              <a:rPr lang="en-US" dirty="0"/>
              <a:t>clientNo, viewDate </a:t>
            </a:r>
            <a:r>
              <a:rPr lang="en-US" b="1" dirty="0"/>
              <a:t>FROM </a:t>
            </a:r>
            <a:r>
              <a:rPr lang="en-US" dirty="0"/>
              <a:t>Viewing</a:t>
            </a:r>
          </a:p>
          <a:p>
            <a:pPr marL="0" indent="0">
              <a:buNone/>
            </a:pPr>
            <a:r>
              <a:rPr lang="en-US" b="1" dirty="0"/>
              <a:t>   WHERE </a:t>
            </a:r>
            <a:r>
              <a:rPr lang="en-US" dirty="0"/>
              <a:t>propertyNo = ‘PG4’ </a:t>
            </a:r>
            <a:r>
              <a:rPr lang="en-US" b="1" dirty="0"/>
              <a:t>AND </a:t>
            </a:r>
            <a:r>
              <a:rPr lang="en-US" dirty="0"/>
              <a:t>comment </a:t>
            </a:r>
            <a:r>
              <a:rPr lang="en-US" b="1" dirty="0"/>
              <a:t>IS NULL</a:t>
            </a:r>
            <a:r>
              <a:rPr lang="en-US" dirty="0"/>
              <a:t>;</a:t>
            </a:r>
          </a:p>
        </p:txBody>
      </p:sp>
    </p:spTree>
    <p:extLst>
      <p:ext uri="{BB962C8B-B14F-4D97-AF65-F5344CB8AC3E}">
        <p14:creationId xmlns:p14="http://schemas.microsoft.com/office/powerpoint/2010/main" val="67299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Sorting Results (ORDER BY Clause)</a:t>
            </a:r>
            <a:endParaRPr lang="en-US" dirty="0"/>
          </a:p>
        </p:txBody>
      </p:sp>
      <p:sp>
        <p:nvSpPr>
          <p:cNvPr id="3" name="Content Placeholder 2"/>
          <p:cNvSpPr>
            <a:spLocks noGrp="1"/>
          </p:cNvSpPr>
          <p:nvPr>
            <p:ph idx="1"/>
          </p:nvPr>
        </p:nvSpPr>
        <p:spPr>
          <a:xfrm>
            <a:off x="838200" y="1344706"/>
            <a:ext cx="10515600" cy="4832257"/>
          </a:xfrm>
        </p:spPr>
        <p:txBody>
          <a:bodyPr/>
          <a:lstStyle/>
          <a:p>
            <a:r>
              <a:rPr lang="en-US" i="1" dirty="0"/>
              <a:t>Produce a list of salaries for all staff, arranged in descending order of salary.</a:t>
            </a:r>
          </a:p>
          <a:p>
            <a:r>
              <a:rPr lang="en-US" b="1" dirty="0"/>
              <a:t>SELECT </a:t>
            </a:r>
            <a:r>
              <a:rPr lang="en-US" dirty="0"/>
              <a:t>staffNo, fName, IName, salary </a:t>
            </a:r>
            <a:r>
              <a:rPr lang="en-US" b="1" dirty="0"/>
              <a:t>FROM </a:t>
            </a:r>
            <a:r>
              <a:rPr lang="en-US" dirty="0"/>
              <a:t>Staff</a:t>
            </a:r>
          </a:p>
          <a:p>
            <a:pPr marL="0" indent="0">
              <a:buNone/>
            </a:pPr>
            <a:r>
              <a:rPr lang="en-US" b="1" dirty="0"/>
              <a:t>   ORDER BY </a:t>
            </a:r>
            <a:r>
              <a:rPr lang="en-US" dirty="0"/>
              <a:t>salary </a:t>
            </a:r>
            <a:r>
              <a:rPr lang="en-US" b="1" dirty="0"/>
              <a:t>DESC</a:t>
            </a:r>
            <a:r>
              <a:rPr lang="en-US" dirty="0"/>
              <a:t>;    (ORDER BY 4 DESC)</a:t>
            </a:r>
          </a:p>
          <a:p>
            <a:pPr marL="0" indent="0">
              <a:buNone/>
            </a:pPr>
            <a:endParaRPr lang="en-US" dirty="0"/>
          </a:p>
        </p:txBody>
      </p:sp>
    </p:spTree>
    <p:extLst>
      <p:ext uri="{BB962C8B-B14F-4D97-AF65-F5344CB8AC3E}">
        <p14:creationId xmlns:p14="http://schemas.microsoft.com/office/powerpoint/2010/main" val="688678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column ordering</a:t>
            </a:r>
            <a:endParaRPr lang="en-US" dirty="0"/>
          </a:p>
        </p:txBody>
      </p:sp>
      <p:sp>
        <p:nvSpPr>
          <p:cNvPr id="3" name="Content Placeholder 2"/>
          <p:cNvSpPr>
            <a:spLocks noGrp="1"/>
          </p:cNvSpPr>
          <p:nvPr>
            <p:ph idx="1"/>
          </p:nvPr>
        </p:nvSpPr>
        <p:spPr>
          <a:xfrm>
            <a:off x="838200" y="1398494"/>
            <a:ext cx="10515600" cy="4778469"/>
          </a:xfrm>
        </p:spPr>
        <p:txBody>
          <a:bodyPr>
            <a:normAutofit/>
          </a:bodyPr>
          <a:lstStyle/>
          <a:p>
            <a:r>
              <a:rPr lang="en-US" b="1" dirty="0"/>
              <a:t>SELECT </a:t>
            </a:r>
            <a:r>
              <a:rPr lang="en-US" dirty="0"/>
              <a:t>propertyNo, type, rooms, rent </a:t>
            </a:r>
            <a:r>
              <a:rPr lang="en-US" b="1" dirty="0"/>
              <a:t>FROM </a:t>
            </a:r>
            <a:r>
              <a:rPr lang="en-US" dirty="0"/>
              <a:t>PropertyForRent</a:t>
            </a:r>
          </a:p>
          <a:p>
            <a:pPr marL="0" indent="0">
              <a:buNone/>
            </a:pPr>
            <a:r>
              <a:rPr lang="en-US" b="1" dirty="0"/>
              <a:t>   ORDER BY </a:t>
            </a:r>
            <a:r>
              <a:rPr lang="en-US" dirty="0"/>
              <a:t>type, rent </a:t>
            </a:r>
            <a:r>
              <a:rPr lang="en-US" b="1" dirty="0"/>
              <a:t>DESC</a:t>
            </a:r>
            <a:r>
              <a:rPr lang="en-US" dirty="0"/>
              <a:t>;</a:t>
            </a:r>
          </a:p>
          <a:p>
            <a:r>
              <a:rPr lang="en-US" b="1" dirty="0"/>
              <a:t>propertyNo        type    rooms      rent</a:t>
            </a:r>
          </a:p>
          <a:p>
            <a:pPr marL="0" indent="0">
              <a:buNone/>
            </a:pPr>
            <a:r>
              <a:rPr lang="en-US" dirty="0"/>
              <a:t>       PG16                  Flat       4            450</a:t>
            </a:r>
          </a:p>
          <a:p>
            <a:pPr marL="0" indent="0">
              <a:buNone/>
            </a:pPr>
            <a:r>
              <a:rPr lang="en-US" dirty="0"/>
              <a:t>       PL94                   Flat       4            400</a:t>
            </a:r>
          </a:p>
          <a:p>
            <a:pPr marL="0" indent="0">
              <a:buNone/>
            </a:pPr>
            <a:r>
              <a:rPr lang="en-US" dirty="0"/>
              <a:t>       PG36                  Flat       3            375</a:t>
            </a:r>
          </a:p>
          <a:p>
            <a:pPr marL="0" indent="0">
              <a:buNone/>
            </a:pPr>
            <a:r>
              <a:rPr lang="en-US" dirty="0"/>
              <a:t>       PG4                    Flat       3            350</a:t>
            </a:r>
          </a:p>
          <a:p>
            <a:pPr marL="0" indent="0">
              <a:buNone/>
            </a:pPr>
            <a:r>
              <a:rPr lang="en-US" dirty="0"/>
              <a:t>       PA14                 House    6            650</a:t>
            </a:r>
          </a:p>
          <a:p>
            <a:pPr marL="0" indent="0">
              <a:buNone/>
            </a:pPr>
            <a:r>
              <a:rPr lang="en-US"/>
              <a:t>       PG21                 House    5            600</a:t>
            </a:r>
            <a:endParaRPr lang="en-US" dirty="0"/>
          </a:p>
        </p:txBody>
      </p:sp>
    </p:spTree>
    <p:extLst>
      <p:ext uri="{BB962C8B-B14F-4D97-AF65-F5344CB8AC3E}">
        <p14:creationId xmlns:p14="http://schemas.microsoft.com/office/powerpoint/2010/main" val="13601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SQL standard has two major components:</a:t>
            </a:r>
          </a:p>
        </p:txBody>
      </p:sp>
      <p:sp>
        <p:nvSpPr>
          <p:cNvPr id="3" name="Content Placeholder 2"/>
          <p:cNvSpPr>
            <a:spLocks noGrp="1"/>
          </p:cNvSpPr>
          <p:nvPr>
            <p:ph idx="1"/>
          </p:nvPr>
        </p:nvSpPr>
        <p:spPr/>
        <p:txBody>
          <a:bodyPr/>
          <a:lstStyle/>
          <a:p>
            <a:r>
              <a:rPr lang="en-US" dirty="0"/>
              <a:t>Data Definition Language (DDL) for defining the database structure and controlling access to the data;</a:t>
            </a:r>
          </a:p>
          <a:p>
            <a:r>
              <a:rPr lang="en-US" dirty="0"/>
              <a:t>Data Manipulation Language (DML) for retrieving and updating data.</a:t>
            </a:r>
          </a:p>
          <a:p>
            <a:endParaRPr lang="en-US" dirty="0"/>
          </a:p>
        </p:txBody>
      </p:sp>
    </p:spTree>
    <p:extLst>
      <p:ext uri="{BB962C8B-B14F-4D97-AF65-F5344CB8AC3E}">
        <p14:creationId xmlns:p14="http://schemas.microsoft.com/office/powerpoint/2010/main" val="265900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024"/>
            <a:ext cx="10515600" cy="1569665"/>
          </a:xfrm>
        </p:spPr>
        <p:txBody>
          <a:bodyPr>
            <a:normAutofit fontScale="90000"/>
          </a:bodyPr>
          <a:lstStyle/>
          <a:p>
            <a:r>
              <a:rPr lang="en-US" i="1" dirty="0"/>
              <a:t>How many different properties were viewed in May 2013?</a:t>
            </a:r>
            <a:br>
              <a:rPr lang="en-US" i="1" dirty="0"/>
            </a:br>
            <a:endParaRPr lang="en-US" dirty="0"/>
          </a:p>
        </p:txBody>
      </p:sp>
      <p:sp>
        <p:nvSpPr>
          <p:cNvPr id="3" name="Content Placeholder 2"/>
          <p:cNvSpPr>
            <a:spLocks noGrp="1"/>
          </p:cNvSpPr>
          <p:nvPr>
            <p:ph idx="1"/>
          </p:nvPr>
        </p:nvSpPr>
        <p:spPr/>
        <p:txBody>
          <a:bodyPr/>
          <a:lstStyle/>
          <a:p>
            <a:r>
              <a:rPr lang="en-US" b="1" dirty="0"/>
              <a:t>SELECT COUNT(DISTINCT </a:t>
            </a:r>
            <a:r>
              <a:rPr lang="en-US" dirty="0"/>
              <a:t>propertyNo) </a:t>
            </a:r>
            <a:r>
              <a:rPr lang="en-US" b="1" dirty="0"/>
              <a:t>AS </a:t>
            </a:r>
            <a:r>
              <a:rPr lang="en-US" dirty="0" err="1"/>
              <a:t>myCount</a:t>
            </a:r>
            <a:endParaRPr lang="en-US" dirty="0"/>
          </a:p>
          <a:p>
            <a:pPr marL="0" indent="0">
              <a:buNone/>
            </a:pPr>
            <a:r>
              <a:rPr lang="en-US" b="1" dirty="0"/>
              <a:t>   FROM </a:t>
            </a:r>
            <a:r>
              <a:rPr lang="en-US" dirty="0"/>
              <a:t>Viewing</a:t>
            </a:r>
          </a:p>
          <a:p>
            <a:pPr marL="0" indent="0">
              <a:buNone/>
            </a:pPr>
            <a:r>
              <a:rPr lang="en-US" b="1" dirty="0"/>
              <a:t>   WHERE </a:t>
            </a:r>
            <a:r>
              <a:rPr lang="en-US" dirty="0"/>
              <a:t>viewDate </a:t>
            </a:r>
            <a:r>
              <a:rPr lang="en-US" b="1" dirty="0"/>
              <a:t>BETWEEN </a:t>
            </a:r>
            <a:r>
              <a:rPr lang="en-US" dirty="0"/>
              <a:t>‘1-May-13’ AND ‘31-May-13’;</a:t>
            </a:r>
          </a:p>
        </p:txBody>
      </p:sp>
    </p:spTree>
    <p:extLst>
      <p:ext uri="{BB962C8B-B14F-4D97-AF65-F5344CB8AC3E}">
        <p14:creationId xmlns:p14="http://schemas.microsoft.com/office/powerpoint/2010/main" val="3148444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0329"/>
            <a:ext cx="10515600" cy="1200359"/>
          </a:xfrm>
        </p:spPr>
        <p:txBody>
          <a:bodyPr>
            <a:normAutofit fontScale="90000"/>
          </a:bodyPr>
          <a:lstStyle/>
          <a:p>
            <a:r>
              <a:rPr lang="en-US" i="1" dirty="0"/>
              <a:t>Find the minimum, maximum, and average staff salary.</a:t>
            </a:r>
            <a:br>
              <a:rPr lang="en-US" i="1" dirty="0"/>
            </a:br>
            <a:endParaRPr lang="en-US" dirty="0"/>
          </a:p>
        </p:txBody>
      </p:sp>
      <p:sp>
        <p:nvSpPr>
          <p:cNvPr id="3" name="Content Placeholder 2"/>
          <p:cNvSpPr>
            <a:spLocks noGrp="1"/>
          </p:cNvSpPr>
          <p:nvPr>
            <p:ph idx="1"/>
          </p:nvPr>
        </p:nvSpPr>
        <p:spPr/>
        <p:txBody>
          <a:bodyPr/>
          <a:lstStyle/>
          <a:p>
            <a:r>
              <a:rPr lang="en-US" b="1" dirty="0"/>
              <a:t>SELECT MIN</a:t>
            </a:r>
            <a:r>
              <a:rPr lang="en-US" dirty="0"/>
              <a:t>(salary) </a:t>
            </a:r>
            <a:r>
              <a:rPr lang="en-US" b="1" dirty="0"/>
              <a:t>AS </a:t>
            </a:r>
            <a:r>
              <a:rPr lang="en-US" dirty="0" err="1"/>
              <a:t>myMin</a:t>
            </a:r>
            <a:r>
              <a:rPr lang="en-US" dirty="0"/>
              <a:t>, </a:t>
            </a:r>
            <a:r>
              <a:rPr lang="en-US" b="1" dirty="0"/>
              <a:t>MAX</a:t>
            </a:r>
            <a:r>
              <a:rPr lang="en-US" dirty="0"/>
              <a:t>(salary) </a:t>
            </a:r>
            <a:r>
              <a:rPr lang="en-US" b="1" dirty="0"/>
              <a:t>AS </a:t>
            </a:r>
            <a:r>
              <a:rPr lang="en-US" dirty="0" err="1"/>
              <a:t>myMax</a:t>
            </a:r>
            <a:r>
              <a:rPr lang="en-US" dirty="0"/>
              <a:t>, </a:t>
            </a:r>
            <a:r>
              <a:rPr lang="en-US" b="1" dirty="0"/>
              <a:t>AVG</a:t>
            </a:r>
            <a:r>
              <a:rPr lang="en-US" dirty="0"/>
              <a:t>(salary) </a:t>
            </a:r>
            <a:r>
              <a:rPr lang="en-US" b="1" dirty="0"/>
              <a:t>AS </a:t>
            </a:r>
            <a:r>
              <a:rPr lang="en-US" dirty="0" err="1"/>
              <a:t>myAvg</a:t>
            </a:r>
            <a:endParaRPr lang="en-US" dirty="0"/>
          </a:p>
          <a:p>
            <a:pPr marL="0" indent="0">
              <a:buNone/>
            </a:pPr>
            <a:r>
              <a:rPr lang="en-US" b="1" dirty="0"/>
              <a:t>   FROM </a:t>
            </a:r>
            <a:r>
              <a:rPr lang="en-US" dirty="0"/>
              <a:t>Staff;</a:t>
            </a:r>
          </a:p>
        </p:txBody>
      </p:sp>
    </p:spTree>
    <p:extLst>
      <p:ext uri="{BB962C8B-B14F-4D97-AF65-F5344CB8AC3E}">
        <p14:creationId xmlns:p14="http://schemas.microsoft.com/office/powerpoint/2010/main" val="2892777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574"/>
            <a:ext cx="10515600" cy="1240114"/>
          </a:xfrm>
        </p:spPr>
        <p:txBody>
          <a:bodyPr>
            <a:normAutofit fontScale="90000"/>
          </a:bodyPr>
          <a:lstStyle/>
          <a:p>
            <a:r>
              <a:rPr lang="en-US" i="1" dirty="0"/>
              <a:t>Find the number of staff working in each branch and the sum of their salaries.</a:t>
            </a:r>
            <a:br>
              <a:rPr lang="en-US" i="1" dirty="0"/>
            </a:br>
            <a:endParaRPr lang="en-US" dirty="0"/>
          </a:p>
        </p:txBody>
      </p:sp>
      <p:sp>
        <p:nvSpPr>
          <p:cNvPr id="3" name="Content Placeholder 2"/>
          <p:cNvSpPr>
            <a:spLocks noGrp="1"/>
          </p:cNvSpPr>
          <p:nvPr>
            <p:ph idx="1"/>
          </p:nvPr>
        </p:nvSpPr>
        <p:spPr>
          <a:xfrm>
            <a:off x="838199" y="1457739"/>
            <a:ext cx="11049001" cy="5252344"/>
          </a:xfrm>
        </p:spPr>
        <p:txBody>
          <a:bodyPr/>
          <a:lstStyle/>
          <a:p>
            <a:r>
              <a:rPr lang="en-US" b="1" dirty="0"/>
              <a:t>SELECT </a:t>
            </a:r>
            <a:r>
              <a:rPr lang="en-US" dirty="0"/>
              <a:t>branchNo, </a:t>
            </a:r>
            <a:r>
              <a:rPr lang="en-US" b="1" dirty="0"/>
              <a:t>COUNT</a:t>
            </a:r>
            <a:r>
              <a:rPr lang="en-US" dirty="0"/>
              <a:t>(staffNo) </a:t>
            </a:r>
            <a:r>
              <a:rPr lang="en-US" b="1" dirty="0"/>
              <a:t>AS </a:t>
            </a:r>
            <a:r>
              <a:rPr lang="en-US" dirty="0" err="1"/>
              <a:t>myCount</a:t>
            </a:r>
            <a:r>
              <a:rPr lang="en-US" dirty="0"/>
              <a:t>, </a:t>
            </a:r>
            <a:r>
              <a:rPr lang="en-US" b="1" dirty="0"/>
              <a:t>SUM</a:t>
            </a:r>
            <a:r>
              <a:rPr lang="en-US" dirty="0"/>
              <a:t>(salary) </a:t>
            </a:r>
            <a:r>
              <a:rPr lang="en-US" b="1" dirty="0"/>
              <a:t>AS </a:t>
            </a:r>
            <a:r>
              <a:rPr lang="en-US" dirty="0" err="1"/>
              <a:t>mySum</a:t>
            </a:r>
            <a:endParaRPr lang="en-US" dirty="0"/>
          </a:p>
          <a:p>
            <a:pPr marL="0" indent="0">
              <a:buNone/>
            </a:pPr>
            <a:r>
              <a:rPr lang="en-US" b="1" dirty="0"/>
              <a:t>   FROM </a:t>
            </a:r>
            <a:r>
              <a:rPr lang="en-US" dirty="0"/>
              <a:t>Staff</a:t>
            </a:r>
          </a:p>
          <a:p>
            <a:pPr marL="0" indent="0">
              <a:buNone/>
            </a:pPr>
            <a:r>
              <a:rPr lang="en-US" b="1" dirty="0"/>
              <a:t>   GROUP BY </a:t>
            </a:r>
            <a:r>
              <a:rPr lang="en-US" dirty="0"/>
              <a:t>branchNo</a:t>
            </a:r>
          </a:p>
          <a:p>
            <a:pPr marL="0" indent="0">
              <a:buNone/>
            </a:pPr>
            <a:r>
              <a:rPr lang="en-US" b="1" dirty="0"/>
              <a:t>   ORDER BY </a:t>
            </a:r>
            <a:r>
              <a:rPr lang="en-US" dirty="0"/>
              <a:t>branchNo;</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882" y="3348318"/>
            <a:ext cx="6602506" cy="2487706"/>
          </a:xfrm>
          <a:prstGeom prst="rect">
            <a:avLst/>
          </a:prstGeom>
        </p:spPr>
      </p:pic>
    </p:spTree>
    <p:extLst>
      <p:ext uri="{BB962C8B-B14F-4D97-AF65-F5344CB8AC3E}">
        <p14:creationId xmlns:p14="http://schemas.microsoft.com/office/powerpoint/2010/main" val="404775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noAutofit/>
          </a:bodyPr>
          <a:lstStyle/>
          <a:p>
            <a:r>
              <a:rPr lang="en-US" sz="2800" i="1" dirty="0"/>
              <a:t>For each branch office with more than one member of staff, find the number of staff working in each branch and the sum of their salaries.</a:t>
            </a:r>
            <a:br>
              <a:rPr lang="en-US" sz="2800" i="1" dirty="0"/>
            </a:br>
            <a:endParaRPr lang="en-US" sz="2800" dirty="0"/>
          </a:p>
        </p:txBody>
      </p:sp>
      <p:sp>
        <p:nvSpPr>
          <p:cNvPr id="3" name="Content Placeholder 2"/>
          <p:cNvSpPr>
            <a:spLocks noGrp="1"/>
          </p:cNvSpPr>
          <p:nvPr>
            <p:ph idx="1"/>
          </p:nvPr>
        </p:nvSpPr>
        <p:spPr/>
        <p:txBody>
          <a:bodyPr/>
          <a:lstStyle/>
          <a:p>
            <a:r>
              <a:rPr lang="en-US" b="1" dirty="0"/>
              <a:t>SELECT </a:t>
            </a:r>
            <a:r>
              <a:rPr lang="en-US" dirty="0"/>
              <a:t>branchNo, </a:t>
            </a:r>
            <a:r>
              <a:rPr lang="en-US" b="1" dirty="0"/>
              <a:t>COUNT</a:t>
            </a:r>
            <a:r>
              <a:rPr lang="en-US" dirty="0"/>
              <a:t>(staffNo) </a:t>
            </a:r>
            <a:r>
              <a:rPr lang="en-US" b="1" dirty="0"/>
              <a:t>AS </a:t>
            </a:r>
            <a:r>
              <a:rPr lang="en-US" dirty="0" err="1"/>
              <a:t>myCount</a:t>
            </a:r>
            <a:r>
              <a:rPr lang="en-US" dirty="0"/>
              <a:t>, </a:t>
            </a:r>
            <a:r>
              <a:rPr lang="en-US" b="1" dirty="0"/>
              <a:t>SUM</a:t>
            </a:r>
            <a:r>
              <a:rPr lang="en-US" dirty="0"/>
              <a:t>(salary) </a:t>
            </a:r>
            <a:r>
              <a:rPr lang="en-US" b="1" dirty="0"/>
              <a:t>AS </a:t>
            </a:r>
            <a:r>
              <a:rPr lang="en-US" dirty="0" err="1"/>
              <a:t>mySum</a:t>
            </a:r>
            <a:endParaRPr lang="en-US" dirty="0"/>
          </a:p>
          <a:p>
            <a:pPr marL="0" indent="0">
              <a:buNone/>
            </a:pPr>
            <a:r>
              <a:rPr lang="en-US" b="1" dirty="0"/>
              <a:t>   FROM </a:t>
            </a:r>
            <a:r>
              <a:rPr lang="en-US" dirty="0"/>
              <a:t>Staff</a:t>
            </a:r>
          </a:p>
          <a:p>
            <a:pPr marL="0" indent="0">
              <a:buNone/>
            </a:pPr>
            <a:r>
              <a:rPr lang="en-US" b="1" dirty="0"/>
              <a:t>   GROUP BY </a:t>
            </a:r>
            <a:r>
              <a:rPr lang="en-US" dirty="0"/>
              <a:t>branchNo</a:t>
            </a:r>
          </a:p>
          <a:p>
            <a:pPr marL="0" indent="0">
              <a:buNone/>
            </a:pPr>
            <a:r>
              <a:rPr lang="en-US" b="1" dirty="0"/>
              <a:t>   HAVING COUNT</a:t>
            </a:r>
            <a:r>
              <a:rPr lang="en-US" dirty="0"/>
              <a:t>(staffNo) &gt; 1</a:t>
            </a:r>
          </a:p>
          <a:p>
            <a:pPr marL="0" indent="0">
              <a:buNone/>
            </a:pPr>
            <a:r>
              <a:rPr lang="en-US" b="1" dirty="0"/>
              <a:t>   ORDER BY </a:t>
            </a:r>
            <a:r>
              <a:rPr lang="en-US" dirty="0"/>
              <a:t>branchNo;</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788" y="2795790"/>
            <a:ext cx="4988801" cy="2411008"/>
          </a:xfrm>
          <a:prstGeom prst="rect">
            <a:avLst/>
          </a:prstGeom>
        </p:spPr>
      </p:pic>
    </p:spTree>
    <p:extLst>
      <p:ext uri="{BB962C8B-B14F-4D97-AF65-F5344CB8AC3E}">
        <p14:creationId xmlns:p14="http://schemas.microsoft.com/office/powerpoint/2010/main" val="3625935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List the staff who work in the branch at ‘163 Main St’.</a:t>
            </a:r>
            <a:br>
              <a:rPr lang="en-US" sz="3200" i="1" dirty="0"/>
            </a:br>
            <a:endParaRPr lang="en-US" sz="3200" dirty="0"/>
          </a:p>
        </p:txBody>
      </p:sp>
      <p:sp>
        <p:nvSpPr>
          <p:cNvPr id="3" name="Content Placeholder 2"/>
          <p:cNvSpPr>
            <a:spLocks noGrp="1"/>
          </p:cNvSpPr>
          <p:nvPr>
            <p:ph idx="1"/>
          </p:nvPr>
        </p:nvSpPr>
        <p:spPr/>
        <p:txBody>
          <a:bodyPr/>
          <a:lstStyle/>
          <a:p>
            <a:r>
              <a:rPr lang="en-US" b="1" dirty="0"/>
              <a:t>SELECT </a:t>
            </a:r>
            <a:r>
              <a:rPr lang="en-US" dirty="0"/>
              <a:t>staffNo, fName, IName, position</a:t>
            </a:r>
          </a:p>
          <a:p>
            <a:pPr marL="0" indent="0">
              <a:buNone/>
            </a:pPr>
            <a:r>
              <a:rPr lang="en-US" b="1" dirty="0"/>
              <a:t>   FROM </a:t>
            </a:r>
            <a:r>
              <a:rPr lang="en-US" dirty="0"/>
              <a:t>Staff</a:t>
            </a:r>
          </a:p>
          <a:p>
            <a:pPr marL="0" indent="0">
              <a:buNone/>
            </a:pPr>
            <a:r>
              <a:rPr lang="en-US" b="1" dirty="0"/>
              <a:t>   WHERE </a:t>
            </a:r>
            <a:r>
              <a:rPr lang="en-US" dirty="0"/>
              <a:t>branchNo = (</a:t>
            </a:r>
            <a:r>
              <a:rPr lang="en-US" b="1" dirty="0"/>
              <a:t>SELECT </a:t>
            </a:r>
            <a:r>
              <a:rPr lang="en-US" dirty="0"/>
              <a:t>branchNo</a:t>
            </a:r>
          </a:p>
          <a:p>
            <a:pPr marL="0" indent="0">
              <a:buNone/>
            </a:pPr>
            <a:r>
              <a:rPr lang="en-US" b="1" dirty="0"/>
              <a:t>   FROM </a:t>
            </a:r>
            <a:r>
              <a:rPr lang="en-US" dirty="0"/>
              <a:t>Branch</a:t>
            </a:r>
          </a:p>
          <a:p>
            <a:pPr marL="0" indent="0">
              <a:buNone/>
            </a:pPr>
            <a:r>
              <a:rPr lang="en-US" b="1" dirty="0"/>
              <a:t>   WHERE </a:t>
            </a:r>
            <a:r>
              <a:rPr lang="en-US" dirty="0"/>
              <a:t>street = ‘163 Main St’);</a:t>
            </a:r>
          </a:p>
        </p:txBody>
      </p:sp>
    </p:spTree>
    <p:extLst>
      <p:ext uri="{BB962C8B-B14F-4D97-AF65-F5344CB8AC3E}">
        <p14:creationId xmlns:p14="http://schemas.microsoft.com/office/powerpoint/2010/main" val="3562310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i="1" dirty="0">
                <a:latin typeface="Times New Roman" panose="02020603050405020304" pitchFamily="18" charset="0"/>
                <a:cs typeface="Times New Roman" panose="02020603050405020304" pitchFamily="18" charset="0"/>
              </a:rPr>
              <a:t>List all staff whose salary is greater than the average salary, and show by how much their salary is greater than the average.</a:t>
            </a:r>
            <a:br>
              <a:rPr lang="en-US" sz="2800" i="1" dirty="0"/>
            </a:br>
            <a:endParaRPr lang="en-US" sz="2800" dirty="0"/>
          </a:p>
        </p:txBody>
      </p:sp>
      <p:sp>
        <p:nvSpPr>
          <p:cNvPr id="3" name="Content Placeholder 2"/>
          <p:cNvSpPr>
            <a:spLocks noGrp="1"/>
          </p:cNvSpPr>
          <p:nvPr>
            <p:ph idx="1"/>
          </p:nvPr>
        </p:nvSpPr>
        <p:spPr/>
        <p:txBody>
          <a:bodyPr/>
          <a:lstStyle/>
          <a:p>
            <a:r>
              <a:rPr lang="en-US" b="1" dirty="0"/>
              <a:t>SELECT </a:t>
            </a:r>
            <a:r>
              <a:rPr lang="en-US" dirty="0"/>
              <a:t>staffNo, fName, IName, position,</a:t>
            </a:r>
          </a:p>
          <a:p>
            <a:pPr marL="0" indent="0">
              <a:buNone/>
            </a:pPr>
            <a:r>
              <a:rPr lang="en-US" dirty="0"/>
              <a:t>   salary – (</a:t>
            </a:r>
            <a:r>
              <a:rPr lang="en-US" b="1" dirty="0"/>
              <a:t>SELECT AVG</a:t>
            </a:r>
            <a:r>
              <a:rPr lang="en-US" dirty="0"/>
              <a:t>(salary) </a:t>
            </a:r>
            <a:r>
              <a:rPr lang="en-US" b="1" dirty="0"/>
              <a:t>FROM </a:t>
            </a:r>
            <a:r>
              <a:rPr lang="en-US" dirty="0"/>
              <a:t>Staff) </a:t>
            </a:r>
            <a:r>
              <a:rPr lang="en-US" b="1" dirty="0"/>
              <a:t>AS </a:t>
            </a:r>
            <a:r>
              <a:rPr lang="en-US" dirty="0" err="1"/>
              <a:t>salDiff</a:t>
            </a:r>
            <a:endParaRPr lang="en-US" dirty="0"/>
          </a:p>
          <a:p>
            <a:pPr marL="0" indent="0">
              <a:buNone/>
            </a:pPr>
            <a:r>
              <a:rPr lang="en-US" b="1" dirty="0"/>
              <a:t>   FROM </a:t>
            </a:r>
            <a:r>
              <a:rPr lang="en-US" dirty="0"/>
              <a:t>Staff </a:t>
            </a:r>
          </a:p>
          <a:p>
            <a:pPr marL="0" indent="0">
              <a:buNone/>
            </a:pPr>
            <a:r>
              <a:rPr lang="en-US" b="1" dirty="0"/>
              <a:t>   WHERE </a:t>
            </a:r>
            <a:r>
              <a:rPr lang="en-US" dirty="0"/>
              <a:t>salary &gt; (</a:t>
            </a:r>
            <a:r>
              <a:rPr lang="en-US" b="1" dirty="0"/>
              <a:t>SELECT AVG</a:t>
            </a:r>
            <a:r>
              <a:rPr lang="en-US" dirty="0"/>
              <a:t>(salary) </a:t>
            </a:r>
            <a:r>
              <a:rPr lang="en-US" b="1" dirty="0"/>
              <a:t>FROM </a:t>
            </a:r>
            <a:r>
              <a:rPr lang="en-US" dirty="0"/>
              <a:t>Staff);</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095" y="3980329"/>
            <a:ext cx="8390964" cy="2196634"/>
          </a:xfrm>
          <a:prstGeom prst="rect">
            <a:avLst/>
          </a:prstGeom>
        </p:spPr>
      </p:pic>
    </p:spTree>
    <p:extLst>
      <p:ext uri="{BB962C8B-B14F-4D97-AF65-F5344CB8AC3E}">
        <p14:creationId xmlns:p14="http://schemas.microsoft.com/office/powerpoint/2010/main" val="366165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a:t>List the properties that are handled by staff who work in the branch at ‘163 Main St’.</a:t>
            </a:r>
            <a:br>
              <a:rPr lang="en-US" sz="3600" i="1" dirty="0"/>
            </a:br>
            <a:endParaRPr lang="en-US" sz="3600" dirty="0"/>
          </a:p>
        </p:txBody>
      </p:sp>
      <p:sp>
        <p:nvSpPr>
          <p:cNvPr id="3" name="Content Placeholder 2"/>
          <p:cNvSpPr>
            <a:spLocks noGrp="1"/>
          </p:cNvSpPr>
          <p:nvPr>
            <p:ph idx="1"/>
          </p:nvPr>
        </p:nvSpPr>
        <p:spPr/>
        <p:txBody>
          <a:bodyPr>
            <a:normAutofit/>
          </a:bodyPr>
          <a:lstStyle/>
          <a:p>
            <a:r>
              <a:rPr lang="en-US" b="1" dirty="0"/>
              <a:t>SELECT </a:t>
            </a:r>
            <a:r>
              <a:rPr lang="en-US" dirty="0"/>
              <a:t>propertyNo, street, city, postcode, type, rooms, rent</a:t>
            </a:r>
          </a:p>
          <a:p>
            <a:pPr marL="0" indent="0">
              <a:buNone/>
            </a:pPr>
            <a:r>
              <a:rPr lang="en-US" b="1" dirty="0"/>
              <a:t>   FROM </a:t>
            </a:r>
            <a:r>
              <a:rPr lang="en-US" dirty="0"/>
              <a:t>PropertyForRent</a:t>
            </a:r>
          </a:p>
          <a:p>
            <a:pPr marL="0" indent="0">
              <a:buNone/>
            </a:pPr>
            <a:r>
              <a:rPr lang="en-US" b="1" dirty="0"/>
              <a:t>   WHERE </a:t>
            </a:r>
            <a:r>
              <a:rPr lang="en-US" dirty="0"/>
              <a:t>staffNo </a:t>
            </a:r>
            <a:r>
              <a:rPr lang="en-US" b="1" dirty="0"/>
              <a:t>IN </a:t>
            </a:r>
            <a:r>
              <a:rPr lang="en-US" dirty="0"/>
              <a:t>(</a:t>
            </a:r>
            <a:r>
              <a:rPr lang="en-US" b="1" dirty="0"/>
              <a:t>SELECT </a:t>
            </a:r>
            <a:r>
              <a:rPr lang="en-US" dirty="0"/>
              <a:t>staffNo</a:t>
            </a:r>
          </a:p>
          <a:p>
            <a:pPr marL="0" indent="0">
              <a:buNone/>
            </a:pPr>
            <a:r>
              <a:rPr lang="en-US" b="1" dirty="0"/>
              <a:t>   FROM </a:t>
            </a:r>
            <a:r>
              <a:rPr lang="en-US" dirty="0"/>
              <a:t>Staff</a:t>
            </a:r>
          </a:p>
          <a:p>
            <a:pPr marL="0" indent="0">
              <a:buNone/>
            </a:pPr>
            <a:r>
              <a:rPr lang="en-US" b="1" dirty="0"/>
              <a:t>   WHERE </a:t>
            </a:r>
            <a:r>
              <a:rPr lang="en-US" dirty="0"/>
              <a:t>branchNo = (</a:t>
            </a:r>
            <a:r>
              <a:rPr lang="en-US" b="1" dirty="0"/>
              <a:t>SELECT </a:t>
            </a:r>
            <a:r>
              <a:rPr lang="en-US" dirty="0"/>
              <a:t>branchNo</a:t>
            </a:r>
          </a:p>
          <a:p>
            <a:pPr marL="0" indent="0">
              <a:buNone/>
            </a:pPr>
            <a:r>
              <a:rPr lang="en-US" b="1" dirty="0"/>
              <a:t>   FROM </a:t>
            </a:r>
            <a:r>
              <a:rPr lang="en-US" dirty="0"/>
              <a:t>Branch</a:t>
            </a:r>
          </a:p>
          <a:p>
            <a:pPr marL="0" indent="0">
              <a:buNone/>
            </a:pPr>
            <a:r>
              <a:rPr lang="en-US" b="1" dirty="0"/>
              <a:t>   WHERE </a:t>
            </a:r>
            <a:r>
              <a:rPr lang="en-US" dirty="0"/>
              <a:t>street = ‘163 Main St’));</a:t>
            </a:r>
          </a:p>
        </p:txBody>
      </p:sp>
    </p:spTree>
    <p:extLst>
      <p:ext uri="{BB962C8B-B14F-4D97-AF65-F5344CB8AC3E}">
        <p14:creationId xmlns:p14="http://schemas.microsoft.com/office/powerpoint/2010/main" val="3460626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25993"/>
          </a:xfrm>
        </p:spPr>
        <p:txBody>
          <a:bodyPr>
            <a:normAutofit fontScale="90000"/>
          </a:bodyPr>
          <a:lstStyle/>
          <a:p>
            <a:r>
              <a:rPr lang="en-US" b="1" dirty="0"/>
              <a:t>Use of ANY/SOME</a:t>
            </a:r>
            <a:br>
              <a:rPr lang="en-US" b="1" dirty="0"/>
            </a:br>
            <a:r>
              <a:rPr lang="en-US" i="1" dirty="0"/>
              <a:t>Find all staff whose salary is larger than the salary of at least one member of staff at branch B003.</a:t>
            </a:r>
            <a:br>
              <a:rPr lang="en-US" i="1" dirty="0"/>
            </a:br>
            <a:endParaRPr lang="en-US" dirty="0"/>
          </a:p>
        </p:txBody>
      </p:sp>
      <p:sp>
        <p:nvSpPr>
          <p:cNvPr id="3" name="Content Placeholder 2"/>
          <p:cNvSpPr>
            <a:spLocks noGrp="1"/>
          </p:cNvSpPr>
          <p:nvPr>
            <p:ph idx="1"/>
          </p:nvPr>
        </p:nvSpPr>
        <p:spPr>
          <a:xfrm>
            <a:off x="838200" y="2729753"/>
            <a:ext cx="10515600" cy="3447210"/>
          </a:xfrm>
        </p:spPr>
        <p:txBody>
          <a:bodyPr>
            <a:normAutofit/>
          </a:bodyPr>
          <a:lstStyle/>
          <a:p>
            <a:r>
              <a:rPr lang="en-US" b="1" dirty="0"/>
              <a:t>SELECT </a:t>
            </a:r>
            <a:r>
              <a:rPr lang="en-US" dirty="0"/>
              <a:t>staffNo, fName, IName, position, salary</a:t>
            </a:r>
          </a:p>
          <a:p>
            <a:pPr marL="0" indent="0">
              <a:buNone/>
            </a:pPr>
            <a:r>
              <a:rPr lang="en-US" b="1" dirty="0"/>
              <a:t>   FROM </a:t>
            </a:r>
            <a:r>
              <a:rPr lang="en-US" dirty="0"/>
              <a:t>Staff</a:t>
            </a:r>
          </a:p>
          <a:p>
            <a:pPr marL="0" indent="0">
              <a:buNone/>
            </a:pPr>
            <a:r>
              <a:rPr lang="en-US" b="1" dirty="0"/>
              <a:t>   WHERE </a:t>
            </a:r>
            <a:r>
              <a:rPr lang="en-US" dirty="0"/>
              <a:t>salary &gt; </a:t>
            </a:r>
            <a:r>
              <a:rPr lang="en-US" b="1" dirty="0"/>
              <a:t>SOME </a:t>
            </a:r>
            <a:r>
              <a:rPr lang="en-US" dirty="0"/>
              <a:t>(</a:t>
            </a:r>
            <a:r>
              <a:rPr lang="en-US" b="1" dirty="0"/>
              <a:t>SELECT </a:t>
            </a:r>
            <a:r>
              <a:rPr lang="en-US" dirty="0"/>
              <a:t>salary</a:t>
            </a:r>
          </a:p>
          <a:p>
            <a:pPr marL="0" indent="0">
              <a:buNone/>
            </a:pPr>
            <a:r>
              <a:rPr lang="en-US" b="1" dirty="0"/>
              <a:t>   FROM </a:t>
            </a:r>
            <a:r>
              <a:rPr lang="en-US" dirty="0"/>
              <a:t>Staff</a:t>
            </a:r>
          </a:p>
          <a:p>
            <a:pPr marL="0" indent="0">
              <a:buNone/>
            </a:pPr>
            <a:r>
              <a:rPr lang="en-US" b="1" dirty="0"/>
              <a:t>   WHERE </a:t>
            </a:r>
            <a:r>
              <a:rPr lang="en-US" dirty="0"/>
              <a:t>branchNo = ‘B003’);</a:t>
            </a:r>
          </a:p>
        </p:txBody>
      </p:sp>
    </p:spTree>
    <p:extLst>
      <p:ext uri="{BB962C8B-B14F-4D97-AF65-F5344CB8AC3E}">
        <p14:creationId xmlns:p14="http://schemas.microsoft.com/office/powerpoint/2010/main" val="202556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259"/>
            <a:ext cx="10515600" cy="1502429"/>
          </a:xfrm>
        </p:spPr>
        <p:txBody>
          <a:bodyPr>
            <a:noAutofit/>
          </a:bodyPr>
          <a:lstStyle/>
          <a:p>
            <a:r>
              <a:rPr lang="en-US" sz="2800" b="1" dirty="0"/>
              <a:t>Simple join</a:t>
            </a:r>
            <a:br>
              <a:rPr lang="en-US" sz="2800" b="1" dirty="0"/>
            </a:br>
            <a:r>
              <a:rPr lang="en-US" sz="2800" i="1" dirty="0"/>
              <a:t>List the names of all clients who have viewed a property, along with any comments supplied.</a:t>
            </a:r>
            <a:br>
              <a:rPr lang="en-US" sz="2800" i="1" dirty="0"/>
            </a:br>
            <a:endParaRPr lang="en-US" sz="2800" dirty="0"/>
          </a:p>
        </p:txBody>
      </p:sp>
      <p:sp>
        <p:nvSpPr>
          <p:cNvPr id="3" name="Content Placeholder 2"/>
          <p:cNvSpPr>
            <a:spLocks noGrp="1"/>
          </p:cNvSpPr>
          <p:nvPr>
            <p:ph idx="1"/>
          </p:nvPr>
        </p:nvSpPr>
        <p:spPr/>
        <p:txBody>
          <a:bodyPr/>
          <a:lstStyle/>
          <a:p>
            <a:r>
              <a:rPr lang="en-US" b="1" dirty="0"/>
              <a:t>SELECT </a:t>
            </a:r>
            <a:r>
              <a:rPr lang="en-US" dirty="0" err="1"/>
              <a:t>c.clientNo</a:t>
            </a:r>
            <a:r>
              <a:rPr lang="en-US" dirty="0"/>
              <a:t>, fName, IName, propertyNo, comment</a:t>
            </a:r>
          </a:p>
          <a:p>
            <a:r>
              <a:rPr lang="en-US" b="1" dirty="0"/>
              <a:t>FROM </a:t>
            </a:r>
            <a:r>
              <a:rPr lang="en-US" dirty="0"/>
              <a:t>Client c, Viewing v</a:t>
            </a:r>
          </a:p>
          <a:p>
            <a:r>
              <a:rPr lang="en-US" b="1" dirty="0"/>
              <a:t>WHERE </a:t>
            </a:r>
            <a:r>
              <a:rPr lang="en-US" dirty="0" err="1"/>
              <a:t>c.clientNo</a:t>
            </a:r>
            <a:r>
              <a:rPr lang="en-US" dirty="0"/>
              <a:t> = </a:t>
            </a:r>
            <a:r>
              <a:rPr lang="en-US" dirty="0" err="1"/>
              <a:t>v.clientNo</a:t>
            </a:r>
            <a:r>
              <a:rPr lang="en-US" dirty="0"/>
              <a:t>;</a:t>
            </a:r>
          </a:p>
        </p:txBody>
      </p:sp>
    </p:spTree>
    <p:extLst>
      <p:ext uri="{BB962C8B-B14F-4D97-AF65-F5344CB8AC3E}">
        <p14:creationId xmlns:p14="http://schemas.microsoft.com/office/powerpoint/2010/main" val="1907482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Sorting a join</a:t>
            </a:r>
            <a:br>
              <a:rPr lang="en-US" sz="2800" b="1" dirty="0"/>
            </a:br>
            <a:r>
              <a:rPr lang="en-US" sz="2800" i="1" dirty="0"/>
              <a:t>For each branch office, list the staff numbers and names of staff who manage properties and the</a:t>
            </a:r>
            <a:br>
              <a:rPr lang="en-US" sz="2800" i="1" dirty="0"/>
            </a:br>
            <a:r>
              <a:rPr lang="en-US" sz="2800" i="1" dirty="0"/>
              <a:t>properties that they manage.</a:t>
            </a:r>
            <a:br>
              <a:rPr lang="en-US" sz="2800" i="1" dirty="0"/>
            </a:br>
            <a:endParaRPr lang="en-US" sz="2800" dirty="0"/>
          </a:p>
        </p:txBody>
      </p:sp>
      <p:sp>
        <p:nvSpPr>
          <p:cNvPr id="3" name="Content Placeholder 2"/>
          <p:cNvSpPr>
            <a:spLocks noGrp="1"/>
          </p:cNvSpPr>
          <p:nvPr>
            <p:ph idx="1"/>
          </p:nvPr>
        </p:nvSpPr>
        <p:spPr/>
        <p:txBody>
          <a:bodyPr/>
          <a:lstStyle/>
          <a:p>
            <a:r>
              <a:rPr lang="en-US" b="1" dirty="0"/>
              <a:t>SELECT </a:t>
            </a:r>
            <a:r>
              <a:rPr lang="en-US" dirty="0" err="1"/>
              <a:t>s.branchNo</a:t>
            </a:r>
            <a:r>
              <a:rPr lang="en-US" dirty="0"/>
              <a:t>, </a:t>
            </a:r>
            <a:r>
              <a:rPr lang="en-US" dirty="0" err="1"/>
              <a:t>s.staffNo</a:t>
            </a:r>
            <a:r>
              <a:rPr lang="en-US" dirty="0"/>
              <a:t>, fName, IName, propertyNo</a:t>
            </a:r>
          </a:p>
          <a:p>
            <a:r>
              <a:rPr lang="en-US" b="1" dirty="0"/>
              <a:t>FROM </a:t>
            </a:r>
            <a:r>
              <a:rPr lang="en-US" dirty="0"/>
              <a:t>Staff s, PropertyForRent p</a:t>
            </a:r>
          </a:p>
          <a:p>
            <a:r>
              <a:rPr lang="en-US" b="1" dirty="0"/>
              <a:t>WHERE </a:t>
            </a:r>
            <a:r>
              <a:rPr lang="en-US" dirty="0" err="1"/>
              <a:t>s.staffNo</a:t>
            </a:r>
            <a:r>
              <a:rPr lang="en-US" dirty="0"/>
              <a:t> = </a:t>
            </a:r>
            <a:r>
              <a:rPr lang="en-US" dirty="0" err="1"/>
              <a:t>p.staffNo</a:t>
            </a:r>
            <a:endParaRPr lang="en-US" dirty="0"/>
          </a:p>
          <a:p>
            <a:r>
              <a:rPr lang="en-US" b="1" dirty="0"/>
              <a:t>ORDER BY </a:t>
            </a:r>
            <a:r>
              <a:rPr lang="en-US" dirty="0" err="1"/>
              <a:t>s.branchNo</a:t>
            </a:r>
            <a:r>
              <a:rPr lang="en-US" dirty="0"/>
              <a:t>, </a:t>
            </a:r>
            <a:r>
              <a:rPr lang="en-US" dirty="0" err="1"/>
              <a:t>s.staffNo</a:t>
            </a:r>
            <a:r>
              <a:rPr lang="en-US" dirty="0"/>
              <a:t>, propertyNo;</a:t>
            </a:r>
          </a:p>
        </p:txBody>
      </p:sp>
    </p:spTree>
    <p:extLst>
      <p:ext uri="{BB962C8B-B14F-4D97-AF65-F5344CB8AC3E}">
        <p14:creationId xmlns:p14="http://schemas.microsoft.com/office/powerpoint/2010/main" val="403888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6482"/>
            <a:ext cx="10515600" cy="5410481"/>
          </a:xfrm>
        </p:spPr>
        <p:txBody>
          <a:bodyPr>
            <a:normAutofit/>
          </a:bodyPr>
          <a:lstStyle/>
          <a:p>
            <a:r>
              <a:rPr lang="en-US" dirty="0"/>
              <a:t>SQL is a relatively easy language to learn:</a:t>
            </a:r>
          </a:p>
          <a:p>
            <a:r>
              <a:rPr lang="en-US" dirty="0"/>
              <a:t> It is a nonprocedural language; you specify </a:t>
            </a:r>
            <a:r>
              <a:rPr lang="en-US" i="1" dirty="0"/>
              <a:t>what </a:t>
            </a:r>
            <a:r>
              <a:rPr lang="en-US" dirty="0"/>
              <a:t>information you require, rather</a:t>
            </a:r>
          </a:p>
          <a:p>
            <a:r>
              <a:rPr lang="en-US" dirty="0"/>
              <a:t>than </a:t>
            </a:r>
            <a:r>
              <a:rPr lang="en-US" i="1" dirty="0"/>
              <a:t>how </a:t>
            </a:r>
            <a:r>
              <a:rPr lang="en-US" dirty="0"/>
              <a:t>to get it. In other words, SQL does not require you to specify the access methods to the data.</a:t>
            </a:r>
          </a:p>
        </p:txBody>
      </p:sp>
    </p:spTree>
    <p:extLst>
      <p:ext uri="{BB962C8B-B14F-4D97-AF65-F5344CB8AC3E}">
        <p14:creationId xmlns:p14="http://schemas.microsoft.com/office/powerpoint/2010/main" val="2750614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Three-table join</a:t>
            </a:r>
            <a:br>
              <a:rPr lang="en-US" sz="2800" b="1" dirty="0"/>
            </a:br>
            <a:r>
              <a:rPr lang="en-US" sz="2800" i="1" dirty="0"/>
              <a:t>For each branch, list the staff numbers and names of staff who manage properties, including the city in which the branch is located and the properties that the staff manage.</a:t>
            </a:r>
            <a:br>
              <a:rPr lang="en-US" sz="2800" i="1" dirty="0"/>
            </a:br>
            <a:endParaRPr lang="en-US" sz="2800" dirty="0"/>
          </a:p>
        </p:txBody>
      </p:sp>
      <p:sp>
        <p:nvSpPr>
          <p:cNvPr id="3" name="Content Placeholder 2"/>
          <p:cNvSpPr>
            <a:spLocks noGrp="1"/>
          </p:cNvSpPr>
          <p:nvPr>
            <p:ph idx="1"/>
          </p:nvPr>
        </p:nvSpPr>
        <p:spPr/>
        <p:txBody>
          <a:bodyPr/>
          <a:lstStyle/>
          <a:p>
            <a:r>
              <a:rPr lang="en-US" b="1" dirty="0"/>
              <a:t>SELECT </a:t>
            </a:r>
            <a:r>
              <a:rPr lang="en-US" dirty="0" err="1"/>
              <a:t>b.branchNo</a:t>
            </a:r>
            <a:r>
              <a:rPr lang="en-US" dirty="0"/>
              <a:t>, </a:t>
            </a:r>
            <a:r>
              <a:rPr lang="en-US" dirty="0" err="1"/>
              <a:t>b.city</a:t>
            </a:r>
            <a:r>
              <a:rPr lang="en-US" dirty="0"/>
              <a:t>, </a:t>
            </a:r>
            <a:r>
              <a:rPr lang="en-US" dirty="0" err="1"/>
              <a:t>s.staffNo</a:t>
            </a:r>
            <a:r>
              <a:rPr lang="en-US" dirty="0"/>
              <a:t>, fName, IName, propertyNo</a:t>
            </a:r>
          </a:p>
          <a:p>
            <a:pPr marL="0" indent="0">
              <a:buNone/>
            </a:pPr>
            <a:r>
              <a:rPr lang="en-US" b="1" dirty="0"/>
              <a:t>   FROM </a:t>
            </a:r>
            <a:r>
              <a:rPr lang="en-US" dirty="0"/>
              <a:t>Branch b, Staff s, PropertyForRent p</a:t>
            </a:r>
          </a:p>
          <a:p>
            <a:pPr marL="0" indent="0">
              <a:buNone/>
            </a:pPr>
            <a:r>
              <a:rPr lang="en-US" b="1" dirty="0"/>
              <a:t>   WHERE </a:t>
            </a:r>
            <a:r>
              <a:rPr lang="en-US" dirty="0" err="1"/>
              <a:t>b.branchNo</a:t>
            </a:r>
            <a:r>
              <a:rPr lang="en-US" dirty="0"/>
              <a:t> = </a:t>
            </a:r>
            <a:r>
              <a:rPr lang="en-US" dirty="0" err="1"/>
              <a:t>s.branchNo</a:t>
            </a:r>
            <a:r>
              <a:rPr lang="en-US" dirty="0"/>
              <a:t> </a:t>
            </a:r>
            <a:r>
              <a:rPr lang="en-US" b="1" dirty="0"/>
              <a:t>AND </a:t>
            </a:r>
            <a:r>
              <a:rPr lang="en-US" dirty="0" err="1"/>
              <a:t>s.staffNo</a:t>
            </a:r>
            <a:r>
              <a:rPr lang="en-US" dirty="0"/>
              <a:t> = </a:t>
            </a:r>
            <a:r>
              <a:rPr lang="en-US" dirty="0" err="1"/>
              <a:t>p.staffNo</a:t>
            </a:r>
            <a:endParaRPr lang="en-US" dirty="0"/>
          </a:p>
          <a:p>
            <a:pPr marL="0" indent="0">
              <a:buNone/>
            </a:pPr>
            <a:r>
              <a:rPr lang="en-US" b="1"/>
              <a:t>   ORDER </a:t>
            </a:r>
            <a:r>
              <a:rPr lang="en-US" b="1" dirty="0"/>
              <a:t>BY </a:t>
            </a:r>
            <a:r>
              <a:rPr lang="en-US" dirty="0" err="1"/>
              <a:t>b.branchNo</a:t>
            </a:r>
            <a:r>
              <a:rPr lang="en-US" dirty="0"/>
              <a:t>, </a:t>
            </a:r>
            <a:r>
              <a:rPr lang="en-US" dirty="0" err="1"/>
              <a:t>s.staffNo</a:t>
            </a:r>
            <a:r>
              <a:rPr lang="en-US" dirty="0"/>
              <a:t>, propertyNo;</a:t>
            </a:r>
          </a:p>
        </p:txBody>
      </p:sp>
    </p:spTree>
    <p:extLst>
      <p:ext uri="{BB962C8B-B14F-4D97-AF65-F5344CB8AC3E}">
        <p14:creationId xmlns:p14="http://schemas.microsoft.com/office/powerpoint/2010/main" val="105521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1"/>
            <a:ext cx="10515600" cy="5679422"/>
          </a:xfrm>
        </p:spPr>
        <p:txBody>
          <a:bodyPr>
            <a:normAutofit/>
          </a:bodyPr>
          <a:lstStyle/>
          <a:p>
            <a:r>
              <a:rPr lang="en-US" dirty="0"/>
              <a:t> The command structure consists of standard English words such as CREATE</a:t>
            </a:r>
          </a:p>
          <a:p>
            <a:pPr marL="0" indent="0">
              <a:buNone/>
            </a:pPr>
            <a:r>
              <a:rPr lang="en-US" dirty="0"/>
              <a:t>    TABLE, INSERT, SELECT. For example:</a:t>
            </a:r>
          </a:p>
          <a:p>
            <a:r>
              <a:rPr lang="en-US" dirty="0"/>
              <a:t> </a:t>
            </a:r>
            <a:r>
              <a:rPr lang="en-US" b="1" dirty="0"/>
              <a:t>CREATE TABLE </a:t>
            </a:r>
            <a:r>
              <a:rPr lang="en-US" dirty="0"/>
              <a:t>Staff (staffNo </a:t>
            </a:r>
            <a:r>
              <a:rPr lang="en-US" b="1" dirty="0"/>
              <a:t>VARCHAR</a:t>
            </a:r>
            <a:r>
              <a:rPr lang="en-US" dirty="0"/>
              <a:t>(5), IName </a:t>
            </a:r>
            <a:r>
              <a:rPr lang="en-US" b="1" dirty="0"/>
              <a:t>VARCHAR</a:t>
            </a:r>
            <a:r>
              <a:rPr lang="en-US" dirty="0"/>
              <a:t>(15),     salary </a:t>
            </a:r>
            <a:r>
              <a:rPr lang="en-US" b="1" dirty="0"/>
              <a:t>DECIMAL</a:t>
            </a:r>
            <a:r>
              <a:rPr lang="en-US" dirty="0"/>
              <a:t>(7,2));</a:t>
            </a:r>
          </a:p>
          <a:p>
            <a:r>
              <a:rPr lang="en-US" dirty="0"/>
              <a:t> </a:t>
            </a:r>
            <a:r>
              <a:rPr lang="en-US" b="1" dirty="0"/>
              <a:t>INSERT INTO </a:t>
            </a:r>
            <a:r>
              <a:rPr lang="en-US" dirty="0"/>
              <a:t>Staff </a:t>
            </a:r>
            <a:r>
              <a:rPr lang="en-US" b="1" dirty="0"/>
              <a:t>VALUES </a:t>
            </a:r>
            <a:r>
              <a:rPr lang="en-US" dirty="0"/>
              <a:t>(‘SG16’, ‘Brown’, 8300);</a:t>
            </a:r>
          </a:p>
          <a:p>
            <a:r>
              <a:rPr lang="en-US" dirty="0"/>
              <a:t> </a:t>
            </a:r>
            <a:r>
              <a:rPr lang="en-US" b="1" dirty="0"/>
              <a:t>SELECT </a:t>
            </a:r>
            <a:r>
              <a:rPr lang="en-US" dirty="0"/>
              <a:t>staffNo, IName, salary</a:t>
            </a:r>
          </a:p>
          <a:p>
            <a:pPr marL="0" indent="0">
              <a:buNone/>
            </a:pPr>
            <a:r>
              <a:rPr lang="en-US" b="1" dirty="0"/>
              <a:t>    FROM </a:t>
            </a:r>
            <a:r>
              <a:rPr lang="en-US" dirty="0"/>
              <a:t>Staff</a:t>
            </a:r>
          </a:p>
          <a:p>
            <a:pPr marL="0" indent="0">
              <a:buNone/>
            </a:pPr>
            <a:r>
              <a:rPr lang="en-US" b="1" dirty="0"/>
              <a:t>    WHERE </a:t>
            </a:r>
            <a:r>
              <a:rPr lang="en-US" dirty="0"/>
              <a:t>salary &gt; 10000;</a:t>
            </a:r>
          </a:p>
          <a:p>
            <a:endParaRPr lang="en-US" dirty="0"/>
          </a:p>
        </p:txBody>
      </p:sp>
    </p:spTree>
    <p:extLst>
      <p:ext uri="{BB962C8B-B14F-4D97-AF65-F5344CB8AC3E}">
        <p14:creationId xmlns:p14="http://schemas.microsoft.com/office/powerpoint/2010/main" val="25985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2388"/>
            <a:ext cx="10515600" cy="5894575"/>
          </a:xfrm>
        </p:spPr>
        <p:txBody>
          <a:bodyPr/>
          <a:lstStyle/>
          <a:p>
            <a:r>
              <a:rPr lang="en-US" dirty="0"/>
              <a:t>Most components of an SQL statement are </a:t>
            </a:r>
            <a:r>
              <a:rPr lang="en-US" b="1" dirty="0"/>
              <a:t>case-insensitive</a:t>
            </a:r>
          </a:p>
          <a:p>
            <a:r>
              <a:rPr lang="en-US" dirty="0"/>
              <a:t>The one important exception to this rule is that literal character data must be typed </a:t>
            </a:r>
            <a:r>
              <a:rPr lang="en-US" i="1" dirty="0"/>
              <a:t>exactly </a:t>
            </a:r>
            <a:r>
              <a:rPr lang="en-US" dirty="0"/>
              <a:t>as it appears in the database.</a:t>
            </a:r>
          </a:p>
          <a:p>
            <a:r>
              <a:rPr lang="en-US" dirty="0"/>
              <a:t>“SMITH”</a:t>
            </a:r>
          </a:p>
          <a:p>
            <a:r>
              <a:rPr lang="en-US" dirty="0"/>
              <a:t>“Smith,”</a:t>
            </a:r>
          </a:p>
          <a:p>
            <a:r>
              <a:rPr lang="en-US" dirty="0"/>
              <a:t>SQL is free-format</a:t>
            </a:r>
          </a:p>
        </p:txBody>
      </p:sp>
    </p:spTree>
    <p:extLst>
      <p:ext uri="{BB962C8B-B14F-4D97-AF65-F5344CB8AC3E}">
        <p14:creationId xmlns:p14="http://schemas.microsoft.com/office/powerpoint/2010/main" val="318495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Manipulation</a:t>
            </a:r>
            <a:endParaRPr lang="en-US" dirty="0"/>
          </a:p>
        </p:txBody>
      </p:sp>
      <p:sp>
        <p:nvSpPr>
          <p:cNvPr id="3" name="Content Placeholder 2"/>
          <p:cNvSpPr>
            <a:spLocks noGrp="1"/>
          </p:cNvSpPr>
          <p:nvPr>
            <p:ph idx="1"/>
          </p:nvPr>
        </p:nvSpPr>
        <p:spPr/>
        <p:txBody>
          <a:bodyPr/>
          <a:lstStyle/>
          <a:p>
            <a:r>
              <a:rPr lang="en-US" dirty="0"/>
              <a:t>SELECT – to query data in the database (view information)</a:t>
            </a:r>
          </a:p>
          <a:p>
            <a:r>
              <a:rPr lang="en-US" dirty="0"/>
              <a:t>INSERT – to insert data into a table</a:t>
            </a:r>
          </a:p>
          <a:p>
            <a:r>
              <a:rPr lang="en-US" dirty="0"/>
              <a:t>UPDATE – to update data in a table</a:t>
            </a:r>
          </a:p>
          <a:p>
            <a:r>
              <a:rPr lang="en-US" dirty="0"/>
              <a:t>DELETE – to delete data from a table</a:t>
            </a:r>
          </a:p>
        </p:txBody>
      </p:sp>
    </p:spTree>
    <p:extLst>
      <p:ext uri="{BB962C8B-B14F-4D97-AF65-F5344CB8AC3E}">
        <p14:creationId xmlns:p14="http://schemas.microsoft.com/office/powerpoint/2010/main" val="176632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672513-C379-4CA5-ABAF-DD735E14E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046" y="745589"/>
            <a:ext cx="11155680" cy="5528601"/>
          </a:xfrm>
        </p:spPr>
      </p:pic>
    </p:spTree>
    <p:extLst>
      <p:ext uri="{BB962C8B-B14F-4D97-AF65-F5344CB8AC3E}">
        <p14:creationId xmlns:p14="http://schemas.microsoft.com/office/powerpoint/2010/main" val="291157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DreamHome case study</a:t>
            </a:r>
          </a:p>
        </p:txBody>
      </p:sp>
      <p:sp>
        <p:nvSpPr>
          <p:cNvPr id="3" name="Content Placeholder 2"/>
          <p:cNvSpPr>
            <a:spLocks noGrp="1"/>
          </p:cNvSpPr>
          <p:nvPr>
            <p:ph idx="1"/>
          </p:nvPr>
        </p:nvSpPr>
        <p:spPr/>
        <p:txBody>
          <a:bodyPr>
            <a:normAutofit/>
          </a:bodyPr>
          <a:lstStyle/>
          <a:p>
            <a:r>
              <a:rPr lang="en-US" sz="2400" dirty="0"/>
              <a:t>Branch (branchNo, street, city, postcode)</a:t>
            </a:r>
          </a:p>
          <a:p>
            <a:r>
              <a:rPr lang="en-US" sz="2400" dirty="0"/>
              <a:t>Staff (staffNo, fName, IName, position, sex, DOB, salary, branchNo)</a:t>
            </a:r>
          </a:p>
          <a:p>
            <a:r>
              <a:rPr lang="en-US" sz="2400" dirty="0"/>
              <a:t>PropertyForRent (propertyNo, street, city, postcode, type, rooms, rent, ownerNo, staffNo,</a:t>
            </a:r>
          </a:p>
          <a:p>
            <a:r>
              <a:rPr lang="en-US" sz="2400" dirty="0"/>
              <a:t>branchNo)</a:t>
            </a:r>
          </a:p>
          <a:p>
            <a:r>
              <a:rPr lang="en-US" sz="2400" dirty="0"/>
              <a:t>Client (clientNo, fName, IName, telNo, prefType, maxRent, eMail)</a:t>
            </a:r>
          </a:p>
          <a:p>
            <a:r>
              <a:rPr lang="en-US" sz="2400" dirty="0"/>
              <a:t>PrivateOwner (ownerNo, fName, IName, address, telNo, eMail, password)</a:t>
            </a:r>
          </a:p>
          <a:p>
            <a:r>
              <a:rPr lang="en-US" sz="2400" dirty="0"/>
              <a:t>Viewing (clientNo, propertyNo, viewDate, comment)</a:t>
            </a:r>
          </a:p>
        </p:txBody>
      </p:sp>
    </p:spTree>
    <p:extLst>
      <p:ext uri="{BB962C8B-B14F-4D97-AF65-F5344CB8AC3E}">
        <p14:creationId xmlns:p14="http://schemas.microsoft.com/office/powerpoint/2010/main" val="372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1959</Words>
  <Application>Microsoft Office PowerPoint</Application>
  <PresentationFormat>Widescreen</PresentationFormat>
  <Paragraphs>230</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SQL: Data Manipulation</vt:lpstr>
      <vt:lpstr>Objectives of SQL</vt:lpstr>
      <vt:lpstr>ISO SQL standard has two major components:</vt:lpstr>
      <vt:lpstr>PowerPoint Presentation</vt:lpstr>
      <vt:lpstr>PowerPoint Presentation</vt:lpstr>
      <vt:lpstr>PowerPoint Presentation</vt:lpstr>
      <vt:lpstr>Data Manipulation</vt:lpstr>
      <vt:lpstr>PowerPoint Presentation</vt:lpstr>
      <vt:lpstr>DreamHome case study</vt:lpstr>
      <vt:lpstr>Numeric and non-numeric</vt:lpstr>
      <vt:lpstr>Simple Queries</vt:lpstr>
      <vt:lpstr>Sequence of processing in a SELECT statement is:</vt:lpstr>
      <vt:lpstr>PowerPoint Presentation</vt:lpstr>
      <vt:lpstr>Retrieve all columns, all rows</vt:lpstr>
      <vt:lpstr>Retrieve specific columns, all rows</vt:lpstr>
      <vt:lpstr>List the property numbers of all properties that have been viewed. </vt:lpstr>
      <vt:lpstr>PowerPoint Presentation</vt:lpstr>
      <vt:lpstr>Calculated fields</vt:lpstr>
      <vt:lpstr>Change of Attribute name</vt:lpstr>
      <vt:lpstr>WHERE clause</vt:lpstr>
      <vt:lpstr>Comparison operators</vt:lpstr>
      <vt:lpstr>AND, OR, and NOT</vt:lpstr>
      <vt:lpstr>Compound comparison search condition</vt:lpstr>
      <vt:lpstr>Range search condition (BETWEEN/NOT BETWEEN)</vt:lpstr>
      <vt:lpstr>Set membership search condition (IN/NOT IN)</vt:lpstr>
      <vt:lpstr>Pattern match search condition (LIKE/NOT LIKE)</vt:lpstr>
      <vt:lpstr>NULL search condition (IS NULL/IS NOT NULL)</vt:lpstr>
      <vt:lpstr>Sorting Results (ORDER BY Clause)</vt:lpstr>
      <vt:lpstr>Multiple column ordering</vt:lpstr>
      <vt:lpstr>How many different properties were viewed in May 2013? </vt:lpstr>
      <vt:lpstr>Find the minimum, maximum, and average staff salary. </vt:lpstr>
      <vt:lpstr>Find the number of staff working in each branch and the sum of their salaries. </vt:lpstr>
      <vt:lpstr>For each branch office with more than one member of staff, find the number of staff working in each branch and the sum of their salaries. </vt:lpstr>
      <vt:lpstr>List the staff who work in the branch at ‘163 Main St’. </vt:lpstr>
      <vt:lpstr>List all staff whose salary is greater than the average salary, and show by how much their salary is greater than the average. </vt:lpstr>
      <vt:lpstr>List the properties that are handled by staff who work in the branch at ‘163 Main St’. </vt:lpstr>
      <vt:lpstr>Use of ANY/SOME Find all staff whose salary is larger than the salary of at least one member of staff at branch B003. </vt:lpstr>
      <vt:lpstr>Simple join List the names of all clients who have viewed a property, along with any comments supplied. </vt:lpstr>
      <vt:lpstr>Sorting a join For each branch office, list the staff numbers and names of staff who manage properties and the properties that they manage. </vt:lpstr>
      <vt:lpstr>Three-table join For each branch, list the staff numbers and names of staff who manage properties, including the city in which the branch is located and the properties that the staff manage.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Data Manipulation</dc:title>
  <dc:creator>Abdul qayyum</dc:creator>
  <cp:lastModifiedBy>Abdul Qayyum Khan</cp:lastModifiedBy>
  <cp:revision>32</cp:revision>
  <dcterms:created xsi:type="dcterms:W3CDTF">2017-03-21T05:10:13Z</dcterms:created>
  <dcterms:modified xsi:type="dcterms:W3CDTF">2021-10-12T08:28:31Z</dcterms:modified>
</cp:coreProperties>
</file>