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2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5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381E-5395-4C53-9FF6-4CF115A68C9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351EE-CE51-4E26-A559-8A41454B4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Joins</a:t>
            </a:r>
          </a:p>
        </p:txBody>
      </p:sp>
    </p:spTree>
    <p:extLst>
      <p:ext uri="{BB962C8B-B14F-4D97-AF65-F5344CB8AC3E}">
        <p14:creationId xmlns:p14="http://schemas.microsoft.com/office/powerpoint/2010/main" val="262551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List all managers and supervisors.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9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DDC7DC-8C1E-4A2C-BA8F-C57EDBC0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List all managers and supervisors.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7CC85-F4E9-4DE1-8FC2-72D3779A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dirty="0"/>
              <a:t>staffNo, fName, IName, position</a:t>
            </a:r>
          </a:p>
          <a:p>
            <a:r>
              <a:rPr lang="en-US" b="1" dirty="0"/>
              <a:t>FROM </a:t>
            </a:r>
            <a:r>
              <a:rPr lang="en-US" dirty="0"/>
              <a:t>Staff</a:t>
            </a:r>
          </a:p>
          <a:p>
            <a:r>
              <a:rPr lang="en-US" b="1" dirty="0"/>
              <a:t>WHERE </a:t>
            </a:r>
            <a:r>
              <a:rPr lang="en-US" dirty="0"/>
              <a:t>position IN (‘Manager’, ‘Supervisor’);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17B137-F5CF-4115-B014-643CCA69D6A0}"/>
              </a:ext>
            </a:extLst>
          </p:cNvPr>
          <p:cNvSpPr/>
          <p:nvPr/>
        </p:nvSpPr>
        <p:spPr>
          <a:xfrm>
            <a:off x="838200" y="3500857"/>
            <a:ext cx="8305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GillSans-Bold"/>
              </a:rPr>
              <a:t>Table 6.8 </a:t>
            </a:r>
            <a:r>
              <a:rPr lang="en-US" dirty="0">
                <a:latin typeface="GillSans-Light"/>
              </a:rPr>
              <a:t>Result table for Example 6.8.</a:t>
            </a:r>
          </a:p>
          <a:p>
            <a:r>
              <a:rPr lang="en-US" sz="2400" b="1" dirty="0">
                <a:latin typeface="GillSans-Bold"/>
              </a:rPr>
              <a:t>staffNo                  fName                 IName                    position</a:t>
            </a:r>
          </a:p>
          <a:p>
            <a:r>
              <a:rPr lang="en-US" sz="2000" dirty="0">
                <a:latin typeface="GillSans-Light"/>
              </a:rPr>
              <a:t>  SL21                              John                           White                        Manager</a:t>
            </a:r>
          </a:p>
          <a:p>
            <a:r>
              <a:rPr lang="en-US" sz="2000" dirty="0">
                <a:latin typeface="GillSans-Light"/>
              </a:rPr>
              <a:t>  SG14                             David                          Ford                          Supervisor</a:t>
            </a:r>
          </a:p>
          <a:p>
            <a:r>
              <a:rPr lang="en-US" sz="2000" dirty="0">
                <a:latin typeface="GillSans-Light"/>
              </a:rPr>
              <a:t>  SG5                               Susan                          Brand                       Manager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93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2D4277-A66E-4F5A-8473-3482FBB2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B145E4-297D-40DD-938D-15DD1C05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LIKE </a:t>
            </a:r>
            <a:r>
              <a:rPr lang="en-US" dirty="0"/>
              <a:t>‘15#%’ </a:t>
            </a:r>
            <a:r>
              <a:rPr lang="en-US" b="1" dirty="0"/>
              <a:t>ESCAPE </a:t>
            </a:r>
            <a:r>
              <a:rPr lang="en-US" dirty="0"/>
              <a:t>‘#’</a:t>
            </a:r>
          </a:p>
        </p:txBody>
      </p:sp>
    </p:spTree>
    <p:extLst>
      <p:ext uri="{BB962C8B-B14F-4D97-AF65-F5344CB8AC3E}">
        <p14:creationId xmlns:p14="http://schemas.microsoft.com/office/powerpoint/2010/main" val="169913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05D0B-ABC5-4444-8631-ADABE59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BY Clause  (Sorting Result)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E018C-0E28-49BC-97A8-4A4A1E4D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Ascending</a:t>
            </a:r>
          </a:p>
          <a:p>
            <a:r>
              <a:rPr lang="en-US" dirty="0"/>
              <a:t>Descending</a:t>
            </a:r>
          </a:p>
          <a:p>
            <a:r>
              <a:rPr lang="en-US" dirty="0"/>
              <a:t>More than one attribute</a:t>
            </a:r>
          </a:p>
          <a:p>
            <a:r>
              <a:rPr lang="en-US" dirty="0"/>
              <a:t>Attribute may or may not in result</a:t>
            </a:r>
          </a:p>
          <a:p>
            <a:r>
              <a:rPr lang="en-US" dirty="0"/>
              <a:t>Major sort key</a:t>
            </a:r>
          </a:p>
          <a:p>
            <a:r>
              <a:rPr lang="en-US" dirty="0"/>
              <a:t>Minor sort key</a:t>
            </a:r>
          </a:p>
        </p:txBody>
      </p:sp>
    </p:spTree>
    <p:extLst>
      <p:ext uri="{BB962C8B-B14F-4D97-AF65-F5344CB8AC3E}">
        <p14:creationId xmlns:p14="http://schemas.microsoft.com/office/powerpoint/2010/main" val="5996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810A60-DB13-453F-9156-9D46E3DC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5E1E4A-799D-4465-AFB4-AB92CABF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propertyNo             type              rooms                   rent</a:t>
            </a:r>
          </a:p>
          <a:p>
            <a:r>
              <a:rPr lang="en-US" dirty="0"/>
              <a:t>PL94                           Flat                  4                        400</a:t>
            </a:r>
          </a:p>
          <a:p>
            <a:r>
              <a:rPr lang="en-US" dirty="0"/>
              <a:t>PG4                            Flat                  3                        350</a:t>
            </a:r>
          </a:p>
          <a:p>
            <a:r>
              <a:rPr lang="en-US" dirty="0"/>
              <a:t>PG36                          Flat                  3                        375</a:t>
            </a:r>
          </a:p>
          <a:p>
            <a:r>
              <a:rPr lang="en-US" dirty="0"/>
              <a:t>PG16                          Flat                  4                        450</a:t>
            </a:r>
          </a:p>
          <a:p>
            <a:r>
              <a:rPr lang="en-US" dirty="0"/>
              <a:t>PA14                           House             6                        650</a:t>
            </a:r>
          </a:p>
          <a:p>
            <a:r>
              <a:rPr lang="en-US" dirty="0"/>
              <a:t>PG21                           House             5                        600</a:t>
            </a:r>
          </a:p>
        </p:txBody>
      </p:sp>
    </p:spTree>
    <p:extLst>
      <p:ext uri="{BB962C8B-B14F-4D97-AF65-F5344CB8AC3E}">
        <p14:creationId xmlns:p14="http://schemas.microsoft.com/office/powerpoint/2010/main" val="31534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25BCD-04A6-4EF8-AF6C-9FB5A7DA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SELECT </a:t>
            </a:r>
            <a:r>
              <a:rPr lang="en-US" sz="3200" dirty="0"/>
              <a:t>propertyNo, type, rooms, rent</a:t>
            </a:r>
            <a:br>
              <a:rPr lang="en-US" sz="3200" dirty="0"/>
            </a:br>
            <a:r>
              <a:rPr lang="en-US" sz="3200" b="1" dirty="0"/>
              <a:t>FROM </a:t>
            </a:r>
            <a:r>
              <a:rPr lang="en-US" sz="3200" dirty="0"/>
              <a:t>PropertyForRent</a:t>
            </a:r>
            <a:br>
              <a:rPr lang="en-US" sz="3200" dirty="0"/>
            </a:br>
            <a:r>
              <a:rPr lang="en-US" sz="3200" b="1" dirty="0"/>
              <a:t>ORDER BY </a:t>
            </a:r>
            <a:r>
              <a:rPr lang="en-US" sz="3200" dirty="0"/>
              <a:t>type, rent </a:t>
            </a:r>
            <a:r>
              <a:rPr lang="en-US" sz="3200" b="1" dirty="0"/>
              <a:t>DESC</a:t>
            </a:r>
            <a:r>
              <a:rPr lang="en-US" sz="3200" dirty="0"/>
              <a:t>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49C91C6-290D-4601-A63F-C7FC2013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408"/>
            <a:ext cx="10515600" cy="4351338"/>
          </a:xfrm>
        </p:spPr>
        <p:txBody>
          <a:bodyPr/>
          <a:lstStyle/>
          <a:p>
            <a:r>
              <a:rPr lang="en-US" b="1" dirty="0"/>
              <a:t>propertyNo             type              rooms                   rent</a:t>
            </a:r>
          </a:p>
          <a:p>
            <a:r>
              <a:rPr lang="en-US" dirty="0"/>
              <a:t>PL94                           Flat                  4                        400</a:t>
            </a:r>
          </a:p>
          <a:p>
            <a:r>
              <a:rPr lang="en-US" dirty="0"/>
              <a:t>PG4                            Flat                  4                        450</a:t>
            </a:r>
          </a:p>
          <a:p>
            <a:r>
              <a:rPr lang="en-US" dirty="0"/>
              <a:t>PG36                          Flat                  4                        375</a:t>
            </a:r>
          </a:p>
          <a:p>
            <a:r>
              <a:rPr lang="en-US" dirty="0"/>
              <a:t>PG16                          Flat                  4                        350</a:t>
            </a:r>
          </a:p>
          <a:p>
            <a:r>
              <a:rPr lang="en-US" dirty="0"/>
              <a:t>PA14                           House             6                        650</a:t>
            </a:r>
          </a:p>
          <a:p>
            <a:r>
              <a:rPr lang="en-US" dirty="0"/>
              <a:t>PG21                           House             5                        600</a:t>
            </a:r>
          </a:p>
        </p:txBody>
      </p:sp>
    </p:spTree>
    <p:extLst>
      <p:ext uri="{BB962C8B-B14F-4D97-AF65-F5344CB8AC3E}">
        <p14:creationId xmlns:p14="http://schemas.microsoft.com/office/powerpoint/2010/main" val="110842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425B15-B69D-45A7-A8A9-04FD980F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F2D484-6E54-49AD-B39B-F5383CF8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scalar subquery </a:t>
            </a:r>
            <a:r>
              <a:rPr lang="en-US" dirty="0"/>
              <a:t>returns a single column and a single row, that is, a single value.</a:t>
            </a:r>
          </a:p>
          <a:p>
            <a:r>
              <a:rPr lang="en-US" dirty="0"/>
              <a:t>A </a:t>
            </a:r>
            <a:r>
              <a:rPr lang="en-US" i="1" dirty="0"/>
              <a:t>row subquery </a:t>
            </a:r>
            <a:r>
              <a:rPr lang="en-US" dirty="0"/>
              <a:t>returns multiple columns, but only a single row.</a:t>
            </a:r>
          </a:p>
          <a:p>
            <a:r>
              <a:rPr lang="en-US" dirty="0"/>
              <a:t>A </a:t>
            </a:r>
            <a:r>
              <a:rPr lang="en-US" i="1" dirty="0"/>
              <a:t>table subquery </a:t>
            </a:r>
            <a:r>
              <a:rPr lang="en-US" dirty="0"/>
              <a:t>returns one or more columns and multiple rows.</a:t>
            </a:r>
          </a:p>
        </p:txBody>
      </p:sp>
    </p:spTree>
    <p:extLst>
      <p:ext uri="{BB962C8B-B14F-4D97-AF65-F5344CB8AC3E}">
        <p14:creationId xmlns:p14="http://schemas.microsoft.com/office/powerpoint/2010/main" val="284124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List the staff who work in the branch </a:t>
            </a:r>
            <a:r>
              <a:rPr lang="en-US" i="1" dirty="0" smtClean="0"/>
              <a:t>B003.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4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F2E6C0-94EB-4F33-A75E-C39AE677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List the staff who work in the branch at ‘163 Main St’.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083DCF-492E-41F1-B226-C37A8238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dirty="0"/>
              <a:t>staffNo, fName, IName, position</a:t>
            </a:r>
          </a:p>
          <a:p>
            <a:r>
              <a:rPr lang="en-US" b="1" dirty="0"/>
              <a:t>FROM </a:t>
            </a:r>
            <a:r>
              <a:rPr lang="en-US" dirty="0"/>
              <a:t>Staff</a:t>
            </a:r>
          </a:p>
          <a:p>
            <a:r>
              <a:rPr lang="en-US" b="1" dirty="0"/>
              <a:t>WHERE </a:t>
            </a:r>
            <a:r>
              <a:rPr lang="en-US" dirty="0"/>
              <a:t>branchNo = (</a:t>
            </a:r>
            <a:r>
              <a:rPr lang="en-US" b="1" dirty="0"/>
              <a:t>SELECT </a:t>
            </a:r>
            <a:r>
              <a:rPr lang="en-US" dirty="0"/>
              <a:t>branchNo</a:t>
            </a:r>
          </a:p>
          <a:p>
            <a:r>
              <a:rPr lang="en-US" b="1" dirty="0"/>
              <a:t>FROM </a:t>
            </a:r>
            <a:r>
              <a:rPr lang="en-US" dirty="0"/>
              <a:t>Branch</a:t>
            </a:r>
          </a:p>
          <a:p>
            <a:r>
              <a:rPr lang="en-US" b="1" dirty="0"/>
              <a:t>WHERE </a:t>
            </a:r>
            <a:r>
              <a:rPr lang="en-US" dirty="0"/>
              <a:t>street = ‘163 Main St’);</a:t>
            </a:r>
          </a:p>
        </p:txBody>
      </p:sp>
    </p:spTree>
    <p:extLst>
      <p:ext uri="{BB962C8B-B14F-4D97-AF65-F5344CB8AC3E}">
        <p14:creationId xmlns:p14="http://schemas.microsoft.com/office/powerpoint/2010/main" val="92947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50275-B6B2-4031-8E53-20E21AF6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EC5739-FC5A-4289-9674-F1AAB947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dirty="0"/>
              <a:t>staffNo, fName, IName, position</a:t>
            </a:r>
          </a:p>
          <a:p>
            <a:r>
              <a:rPr lang="en-US" b="1" dirty="0"/>
              <a:t>FROM </a:t>
            </a:r>
            <a:r>
              <a:rPr lang="en-US" dirty="0"/>
              <a:t>Staff</a:t>
            </a:r>
          </a:p>
          <a:p>
            <a:r>
              <a:rPr lang="en-US" b="1" dirty="0"/>
              <a:t>WHERE </a:t>
            </a:r>
            <a:r>
              <a:rPr lang="en-US" dirty="0"/>
              <a:t>branchNo = ‘B003’;</a:t>
            </a:r>
          </a:p>
        </p:txBody>
      </p:sp>
    </p:spTree>
    <p:extLst>
      <p:ext uri="{BB962C8B-B14F-4D97-AF65-F5344CB8AC3E}">
        <p14:creationId xmlns:p14="http://schemas.microsoft.com/office/powerpoint/2010/main" val="118958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DreamHome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06" y="2312894"/>
            <a:ext cx="8337175" cy="3267635"/>
          </a:xfrm>
        </p:spPr>
      </p:pic>
    </p:spTree>
    <p:extLst>
      <p:ext uri="{BB962C8B-B14F-4D97-AF65-F5344CB8AC3E}">
        <p14:creationId xmlns:p14="http://schemas.microsoft.com/office/powerpoint/2010/main" val="354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E28C8-DB4D-45FC-8BC0-A134C66B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subquery with an aggregate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400D58-CC84-4651-B118-58E1D6DC7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List all staff whose salary is greater than the average salary, and show by how much their salary is greater than the average.</a:t>
            </a:r>
          </a:p>
          <a:p>
            <a:r>
              <a:rPr lang="en-US" b="1" dirty="0"/>
              <a:t>SELECT </a:t>
            </a:r>
            <a:r>
              <a:rPr lang="en-US" dirty="0"/>
              <a:t>staffNo, fName, IName, position,</a:t>
            </a:r>
          </a:p>
          <a:p>
            <a:pPr marL="0" indent="0">
              <a:buNone/>
            </a:pPr>
            <a:r>
              <a:rPr lang="en-US" dirty="0"/>
              <a:t>   salary – (</a:t>
            </a:r>
            <a:r>
              <a:rPr lang="en-US" b="1" dirty="0"/>
              <a:t>SELECT AVG</a:t>
            </a:r>
            <a:r>
              <a:rPr lang="en-US" dirty="0"/>
              <a:t>(salary) </a:t>
            </a:r>
            <a:r>
              <a:rPr lang="en-US" b="1" dirty="0"/>
              <a:t>FROM </a:t>
            </a:r>
            <a:r>
              <a:rPr lang="en-US" dirty="0"/>
              <a:t>Staff) </a:t>
            </a:r>
            <a:r>
              <a:rPr lang="en-US" b="1" dirty="0"/>
              <a:t>AS </a:t>
            </a:r>
            <a:r>
              <a:rPr lang="en-US" dirty="0" err="1"/>
              <a:t>salDiff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 FROM </a:t>
            </a:r>
            <a:r>
              <a:rPr lang="en-US" dirty="0"/>
              <a:t>Staff</a:t>
            </a:r>
          </a:p>
          <a:p>
            <a:pPr marL="0" indent="0">
              <a:buNone/>
            </a:pPr>
            <a:r>
              <a:rPr lang="en-US" b="1" dirty="0"/>
              <a:t>   WHERE </a:t>
            </a:r>
            <a:r>
              <a:rPr lang="en-US" dirty="0"/>
              <a:t>salary &gt; (</a:t>
            </a:r>
            <a:r>
              <a:rPr lang="en-US" b="1" dirty="0"/>
              <a:t>SELECT AVG</a:t>
            </a:r>
            <a:r>
              <a:rPr lang="en-US" dirty="0"/>
              <a:t>(salary) </a:t>
            </a:r>
            <a:r>
              <a:rPr lang="en-US" b="1" dirty="0"/>
              <a:t>FROM </a:t>
            </a:r>
            <a:r>
              <a:rPr lang="en-US" dirty="0"/>
              <a:t>Staff);</a:t>
            </a:r>
          </a:p>
        </p:txBody>
      </p:sp>
    </p:spTree>
    <p:extLst>
      <p:ext uri="{BB962C8B-B14F-4D97-AF65-F5344CB8AC3E}">
        <p14:creationId xmlns:p14="http://schemas.microsoft.com/office/powerpoint/2010/main" val="93765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 branch numbers and property numbers with </a:t>
            </a:r>
            <a:r>
              <a:rPr lang="en-US" b="1"/>
              <a:t>same city.</a:t>
            </a:r>
            <a:endParaRPr lang="en-US" b="1" dirty="0"/>
          </a:p>
          <a:p>
            <a:r>
              <a:rPr lang="en-US" b="1" dirty="0"/>
              <a:t>SELECT </a:t>
            </a:r>
            <a:r>
              <a:rPr lang="en-US" dirty="0"/>
              <a:t>b.*, p.*</a:t>
            </a:r>
          </a:p>
          <a:p>
            <a:r>
              <a:rPr lang="en-US" b="1" dirty="0"/>
              <a:t>FROM </a:t>
            </a:r>
            <a:r>
              <a:rPr lang="en-US" dirty="0"/>
              <a:t>Branch1 b, PropertyForRent1 p</a:t>
            </a:r>
          </a:p>
          <a:p>
            <a:r>
              <a:rPr lang="en-US" b="1" dirty="0"/>
              <a:t>WHERE </a:t>
            </a:r>
            <a:r>
              <a:rPr lang="en-US" dirty="0" err="1"/>
              <a:t>b.bCity</a:t>
            </a:r>
            <a:r>
              <a:rPr lang="en-US" dirty="0"/>
              <a:t> = </a:t>
            </a:r>
            <a:r>
              <a:rPr lang="en-US" dirty="0" err="1"/>
              <a:t>p.pCity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67" y="4316993"/>
            <a:ext cx="839218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7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List all branch offices and any properties that are in the same city.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9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types of Outer join: </a:t>
            </a:r>
          </a:p>
          <a:p>
            <a:r>
              <a:rPr lang="en-US" b="1" dirty="0"/>
              <a:t>Left</a:t>
            </a:r>
            <a:r>
              <a:rPr lang="en-US" dirty="0"/>
              <a:t>,</a:t>
            </a:r>
          </a:p>
          <a:p>
            <a:r>
              <a:rPr lang="en-US" b="1" dirty="0"/>
              <a:t>Right</a:t>
            </a:r>
            <a:r>
              <a:rPr lang="en-US" dirty="0"/>
              <a:t> </a:t>
            </a:r>
          </a:p>
          <a:p>
            <a:r>
              <a:rPr lang="en-US" b="1" dirty="0"/>
              <a:t>Full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Left 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4926387"/>
          </a:xfrm>
        </p:spPr>
        <p:txBody>
          <a:bodyPr/>
          <a:lstStyle/>
          <a:p>
            <a:r>
              <a:rPr lang="en-US" i="1" dirty="0"/>
              <a:t>List all branch offices and any properties that are in the same city.</a:t>
            </a:r>
          </a:p>
          <a:p>
            <a:r>
              <a:rPr lang="en-US" dirty="0"/>
              <a:t>The Left Outer join of these two tables:</a:t>
            </a:r>
          </a:p>
          <a:p>
            <a:r>
              <a:rPr lang="en-US" b="1" dirty="0"/>
              <a:t>SELECT </a:t>
            </a:r>
            <a:r>
              <a:rPr lang="en-US" dirty="0"/>
              <a:t>b.*, p.*</a:t>
            </a:r>
          </a:p>
          <a:p>
            <a:r>
              <a:rPr lang="en-US" b="1" dirty="0"/>
              <a:t>FROM </a:t>
            </a:r>
            <a:r>
              <a:rPr lang="en-US" dirty="0"/>
              <a:t>Branch1 b </a:t>
            </a:r>
            <a:r>
              <a:rPr lang="en-US" b="1" dirty="0"/>
              <a:t>LEFT JOIN </a:t>
            </a:r>
            <a:r>
              <a:rPr lang="en-US" dirty="0"/>
              <a:t>PropertyForRent1 p </a:t>
            </a:r>
            <a:r>
              <a:rPr lang="en-US" b="1" dirty="0"/>
              <a:t>ON </a:t>
            </a:r>
            <a:r>
              <a:rPr lang="en-US" dirty="0" err="1"/>
              <a:t>b.bCity</a:t>
            </a:r>
            <a:r>
              <a:rPr lang="en-US" dirty="0"/>
              <a:t> = </a:t>
            </a:r>
            <a:r>
              <a:rPr lang="en-US" dirty="0" err="1"/>
              <a:t>p.pCity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18" y="3334872"/>
            <a:ext cx="9291188" cy="29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1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Right 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4"/>
            <a:ext cx="10995212" cy="4778469"/>
          </a:xfrm>
        </p:spPr>
        <p:txBody>
          <a:bodyPr/>
          <a:lstStyle/>
          <a:p>
            <a:r>
              <a:rPr lang="en-US" i="1" dirty="0"/>
              <a:t>List all properties and any branch offices that are in the same city.</a:t>
            </a:r>
          </a:p>
          <a:p>
            <a:r>
              <a:rPr lang="en-US" dirty="0"/>
              <a:t>The Right Outer join of these two tables:</a:t>
            </a:r>
          </a:p>
          <a:p>
            <a:r>
              <a:rPr lang="en-US" b="1" dirty="0"/>
              <a:t>SELECT </a:t>
            </a:r>
            <a:r>
              <a:rPr lang="en-US" dirty="0"/>
              <a:t>b.*, p.*</a:t>
            </a:r>
          </a:p>
          <a:p>
            <a:r>
              <a:rPr lang="en-US" b="1" dirty="0"/>
              <a:t>FROM </a:t>
            </a:r>
            <a:r>
              <a:rPr lang="en-US" dirty="0"/>
              <a:t>Branch1 b </a:t>
            </a:r>
            <a:r>
              <a:rPr lang="en-US" b="1" dirty="0"/>
              <a:t>RIGHT JOIN </a:t>
            </a:r>
            <a:r>
              <a:rPr lang="en-US" dirty="0"/>
              <a:t>PropertyForRent1 p </a:t>
            </a:r>
            <a:r>
              <a:rPr lang="en-US" b="1" dirty="0"/>
              <a:t>ON </a:t>
            </a:r>
            <a:r>
              <a:rPr lang="en-US" dirty="0" err="1"/>
              <a:t>b.bCity</a:t>
            </a:r>
            <a:r>
              <a:rPr lang="en-US" dirty="0"/>
              <a:t> = </a:t>
            </a:r>
            <a:r>
              <a:rPr lang="en-US" dirty="0" err="1"/>
              <a:t>p.pCity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4" y="3603812"/>
            <a:ext cx="984199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2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283"/>
            <a:ext cx="10515600" cy="5782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 Outer join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012"/>
            <a:ext cx="10515600" cy="5544951"/>
          </a:xfrm>
        </p:spPr>
        <p:txBody>
          <a:bodyPr/>
          <a:lstStyle/>
          <a:p>
            <a:r>
              <a:rPr lang="en-US" i="1" dirty="0"/>
              <a:t>List the branch offices and properties that are in the same city along with any unmatched branches or properties.</a:t>
            </a:r>
          </a:p>
          <a:p>
            <a:r>
              <a:rPr lang="en-US" dirty="0"/>
              <a:t>The Full Outer join of these two tables:</a:t>
            </a:r>
          </a:p>
          <a:p>
            <a:r>
              <a:rPr lang="en-US" b="1" dirty="0"/>
              <a:t>SELECT </a:t>
            </a:r>
            <a:r>
              <a:rPr lang="en-US" dirty="0"/>
              <a:t>b.*, p.*</a:t>
            </a:r>
          </a:p>
          <a:p>
            <a:r>
              <a:rPr lang="en-US" b="1" dirty="0"/>
              <a:t>FROM </a:t>
            </a:r>
            <a:r>
              <a:rPr lang="en-US" dirty="0"/>
              <a:t>Branch1 b </a:t>
            </a:r>
            <a:r>
              <a:rPr lang="en-US" b="1" dirty="0"/>
              <a:t>FULL JOIN </a:t>
            </a:r>
            <a:r>
              <a:rPr lang="en-US" dirty="0"/>
              <a:t>PropertyForRent1 p </a:t>
            </a:r>
            <a:r>
              <a:rPr lang="en-US" b="1" dirty="0"/>
              <a:t>ON </a:t>
            </a:r>
            <a:r>
              <a:rPr lang="en-US" dirty="0" err="1"/>
              <a:t>b.bCity</a:t>
            </a:r>
            <a:r>
              <a:rPr lang="en-US" dirty="0"/>
              <a:t> = </a:t>
            </a:r>
            <a:r>
              <a:rPr lang="en-US" dirty="0" err="1"/>
              <a:t>p.pCity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65" y="3264721"/>
            <a:ext cx="9591787" cy="29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8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Database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726141"/>
            <a:ext cx="10694894" cy="5432611"/>
          </a:xfrm>
        </p:spPr>
      </p:pic>
    </p:spTree>
    <p:extLst>
      <p:ext uri="{BB962C8B-B14F-4D97-AF65-F5344CB8AC3E}">
        <p14:creationId xmlns:p14="http://schemas.microsoft.com/office/powerpoint/2010/main" val="419873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539</Words>
  <Application>Microsoft Office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GillSans-Bold</vt:lpstr>
      <vt:lpstr>GillSans-Light</vt:lpstr>
      <vt:lpstr>Office Theme</vt:lpstr>
      <vt:lpstr>Database Joins</vt:lpstr>
      <vt:lpstr>DreamHome </vt:lpstr>
      <vt:lpstr>Inner join</vt:lpstr>
      <vt:lpstr>List all branch offices and any properties that are in the same city. </vt:lpstr>
      <vt:lpstr>Outer join</vt:lpstr>
      <vt:lpstr>Left Outer join </vt:lpstr>
      <vt:lpstr>Right Outer join </vt:lpstr>
      <vt:lpstr>Full Outer join </vt:lpstr>
      <vt:lpstr>Library Database</vt:lpstr>
      <vt:lpstr>List all managers and supervisors.</vt:lpstr>
      <vt:lpstr>List all managers and supervisors.</vt:lpstr>
      <vt:lpstr>Escape Character</vt:lpstr>
      <vt:lpstr>ORDER BY Clause  (Sorting Result)</vt:lpstr>
      <vt:lpstr>Sorting by type</vt:lpstr>
      <vt:lpstr>SELECT propertyNo, type, rooms, rent FROM PropertyForRent ORDER BY type, rent DESC;</vt:lpstr>
      <vt:lpstr>Subqueries</vt:lpstr>
      <vt:lpstr>List the staff who work in the branch B003.</vt:lpstr>
      <vt:lpstr>List the staff who work in the branch at ‘163 Main St’.</vt:lpstr>
      <vt:lpstr>PowerPoint Presentation</vt:lpstr>
      <vt:lpstr>Using a subquery with an aggregate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qayyum</dc:creator>
  <cp:lastModifiedBy>Abdul Qayyum</cp:lastModifiedBy>
  <cp:revision>17</cp:revision>
  <dcterms:created xsi:type="dcterms:W3CDTF">2017-04-18T05:52:40Z</dcterms:created>
  <dcterms:modified xsi:type="dcterms:W3CDTF">2018-10-08T04:55:03Z</dcterms:modified>
</cp:coreProperties>
</file>