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3" r:id="rId14"/>
    <p:sldId id="260" r:id="rId15"/>
    <p:sldId id="261" r:id="rId16"/>
    <p:sldId id="257" r:id="rId17"/>
    <p:sldId id="258" r:id="rId18"/>
    <p:sldId id="259" r:id="rId19"/>
    <p:sldId id="262" r:id="rId20"/>
    <p:sldId id="263" r:id="rId21"/>
    <p:sldId id="267" r:id="rId22"/>
    <p:sldId id="268" r:id="rId23"/>
    <p:sldId id="269" r:id="rId24"/>
    <p:sldId id="270" r:id="rId25"/>
    <p:sldId id="271" r:id="rId26"/>
    <p:sldId id="272" r:id="rId27"/>
    <p:sldId id="280" r:id="rId28"/>
    <p:sldId id="294" r:id="rId29"/>
    <p:sldId id="295" r:id="rId30"/>
    <p:sldId id="296" r:id="rId31"/>
    <p:sldId id="297" r:id="rId32"/>
    <p:sldId id="298" r:id="rId33"/>
    <p:sldId id="299" r:id="rId34"/>
    <p:sldId id="30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92BBC-62E9-4F77-BCDB-E57F1E4ADAA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658F8-1894-4649-BB83-2B84BD70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28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2E9F-7837-4900-9D7E-AD6F18611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4265F-F031-4A91-B60F-54A45E807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2FEC8-F114-4D99-90D5-6BE1C3B2A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2300-24EE-4EB9-96B8-72A0FB3C52A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04B16-DD52-494A-8B25-CEC510C56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DB179-402C-4314-AC21-BBA9BAAB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C7CE-6A0E-497A-BED2-BD17B77C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3D86-5776-418F-82F9-5FE048F4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A7F61-178A-4AC6-946C-F3DA28B84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1AD6A-DD41-449B-B695-9F406E15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2300-24EE-4EB9-96B8-72A0FB3C52A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2B3F6-3978-4F44-9D2E-4C35D339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056FA-3E96-4828-BC4A-FD9EC62F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C7CE-6A0E-497A-BED2-BD17B77C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6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64AB2-CA37-4DA0-AA1E-126287424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4331A-98D6-49B6-91EE-FC31982CF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B1778-5116-4E8A-89AC-87ED5419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2300-24EE-4EB9-96B8-72A0FB3C52A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17BBB-ECED-4C1F-A654-F0C0DCA8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45870-876A-46E2-BD10-78B654A5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C7CE-6A0E-497A-BED2-BD17B77C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7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BDBF-19AE-4BE2-8583-00198997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76923-72D2-4B9D-92E8-1F1D312A5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19034-0716-49EB-9D74-B4CA9172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2300-24EE-4EB9-96B8-72A0FB3C52A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BD29E-2C7F-42FB-87E0-E51D908E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AA7B-CF02-44DB-8AC2-25B83F32F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C7CE-6A0E-497A-BED2-BD17B77C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4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187A-168C-46B9-9D43-F77644F38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92B6F-BB7E-4323-BDBB-7DF334981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95994-110E-4576-84D8-A3F650C0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2300-24EE-4EB9-96B8-72A0FB3C52A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995DA-F84B-431E-B07D-A6FE2340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21E40-3863-4D92-97BE-FFC1B20F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C7CE-6A0E-497A-BED2-BD17B77C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6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E391D-64FC-49C6-B523-1FB7F7C4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8FA5C-3E34-43A4-AADB-42489FF0B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878F1-0DB8-4F65-8EA5-F3ACBF7FA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B0FD8-2BFE-43DA-AA99-D79D4DA9F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2300-24EE-4EB9-96B8-72A0FB3C52A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37997-93B1-4E7D-9E6F-27BBE27C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9F46A-FA23-4CAC-885C-2670096F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C7CE-6A0E-497A-BED2-BD17B77C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9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7D17F-B7CB-4156-B02C-EEB2DEF5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69F76-1601-462C-914C-7BFC5009B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3052F-EE5C-4D3C-A068-9269F619A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52A3C-19B5-4E52-BA72-FA6E8515B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4CDFE4-387D-4D79-AC43-45468FB41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779F9F-8AEB-4C51-B048-2F76502A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2300-24EE-4EB9-96B8-72A0FB3C52A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68883E-437A-4E57-A702-6D6BC51F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CFE111-3977-4BFC-9E6B-6394FBCF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C7CE-6A0E-497A-BED2-BD17B77C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6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F307F-B391-4796-88FD-69F26B28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64CDE-37E0-4ECB-81A4-E314A14A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2300-24EE-4EB9-96B8-72A0FB3C52A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5632C6-0695-46FE-B0A8-8DEC871E9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9E7B0-3275-4D9B-A778-FD8FF745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C7CE-6A0E-497A-BED2-BD17B77C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6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87E13B-1BD4-444D-9D39-D20B4869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2300-24EE-4EB9-96B8-72A0FB3C52A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F2357-375C-4931-A3B7-3242C30F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B3069-70FD-484A-8F24-5AB035B8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C7CE-6A0E-497A-BED2-BD17B77C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3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E104-8482-4017-8297-9677B146B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65A87-CB02-4553-A7EC-2A935F1D1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668BC-D770-4F44-9738-680E7B2D3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86DBE-8D7D-4232-AB40-5BA25194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2300-24EE-4EB9-96B8-72A0FB3C52A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AA58D-4A11-417D-800D-504ECD5E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10C42-9EDC-459A-A8B8-FB360C1C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C7CE-6A0E-497A-BED2-BD17B77C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9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B6DF2-5A3A-4CC8-B512-DB2534715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4A0831-D5BE-413C-A1F0-5B7CBC091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12843-056B-466A-A205-FE31AA33E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FB9AF-A4B4-43E5-A988-66BE579B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2300-24EE-4EB9-96B8-72A0FB3C52A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92B8C-8431-4DED-B68D-990AC6DB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A0F96-56C4-4B11-B7DF-F6F5AC5C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C7CE-6A0E-497A-BED2-BD17B77C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9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D1B22A-CC0E-4562-9686-B85130A88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54EAC-B702-4FB7-ABFA-B5F700556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32280-2393-4419-9656-B45D12ED4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A2300-24EE-4EB9-96B8-72A0FB3C52A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A63DC-3D64-4D01-929B-09FE67932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9D005-A659-4347-82D4-006377021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1C7CE-6A0E-497A-BED2-BD17B77C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3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9293C-95CD-4E49-A341-76B8B32260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1913806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BBBC-338F-45F5-BCF8-3CD82BE7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49C7-54C1-484D-A5DF-E0F1E124D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is tested and validated against the users’ requirements</a:t>
            </a:r>
          </a:p>
          <a:p>
            <a:r>
              <a:rPr lang="en-US" dirty="0"/>
              <a:t>The technique of </a:t>
            </a:r>
            <a:r>
              <a:rPr lang="en-US" b="1" dirty="0"/>
              <a:t>normalization </a:t>
            </a:r>
            <a:r>
              <a:rPr lang="en-US" dirty="0"/>
              <a:t>is used to test the correctness of a logical data model</a:t>
            </a:r>
          </a:p>
          <a:p>
            <a:r>
              <a:rPr lang="en-US" dirty="0"/>
              <a:t>Normalization ensures that data model do not display data redundancy</a:t>
            </a:r>
          </a:p>
          <a:p>
            <a:r>
              <a:rPr lang="en-US" dirty="0"/>
              <a:t>The logical data model should support the transactions specified by the users.</a:t>
            </a:r>
          </a:p>
          <a:p>
            <a:r>
              <a:rPr lang="en-US" dirty="0"/>
              <a:t>It also critical for future changes to application programs or data to be accurately and efficiently represented by the database</a:t>
            </a:r>
          </a:p>
        </p:txBody>
      </p:sp>
    </p:spTree>
    <p:extLst>
      <p:ext uri="{BB962C8B-B14F-4D97-AF65-F5344CB8AC3E}">
        <p14:creationId xmlns:p14="http://schemas.microsoft.com/office/powerpoint/2010/main" val="2820877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46AC-B043-4172-A2B1-58F3E448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Physical database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66C19-0F30-4224-898F-3A57B9C5D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process of producing a description of the:</a:t>
            </a:r>
          </a:p>
          <a:p>
            <a:r>
              <a:rPr lang="en-US" dirty="0"/>
              <a:t> I</a:t>
            </a:r>
            <a:r>
              <a:rPr lang="en-US" b="1" dirty="0"/>
              <a:t>mplementation of the database on secondary storage</a:t>
            </a:r>
            <a:r>
              <a:rPr lang="en-US" dirty="0"/>
              <a:t>; </a:t>
            </a:r>
          </a:p>
          <a:p>
            <a:r>
              <a:rPr lang="en-US" dirty="0"/>
              <a:t> The </a:t>
            </a:r>
            <a:r>
              <a:rPr lang="en-US" b="1" dirty="0"/>
              <a:t>base relations</a:t>
            </a:r>
            <a:r>
              <a:rPr lang="en-US" dirty="0"/>
              <a:t>,</a:t>
            </a:r>
          </a:p>
          <a:p>
            <a:r>
              <a:rPr lang="en-US" dirty="0"/>
              <a:t>  F</a:t>
            </a:r>
            <a:r>
              <a:rPr lang="en-US" b="1" dirty="0"/>
              <a:t>ile organizations</a:t>
            </a:r>
            <a:r>
              <a:rPr lang="en-US" dirty="0"/>
              <a:t>, </a:t>
            </a:r>
          </a:p>
          <a:p>
            <a:r>
              <a:rPr lang="en-US" b="1" dirty="0"/>
              <a:t>  indexes</a:t>
            </a:r>
            <a:r>
              <a:rPr lang="en-US" dirty="0"/>
              <a:t> used to achieve efficient access to the data,</a:t>
            </a:r>
          </a:p>
          <a:p>
            <a:r>
              <a:rPr lang="en-US" dirty="0"/>
              <a:t>  Any associated </a:t>
            </a:r>
            <a:r>
              <a:rPr lang="en-US" b="1" dirty="0"/>
              <a:t>integrity constraints</a:t>
            </a:r>
            <a:r>
              <a:rPr lang="en-US" dirty="0"/>
              <a:t> and </a:t>
            </a:r>
          </a:p>
          <a:p>
            <a:r>
              <a:rPr lang="en-US" b="1" dirty="0"/>
              <a:t>  security measures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9545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6D4B-6316-4AF0-AA74-A83AECC49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C7EF0-1A7D-4078-A83C-CB405C7EB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target DBMS</a:t>
            </a:r>
          </a:p>
          <a:p>
            <a:r>
              <a:rPr lang="en-US" dirty="0"/>
              <a:t>Creating a set of relational tables and the constraints on these tables</a:t>
            </a:r>
          </a:p>
          <a:p>
            <a:r>
              <a:rPr lang="en-US" dirty="0"/>
              <a:t>Identifying the specific storage structures and access methods for the data to achieve an optimum performance for the database system;</a:t>
            </a:r>
          </a:p>
          <a:p>
            <a:r>
              <a:rPr lang="en-US" dirty="0"/>
              <a:t>Designing security protection for the system.</a:t>
            </a:r>
          </a:p>
        </p:txBody>
      </p:sp>
    </p:spTree>
    <p:extLst>
      <p:ext uri="{BB962C8B-B14F-4D97-AF65-F5344CB8AC3E}">
        <p14:creationId xmlns:p14="http://schemas.microsoft.com/office/powerpoint/2010/main" val="1627353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8A5C-4C06-474C-B693-234FC81DA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8FC4-7290-4931-AC1D-6AFD26FE4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design is an iterative process that has a starting point and an almost endless procession of refinements.</a:t>
            </a:r>
          </a:p>
        </p:txBody>
      </p:sp>
    </p:spTree>
    <p:extLst>
      <p:ext uri="{BB962C8B-B14F-4D97-AF65-F5344CB8AC3E}">
        <p14:creationId xmlns:p14="http://schemas.microsoft.com/office/powerpoint/2010/main" val="651197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07B9-0732-4452-8165-4007AD316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1034-EEB6-4A77-A160-FC441C6D6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Bottom-up</a:t>
            </a:r>
          </a:p>
          <a:p>
            <a:pPr lvl="1"/>
            <a:r>
              <a:rPr lang="en-US" dirty="0"/>
              <a:t>Normalization</a:t>
            </a:r>
          </a:p>
          <a:p>
            <a:r>
              <a:rPr lang="en-US" dirty="0"/>
              <a:t>Top-down.</a:t>
            </a:r>
          </a:p>
          <a:p>
            <a:pPr lvl="1"/>
            <a:r>
              <a:rPr lang="en-US" dirty="0"/>
              <a:t>ER Model</a:t>
            </a:r>
          </a:p>
        </p:txBody>
      </p:sp>
    </p:spTree>
    <p:extLst>
      <p:ext uri="{BB962C8B-B14F-4D97-AF65-F5344CB8AC3E}">
        <p14:creationId xmlns:p14="http://schemas.microsoft.com/office/powerpoint/2010/main" val="1289418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5E3E8-2C86-4550-A352-2E5829976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Top down approach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4F234-F5B4-4770-94FF-0F9EFC0E8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the system by three stakeholders</a:t>
            </a:r>
          </a:p>
          <a:p>
            <a:pPr lvl="1"/>
            <a:r>
              <a:rPr lang="en-US" dirty="0"/>
              <a:t>Designers</a:t>
            </a:r>
          </a:p>
          <a:p>
            <a:pPr lvl="1"/>
            <a:r>
              <a:rPr lang="en-US" dirty="0"/>
              <a:t>Developers</a:t>
            </a:r>
          </a:p>
          <a:p>
            <a:pPr lvl="1"/>
            <a:r>
              <a:rPr lang="en-US" dirty="0"/>
              <a:t>End users</a:t>
            </a:r>
          </a:p>
          <a:p>
            <a:r>
              <a:rPr lang="en-US" dirty="0"/>
              <a:t>Model of non-technical and free of ambiguity</a:t>
            </a:r>
          </a:p>
          <a:p>
            <a:r>
              <a:rPr lang="en-US" dirty="0"/>
              <a:t>Identification of important data that is called entity and relationship</a:t>
            </a:r>
          </a:p>
          <a:p>
            <a:r>
              <a:rPr lang="en-US" dirty="0"/>
              <a:t>Diagrammatic notation language</a:t>
            </a:r>
          </a:p>
          <a:p>
            <a:r>
              <a:rPr lang="en-US" dirty="0"/>
              <a:t>Unified modeling language (UML)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570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6125-2CFB-4B76-8457-F54770AD2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Model/ER Diagram (Entity Relationship)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85B7-3629-45B6-834C-909CBB52E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Entity Relationship (ER) Diagram is a type of flowchart that illustrates how “entities” such as people, objects or concepts relate to each other within a system. </a:t>
            </a:r>
          </a:p>
          <a:p>
            <a:r>
              <a:rPr lang="en-US" dirty="0"/>
              <a:t>Used to design or debug relational databases.</a:t>
            </a:r>
          </a:p>
          <a:p>
            <a:r>
              <a:rPr lang="en-US" dirty="0"/>
              <a:t>Rectangles, diamonds, ovals and connecting lines to depict the interconnectedness of entities, relationships and their attributes.</a:t>
            </a:r>
          </a:p>
        </p:txBody>
      </p:sp>
    </p:spTree>
    <p:extLst>
      <p:ext uri="{BB962C8B-B14F-4D97-AF65-F5344CB8AC3E}">
        <p14:creationId xmlns:p14="http://schemas.microsoft.com/office/powerpoint/2010/main" val="2128921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C868-8A36-4A8E-AA66-A26FD3E00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903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45397-E8C9-4018-9F54-C4D9307DC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4158"/>
            <a:ext cx="10515600" cy="5538718"/>
          </a:xfrm>
        </p:spPr>
        <p:txBody>
          <a:bodyPr>
            <a:normAutofit/>
          </a:bodyPr>
          <a:lstStyle/>
          <a:p>
            <a:r>
              <a:rPr lang="en-US" dirty="0"/>
              <a:t>A definable thing—such as a person, object, concept —that can have data stored about it. Think of entities as nouns. Examples: a customer, student, car or product. Typically shown as a rectangle</a:t>
            </a:r>
          </a:p>
          <a:p>
            <a:r>
              <a:rPr lang="en-US" b="1" dirty="0"/>
              <a:t>Entity type: </a:t>
            </a:r>
            <a:r>
              <a:rPr lang="en-US" dirty="0"/>
              <a:t>A group of definable things, such as students or athletes, whereas the entity would be the specific student or athlete. Other examples: customers, cars or products.</a:t>
            </a:r>
            <a:endParaRPr lang="en-US" b="1" dirty="0"/>
          </a:p>
          <a:p>
            <a:r>
              <a:rPr lang="en-US" b="1" dirty="0"/>
              <a:t>Entity set:</a:t>
            </a:r>
            <a:r>
              <a:rPr lang="en-US" dirty="0"/>
              <a:t> Same as an entity type, but defined at a particular point in time, such as students enrolled in a class on the first day.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31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BEBB-17B0-43C2-893E-18F5A87E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Entity Categories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A13E9-66F6-4DE3-937F-D0BF43D5E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190" y="147129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 </a:t>
            </a:r>
            <a:r>
              <a:rPr lang="en-US" b="1" dirty="0"/>
              <a:t>strong entity</a:t>
            </a:r>
            <a:r>
              <a:rPr lang="en-US" dirty="0"/>
              <a:t> can be defined solely by its own attributes (Staff, Branch, PropertyForRent, and Client entities), also called parent, owner, or dominant entity.</a:t>
            </a:r>
          </a:p>
          <a:p>
            <a:r>
              <a:rPr lang="en-US" dirty="0"/>
              <a:t>A </a:t>
            </a:r>
            <a:r>
              <a:rPr lang="en-US" b="1" dirty="0"/>
              <a:t>weak entity</a:t>
            </a:r>
            <a:r>
              <a:rPr lang="en-US" dirty="0"/>
              <a:t> type that is existence-dependent on some other entity type (registration, sales, purchase, is also called (child, dependent, or subordinate)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</a:t>
            </a:r>
          </a:p>
        </p:txBody>
      </p:sp>
      <p:sp>
        <p:nvSpPr>
          <p:cNvPr id="4" name="AutoShape 1" descr="E:\BS courses\Database\SP18\ER Diagram Tutorial _ Lucidchart_files\erd-chens-02.svg">
            <a:extLst>
              <a:ext uri="{FF2B5EF4-FFF2-40B4-BE49-F238E27FC236}">
                <a16:creationId xmlns:a16="http://schemas.microsoft.com/office/drawing/2014/main" id="{F5C06C05-0D0D-4267-B009-13E7D52939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26003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4373E87-3A7F-4934-8F94-B4C83D930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Weak entity - ERD Symbol">
            <a:extLst>
              <a:ext uri="{FF2B5EF4-FFF2-40B4-BE49-F238E27FC236}">
                <a16:creationId xmlns:a16="http://schemas.microsoft.com/office/drawing/2014/main" id="{EAABEE70-8F8D-41D9-8E28-AAD0B65FC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4160519"/>
            <a:ext cx="253746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ntity - ERD Symbol">
            <a:extLst>
              <a:ext uri="{FF2B5EF4-FFF2-40B4-BE49-F238E27FC236}">
                <a16:creationId xmlns:a16="http://schemas.microsoft.com/office/drawing/2014/main" id="{5564F343-0106-4CDD-A444-AAB74C4F7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4194809"/>
            <a:ext cx="2118924" cy="119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777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2C282-A7D8-4210-B6B3-0CEE5523E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Entity keys: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7E03C-15A2-4DAF-A7C9-555F569B1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Candidate key</a:t>
            </a:r>
          </a:p>
          <a:p>
            <a:r>
              <a:rPr lang="en-US" dirty="0"/>
              <a:t>Primary key</a:t>
            </a:r>
          </a:p>
          <a:p>
            <a:r>
              <a:rPr lang="en-US" dirty="0"/>
              <a:t>Foreign key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6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2253-9E2F-40B2-9FA6-CDF5EFCE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99494-084A-4F59-9100-B76A32706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creating a design that will support the enterprise’s mission statement and mission objectives for the required database system.</a:t>
            </a:r>
          </a:p>
        </p:txBody>
      </p:sp>
    </p:spTree>
    <p:extLst>
      <p:ext uri="{BB962C8B-B14F-4D97-AF65-F5344CB8AC3E}">
        <p14:creationId xmlns:p14="http://schemas.microsoft.com/office/powerpoint/2010/main" val="807002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F0C7-0A34-49E1-87C6-1615E19D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A2BCB-1E80-45D4-912A-58F72DE85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765"/>
            <a:ext cx="10515600" cy="4351338"/>
          </a:xfrm>
        </p:spPr>
        <p:txBody>
          <a:bodyPr/>
          <a:lstStyle/>
          <a:p>
            <a:r>
              <a:rPr lang="en-US" dirty="0"/>
              <a:t>Simple Attribute     </a:t>
            </a:r>
          </a:p>
          <a:p>
            <a:r>
              <a:rPr lang="en-US" dirty="0"/>
              <a:t>Composite Attribute</a:t>
            </a:r>
          </a:p>
          <a:p>
            <a:r>
              <a:rPr lang="en-US" dirty="0"/>
              <a:t>Single Value attribute</a:t>
            </a:r>
          </a:p>
          <a:p>
            <a:r>
              <a:rPr lang="en-US" dirty="0"/>
              <a:t>Multi-value attribute</a:t>
            </a:r>
          </a:p>
          <a:p>
            <a:r>
              <a:rPr lang="en-US" dirty="0"/>
              <a:t>Derived Attribute</a:t>
            </a:r>
          </a:p>
          <a:p>
            <a:endParaRPr lang="en-US" dirty="0"/>
          </a:p>
        </p:txBody>
      </p:sp>
      <p:pic>
        <p:nvPicPr>
          <p:cNvPr id="2050" name="Picture 2" descr="Attribute - ERD Symbol">
            <a:extLst>
              <a:ext uri="{FF2B5EF4-FFF2-40B4-BE49-F238E27FC236}">
                <a16:creationId xmlns:a16="http://schemas.microsoft.com/office/drawing/2014/main" id="{2D495C79-E156-491A-9EEF-447E054B0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280" y="1070451"/>
            <a:ext cx="2971799" cy="169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ulti-valued Attribute - ERD Symbol">
            <a:extLst>
              <a:ext uri="{FF2B5EF4-FFF2-40B4-BE49-F238E27FC236}">
                <a16:creationId xmlns:a16="http://schemas.microsoft.com/office/drawing/2014/main" id="{152BC7A6-05CC-4D1B-A556-DDCA976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181" y="3429001"/>
            <a:ext cx="2708910" cy="180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erived Attribute - ERD Symbol">
            <a:extLst>
              <a:ext uri="{FF2B5EF4-FFF2-40B4-BE49-F238E27FC236}">
                <a16:creationId xmlns:a16="http://schemas.microsoft.com/office/drawing/2014/main" id="{27B5C4A6-E001-4051-B39D-49083C9DA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943" y="2766060"/>
            <a:ext cx="2555557" cy="165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718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5157-E007-4A13-83D2-CDA65A6A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Diagrammatic representation of attributes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F6975A-FB79-489B-AB8C-7C4325D95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96" y="1431234"/>
            <a:ext cx="9183756" cy="5061641"/>
          </a:xfrm>
        </p:spPr>
      </p:pic>
    </p:spTree>
    <p:extLst>
      <p:ext uri="{BB962C8B-B14F-4D97-AF65-F5344CB8AC3E}">
        <p14:creationId xmlns:p14="http://schemas.microsoft.com/office/powerpoint/2010/main" val="1028195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CA6C-1FB6-4EA8-A196-1E1BA06C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D2ADA-B080-4105-84D5-4CBEE49D0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meaningful associations among entity types.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9A7869A-C03F-48DF-8FC3-4F187F175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991" y="2405575"/>
            <a:ext cx="7156920" cy="377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59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9E4C9-6537-4573-B0F0-E86B0E5F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Relationship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CCCA5-A079-43B9-A8C4-F17475DF3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participating entity types in a relationship.</a:t>
            </a:r>
          </a:p>
          <a:p>
            <a:r>
              <a:rPr lang="en-US" dirty="0"/>
              <a:t>Binary Relationship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0E2F7745-DEEB-4793-A3F1-9680BF204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232" y="2752630"/>
            <a:ext cx="7227048" cy="342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64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B2EA-802A-42BD-8198-81257D21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5025C-3E28-4B2E-8A2E-905F3F0B9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F21D7A44-11D7-47D1-95D4-CD8A600E9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582" y="2309656"/>
            <a:ext cx="8848578" cy="361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26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90895-8573-448C-82FC-395FE980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Relationship</a:t>
            </a:r>
          </a:p>
        </p:txBody>
      </p:sp>
      <p:pic>
        <p:nvPicPr>
          <p:cNvPr id="5" name="Content Placeholder 4" descr="A close up of a logo&#10;&#10;Description generated with high confidence">
            <a:extLst>
              <a:ext uri="{FF2B5EF4-FFF2-40B4-BE49-F238E27FC236}">
                <a16:creationId xmlns:a16="http://schemas.microsoft.com/office/drawing/2014/main" id="{70BFCA04-3BFF-483D-9975-24AA508A9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785" y="2011680"/>
            <a:ext cx="8989255" cy="4698609"/>
          </a:xfrm>
        </p:spPr>
      </p:pic>
    </p:spTree>
    <p:extLst>
      <p:ext uri="{BB962C8B-B14F-4D97-AF65-F5344CB8AC3E}">
        <p14:creationId xmlns:p14="http://schemas.microsoft.com/office/powerpoint/2010/main" val="230588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11C0-6E4F-438B-90DC-D76A8A48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Recursive Relationship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98019-85CD-4682-980B-C13B898DB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relationship type in which the </a:t>
            </a:r>
            <a:r>
              <a:rPr lang="en-US" i="1" dirty="0"/>
              <a:t>same </a:t>
            </a:r>
            <a:r>
              <a:rPr lang="en-US" dirty="0"/>
              <a:t>entity type participates more than once in </a:t>
            </a:r>
            <a:r>
              <a:rPr lang="en-US" i="1" dirty="0"/>
              <a:t>different roles.</a:t>
            </a:r>
          </a:p>
          <a:p>
            <a:endParaRPr lang="en-US" i="1" dirty="0"/>
          </a:p>
          <a:p>
            <a:endParaRPr lang="en-US" dirty="0"/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626369B1-DE4E-4B40-8C75-39643AEC4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296" y="2853376"/>
            <a:ext cx="9664504" cy="318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36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F8396-41AE-4E2A-92BE-54FB2E278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553"/>
            <a:ext cx="10515600" cy="900967"/>
          </a:xfrm>
        </p:spPr>
        <p:txBody>
          <a:bodyPr/>
          <a:lstStyle/>
          <a:p>
            <a:r>
              <a:rPr lang="en-US" b="1" dirty="0"/>
              <a:t>Structural Constraints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976A5-101B-43F2-B273-F74A78B03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520"/>
            <a:ext cx="10515600" cy="504544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Multiplicity</a:t>
            </a:r>
          </a:p>
          <a:p>
            <a:r>
              <a:rPr lang="en-US" dirty="0"/>
              <a:t>The number (or range) of possible occurrences of an entity type that may relate to a single occurrence of an associated entity type through a particular relationship.</a:t>
            </a:r>
          </a:p>
          <a:p>
            <a:endParaRPr lang="en-US" dirty="0"/>
          </a:p>
          <a:p>
            <a:r>
              <a:rPr lang="en-US" dirty="0"/>
              <a:t>one-to-one (1:1), </a:t>
            </a:r>
          </a:p>
          <a:p>
            <a:r>
              <a:rPr lang="en-US" dirty="0"/>
              <a:t> one-to-many (1:*), </a:t>
            </a:r>
          </a:p>
          <a:p>
            <a:r>
              <a:rPr lang="en-US" dirty="0"/>
              <a:t>or many-to-many (*:*)</a:t>
            </a:r>
          </a:p>
          <a:p>
            <a:r>
              <a:rPr lang="en-US" dirty="0"/>
              <a:t>a member of staff manages a branch (1:1);</a:t>
            </a:r>
          </a:p>
          <a:p>
            <a:r>
              <a:rPr lang="en-US" dirty="0"/>
              <a:t>a member of staff oversees properties for rent (1:*);</a:t>
            </a:r>
          </a:p>
          <a:p>
            <a:r>
              <a:rPr lang="en-US" dirty="0"/>
              <a:t>newspapers advertise properties for rent (*:*).</a:t>
            </a:r>
          </a:p>
        </p:txBody>
      </p:sp>
    </p:spTree>
    <p:extLst>
      <p:ext uri="{BB962C8B-B14F-4D97-AF65-F5344CB8AC3E}">
        <p14:creationId xmlns:p14="http://schemas.microsoft.com/office/powerpoint/2010/main" val="882565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0F29F2-5CB6-4BB9-802E-B9F311CB9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972" y="0"/>
            <a:ext cx="10100603" cy="6858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1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48" y="121024"/>
            <a:ext cx="9856694" cy="646803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7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3B54-F46C-4468-B2AF-EEA9A4FF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Approaches to Database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E3E20-49AF-4F6A-86F6-600ACC6A2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Bottom-up</a:t>
            </a:r>
          </a:p>
          <a:p>
            <a:pPr lvl="1"/>
            <a:r>
              <a:rPr lang="en-US" b="1" dirty="0"/>
              <a:t>Comparatively small number of attributes (</a:t>
            </a:r>
            <a:r>
              <a:rPr lang="en-US" dirty="0"/>
              <a:t>properties of entities and relationships)</a:t>
            </a:r>
            <a:endParaRPr lang="en-US" b="1" dirty="0"/>
          </a:p>
          <a:p>
            <a:r>
              <a:rPr lang="en-US" b="1" dirty="0"/>
              <a:t>Top-Down</a:t>
            </a:r>
          </a:p>
          <a:p>
            <a:pPr lvl="1"/>
            <a:r>
              <a:rPr lang="en-US" b="1" dirty="0"/>
              <a:t>For comparatively complex databases (</a:t>
            </a:r>
            <a:r>
              <a:rPr lang="en-US" dirty="0"/>
              <a:t>contain hundreds to thousands of attributes)</a:t>
            </a:r>
          </a:p>
          <a:p>
            <a:pPr lvl="1"/>
            <a:r>
              <a:rPr lang="en-US" dirty="0"/>
              <a:t>Entity-Relationship (ER) model, beginning with the identification of entities and relationships between the entities, which are of interest to the organization</a:t>
            </a:r>
            <a:endParaRPr lang="en-US" b="1" dirty="0"/>
          </a:p>
          <a:p>
            <a:pPr lvl="1"/>
            <a:r>
              <a:rPr lang="en-US" dirty="0"/>
              <a:t>To gain a data model</a:t>
            </a:r>
          </a:p>
        </p:txBody>
      </p:sp>
    </p:spTree>
    <p:extLst>
      <p:ext uri="{BB962C8B-B14F-4D97-AF65-F5344CB8AC3E}">
        <p14:creationId xmlns:p14="http://schemas.microsoft.com/office/powerpoint/2010/main" val="3426840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095047-51A5-4440-A6D0-EB333A60D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170" y="257174"/>
            <a:ext cx="9706707" cy="572928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55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05" y="0"/>
            <a:ext cx="10596283" cy="672147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13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76" y="0"/>
            <a:ext cx="9009529" cy="657561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1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35" y="-13447"/>
            <a:ext cx="8727141" cy="661595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17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E660-6E24-E1AE-2F01-A4865C5F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5579A-FEF1-D41C-612C-94D9F731D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Consider the following set of requirements for a simple database for the National Hockey League (NHL). 	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 NHL has many teams,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Each team has a name, a city, a coach, a captain, and a set of players,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Each player belongs to only one team,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Each player has a name, a position (such as left wing or goalie), a skill level, and a set of injury records,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 team captain is also a player,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game is played between two teams (referred to as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host_team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guest_team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and has a date (such as June 13th, 2000) and a score (such as 5 to 3).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2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0065-8EEE-43ED-9F0B-E19B4D803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Modeling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26650-46C6-4B1E-A69F-2B3EDA2CF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assist in the understanding of the meaning (semantics) of the data </a:t>
            </a:r>
          </a:p>
          <a:p>
            <a:r>
              <a:rPr lang="en-US" dirty="0"/>
              <a:t> To facilitate communication about the information requirements.</a:t>
            </a:r>
          </a:p>
          <a:p>
            <a:r>
              <a:rPr lang="en-US" dirty="0"/>
              <a:t>Data model requires answering questions about entities, relationships, and attributes</a:t>
            </a:r>
          </a:p>
          <a:p>
            <a:r>
              <a:rPr lang="en-US" b="1" dirty="0"/>
              <a:t>We Understand:</a:t>
            </a:r>
          </a:p>
          <a:p>
            <a:r>
              <a:rPr lang="en-US" dirty="0"/>
              <a:t>Each user’s perspective of the data;</a:t>
            </a:r>
          </a:p>
          <a:p>
            <a:r>
              <a:rPr lang="en-US" dirty="0"/>
              <a:t>The nature of the data itself, independent of its physical representations;</a:t>
            </a:r>
          </a:p>
          <a:p>
            <a:r>
              <a:rPr lang="en-US" dirty="0"/>
              <a:t>The use of data across user views.</a:t>
            </a:r>
          </a:p>
        </p:txBody>
      </p:sp>
    </p:spTree>
    <p:extLst>
      <p:ext uri="{BB962C8B-B14F-4D97-AF65-F5344CB8AC3E}">
        <p14:creationId xmlns:p14="http://schemas.microsoft.com/office/powerpoint/2010/main" val="411661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F7C44-34B8-4DE4-8EB7-769A0FE3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20416"/>
          </a:xfrm>
        </p:spPr>
        <p:txBody>
          <a:bodyPr/>
          <a:lstStyle/>
          <a:p>
            <a:r>
              <a:rPr lang="en-US" b="1" dirty="0"/>
              <a:t>Criteria for data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2EEB4-35F1-4617-8BA5-14795CC5C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4886"/>
            <a:ext cx="10515600" cy="591047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Table 10.2 </a:t>
            </a:r>
            <a:r>
              <a:rPr lang="en-US" dirty="0"/>
              <a:t>The criteria to produce an optimal data model.</a:t>
            </a:r>
          </a:p>
          <a:p>
            <a:r>
              <a:rPr lang="en-US" b="1" i="1" dirty="0"/>
              <a:t>Structural validity</a:t>
            </a:r>
            <a:r>
              <a:rPr lang="en-US" i="1" dirty="0"/>
              <a:t> </a:t>
            </a:r>
            <a:r>
              <a:rPr lang="en-US" dirty="0"/>
              <a:t>Consistency with the way the enterprise defines and organizes information.</a:t>
            </a:r>
          </a:p>
          <a:p>
            <a:r>
              <a:rPr lang="en-US" b="1" i="1" dirty="0"/>
              <a:t>Simplicity </a:t>
            </a:r>
            <a:r>
              <a:rPr lang="en-US" dirty="0"/>
              <a:t>Ease of understanding by IS professionals and nontechnical users.</a:t>
            </a:r>
          </a:p>
          <a:p>
            <a:r>
              <a:rPr lang="en-US" b="1" i="1" dirty="0" err="1"/>
              <a:t>Expressibility</a:t>
            </a:r>
            <a:r>
              <a:rPr lang="en-US" i="1" dirty="0"/>
              <a:t> </a:t>
            </a:r>
            <a:r>
              <a:rPr lang="en-US" dirty="0"/>
              <a:t>Ability to distinguish between different data, relationships between data, and constraints.</a:t>
            </a:r>
          </a:p>
          <a:p>
            <a:r>
              <a:rPr lang="en-US" b="1" i="1" dirty="0" err="1"/>
              <a:t>Nonredundancy</a:t>
            </a:r>
            <a:r>
              <a:rPr lang="en-US" i="1" dirty="0"/>
              <a:t> </a:t>
            </a:r>
            <a:r>
              <a:rPr lang="en-US" dirty="0"/>
              <a:t>Exclusion of extraneous information; in particular, the representation of any one piece of information exactly once.</a:t>
            </a:r>
          </a:p>
          <a:p>
            <a:r>
              <a:rPr lang="en-US" b="1" i="1" dirty="0" err="1"/>
              <a:t>Shareability</a:t>
            </a:r>
            <a:r>
              <a:rPr lang="en-US" i="1" dirty="0"/>
              <a:t> </a:t>
            </a:r>
            <a:r>
              <a:rPr lang="en-US" dirty="0"/>
              <a:t>Not specific to any particular application or technology and thereby usable by many.</a:t>
            </a:r>
          </a:p>
          <a:p>
            <a:r>
              <a:rPr lang="en-US" b="1" i="1" dirty="0"/>
              <a:t>Extensibility</a:t>
            </a:r>
            <a:r>
              <a:rPr lang="en-US" i="1" dirty="0"/>
              <a:t> </a:t>
            </a:r>
            <a:r>
              <a:rPr lang="en-US" dirty="0"/>
              <a:t>Ability to evolve to support new requirements with minimal effect on existing users.</a:t>
            </a:r>
          </a:p>
          <a:p>
            <a:r>
              <a:rPr lang="en-US" b="1" i="1" dirty="0"/>
              <a:t>Integrity</a:t>
            </a:r>
            <a:r>
              <a:rPr lang="en-US" i="1" dirty="0"/>
              <a:t> </a:t>
            </a:r>
            <a:r>
              <a:rPr lang="en-US" dirty="0"/>
              <a:t>Consistency with the way the enterprise uses and manages information.</a:t>
            </a:r>
          </a:p>
          <a:p>
            <a:r>
              <a:rPr lang="en-US" b="1" i="1" dirty="0"/>
              <a:t>Diagrammatic representation </a:t>
            </a:r>
            <a:r>
              <a:rPr lang="en-US" dirty="0"/>
              <a:t>Ability to represent a model using an easily understood diagrammatic notation.</a:t>
            </a:r>
          </a:p>
        </p:txBody>
      </p:sp>
    </p:spTree>
    <p:extLst>
      <p:ext uri="{BB962C8B-B14F-4D97-AF65-F5344CB8AC3E}">
        <p14:creationId xmlns:p14="http://schemas.microsoft.com/office/powerpoint/2010/main" val="191184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243B-8DA3-403B-9C4E-5662DAA9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Phases of Database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7FB05-1D1D-4607-9078-DE2DC1631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Conceptual database design</a:t>
            </a:r>
            <a:r>
              <a:rPr lang="en-US" dirty="0"/>
              <a:t> </a:t>
            </a:r>
          </a:p>
          <a:p>
            <a:r>
              <a:rPr lang="en-US" b="1" dirty="0"/>
              <a:t>Logical database design</a:t>
            </a:r>
          </a:p>
          <a:p>
            <a:r>
              <a:rPr lang="en-US" b="1" dirty="0"/>
              <a:t>Physical database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1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EE2B6-7C9D-4128-9EC2-AAF8048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324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Conceptual database design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3636F-5845-40E1-B38F-85FF8E67C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constructing a model of the data used in an enterprise, independent of </a:t>
            </a:r>
            <a:r>
              <a:rPr lang="en-US" i="1" dirty="0"/>
              <a:t>all </a:t>
            </a:r>
            <a:r>
              <a:rPr lang="en-US" dirty="0"/>
              <a:t>physical considerations.</a:t>
            </a:r>
          </a:p>
          <a:p>
            <a:r>
              <a:rPr lang="en-US" dirty="0"/>
              <a:t>Data model is built using the information documented in the users’ requirements specification</a:t>
            </a:r>
          </a:p>
          <a:p>
            <a:r>
              <a:rPr lang="en-US" dirty="0"/>
              <a:t>independent of implementation details such as:</a:t>
            </a:r>
          </a:p>
          <a:p>
            <a:pPr lvl="1"/>
            <a:r>
              <a:rPr lang="en-US" dirty="0"/>
              <a:t>The target DBMS software,</a:t>
            </a:r>
          </a:p>
          <a:p>
            <a:pPr lvl="1"/>
            <a:r>
              <a:rPr lang="en-US" dirty="0"/>
              <a:t>application programs, programming languages, hardware platform, </a:t>
            </a:r>
          </a:p>
          <a:p>
            <a:pPr lvl="1"/>
            <a:r>
              <a:rPr lang="en-US" dirty="0"/>
              <a:t>or any other physical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40973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DD0D-68AB-4F77-B0E0-C5529F29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E0603-AE29-40BC-96EB-B8AB4AF18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Throughout the process of developing a conceptual data model:</a:t>
            </a:r>
          </a:p>
          <a:p>
            <a:pPr lvl="1"/>
            <a:r>
              <a:rPr lang="en-US" dirty="0"/>
              <a:t>The model is tested and validated against the users’ requirements</a:t>
            </a:r>
          </a:p>
          <a:p>
            <a:r>
              <a:rPr lang="en-US" dirty="0"/>
              <a:t>The conceptual data model of the enterprise is a source of information for the next phase,</a:t>
            </a:r>
          </a:p>
          <a:p>
            <a:pPr lvl="1"/>
            <a:r>
              <a:rPr lang="en-US" dirty="0"/>
              <a:t> Logical database design.</a:t>
            </a:r>
          </a:p>
        </p:txBody>
      </p:sp>
    </p:spTree>
    <p:extLst>
      <p:ext uri="{BB962C8B-B14F-4D97-AF65-F5344CB8AC3E}">
        <p14:creationId xmlns:p14="http://schemas.microsoft.com/office/powerpoint/2010/main" val="187763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7B89C-9511-47DA-A650-DF4E99D21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Logical database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B867E-542E-4A5D-AFB6-3E5A96A9C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constructing a model of the data used in an enterprise based on a specific data model, but independent of a particular DBMS and other physical considerations.</a:t>
            </a:r>
          </a:p>
          <a:p>
            <a:r>
              <a:rPr lang="en-US" dirty="0"/>
              <a:t>The logical data model is based on the target data model for the database (for example, the relational data model).</a:t>
            </a:r>
          </a:p>
          <a:p>
            <a:r>
              <a:rPr lang="en-US" dirty="0"/>
              <a:t>Logical model is derived knowing the underlying data model of the target DBMS</a:t>
            </a:r>
          </a:p>
          <a:p>
            <a:r>
              <a:rPr lang="en-US" dirty="0"/>
              <a:t>we ignore any physical details, such as storage structures or indexes.</a:t>
            </a:r>
          </a:p>
        </p:txBody>
      </p:sp>
    </p:spTree>
    <p:extLst>
      <p:ext uri="{BB962C8B-B14F-4D97-AF65-F5344CB8AC3E}">
        <p14:creationId xmlns:p14="http://schemas.microsoft.com/office/powerpoint/2010/main" val="3127091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1258</Words>
  <Application>Microsoft Office PowerPoint</Application>
  <PresentationFormat>Widescreen</PresentationFormat>
  <Paragraphs>141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Symbol</vt:lpstr>
      <vt:lpstr>Times New Roman</vt:lpstr>
      <vt:lpstr>Office Theme</vt:lpstr>
      <vt:lpstr>Database Design</vt:lpstr>
      <vt:lpstr>Database Design</vt:lpstr>
      <vt:lpstr>Approaches to Database Design</vt:lpstr>
      <vt:lpstr>Data Modeling</vt:lpstr>
      <vt:lpstr>Criteria for data models</vt:lpstr>
      <vt:lpstr>Phases of Database Design</vt:lpstr>
      <vt:lpstr>Conceptual database design  </vt:lpstr>
      <vt:lpstr>Continue….</vt:lpstr>
      <vt:lpstr>Logical database design</vt:lpstr>
      <vt:lpstr>Continue……..</vt:lpstr>
      <vt:lpstr>Physical database design</vt:lpstr>
      <vt:lpstr>Continue…</vt:lpstr>
      <vt:lpstr>PowerPoint Presentation</vt:lpstr>
      <vt:lpstr>Approaches to database design</vt:lpstr>
      <vt:lpstr> Top down approach </vt:lpstr>
      <vt:lpstr>ER Model/ER Diagram (Entity Relationship)</vt:lpstr>
      <vt:lpstr>Entity</vt:lpstr>
      <vt:lpstr>Entity Categories</vt:lpstr>
      <vt:lpstr>Entity keys:</vt:lpstr>
      <vt:lpstr>Attribute</vt:lpstr>
      <vt:lpstr>Diagrammatic representation of attributes</vt:lpstr>
      <vt:lpstr>Relationship type</vt:lpstr>
      <vt:lpstr>Degree Relationship type</vt:lpstr>
      <vt:lpstr>Ternary relationship</vt:lpstr>
      <vt:lpstr>Complex Relationship</vt:lpstr>
      <vt:lpstr>Recursive Relationship</vt:lpstr>
      <vt:lpstr>Structural Constraints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</dc:title>
  <dc:creator>Abdul Qayyum Khan</dc:creator>
  <cp:lastModifiedBy>PC</cp:lastModifiedBy>
  <cp:revision>24</cp:revision>
  <dcterms:created xsi:type="dcterms:W3CDTF">2018-03-08T06:52:09Z</dcterms:created>
  <dcterms:modified xsi:type="dcterms:W3CDTF">2024-04-02T05:56:42Z</dcterms:modified>
</cp:coreProperties>
</file>