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7" r:id="rId5"/>
    <p:sldId id="276" r:id="rId6"/>
    <p:sldId id="259" r:id="rId7"/>
    <p:sldId id="265" r:id="rId8"/>
    <p:sldId id="266" r:id="rId9"/>
    <p:sldId id="267" r:id="rId10"/>
    <p:sldId id="279" r:id="rId11"/>
    <p:sldId id="268" r:id="rId12"/>
    <p:sldId id="269" r:id="rId13"/>
    <p:sldId id="270" r:id="rId14"/>
    <p:sldId id="272" r:id="rId15"/>
    <p:sldId id="260" r:id="rId16"/>
    <p:sldId id="262" r:id="rId17"/>
    <p:sldId id="264" r:id="rId18"/>
    <p:sldId id="273" r:id="rId19"/>
    <p:sldId id="280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5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28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8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090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5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52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66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1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90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F245A-0FBE-421B-886E-CCBD2183CBD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5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F245A-0FBE-421B-886E-CCBD2183CBD3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EA92B-A689-40CF-94D6-F2F806FDC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2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Relational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4</a:t>
            </a:r>
          </a:p>
        </p:txBody>
      </p:sp>
    </p:spTree>
    <p:extLst>
      <p:ext uri="{BB962C8B-B14F-4D97-AF65-F5344CB8AC3E}">
        <p14:creationId xmlns:p14="http://schemas.microsoft.com/office/powerpoint/2010/main" val="171277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72513-C379-4CA5-ABAF-DD735E14E8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46" y="745589"/>
            <a:ext cx="11155680" cy="5528601"/>
          </a:xfrm>
        </p:spPr>
      </p:pic>
    </p:spTree>
    <p:extLst>
      <p:ext uri="{BB962C8B-B14F-4D97-AF65-F5344CB8AC3E}">
        <p14:creationId xmlns:p14="http://schemas.microsoft.com/office/powerpoint/2010/main" val="291157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673" y="107575"/>
            <a:ext cx="9480692" cy="6252883"/>
          </a:xfrm>
        </p:spPr>
      </p:pic>
    </p:spTree>
    <p:extLst>
      <p:ext uri="{BB962C8B-B14F-4D97-AF65-F5344CB8AC3E}">
        <p14:creationId xmlns:p14="http://schemas.microsoft.com/office/powerpoint/2010/main" val="1994479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5" y="201706"/>
            <a:ext cx="10125635" cy="6172200"/>
          </a:xfrm>
        </p:spPr>
      </p:pic>
    </p:spTree>
    <p:extLst>
      <p:ext uri="{BB962C8B-B14F-4D97-AF65-F5344CB8AC3E}">
        <p14:creationId xmlns:p14="http://schemas.microsoft.com/office/powerpoint/2010/main" val="1912166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Integrity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Domain constraints</a:t>
            </a:r>
          </a:p>
          <a:p>
            <a:r>
              <a:rPr lang="en-US" b="1" dirty="0"/>
              <a:t>Null</a:t>
            </a:r>
          </a:p>
          <a:p>
            <a:r>
              <a:rPr lang="en-US" b="1" dirty="0"/>
              <a:t>Entity Integrity</a:t>
            </a:r>
          </a:p>
          <a:p>
            <a:r>
              <a:rPr lang="en-US" b="1" dirty="0"/>
              <a:t>Referential Integrity</a:t>
            </a:r>
          </a:p>
          <a:p>
            <a:r>
              <a:rPr lang="en-US" b="1" dirty="0"/>
              <a:t>General Constraints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41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8941"/>
            <a:ext cx="10515600" cy="590802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Domain constraints: </a:t>
            </a:r>
            <a:r>
              <a:rPr lang="en-US" dirty="0"/>
              <a:t>Every attribute has an associated domain, there are constraints (called that form restrictions on the set of values allowed for the attributes of relations.</a:t>
            </a:r>
            <a:endParaRPr lang="en-US" b="1" dirty="0"/>
          </a:p>
          <a:p>
            <a:r>
              <a:rPr lang="en-US" b="1" dirty="0"/>
              <a:t>Null: </a:t>
            </a:r>
            <a:r>
              <a:rPr lang="en-US" dirty="0"/>
              <a:t>Represents a value for an attribute that is currently unknown or is not applicable for this tuple.</a:t>
            </a:r>
          </a:p>
          <a:p>
            <a:r>
              <a:rPr lang="en-US" b="1" dirty="0"/>
              <a:t>Entity integrity: </a:t>
            </a:r>
            <a:r>
              <a:rPr lang="en-US" dirty="0"/>
              <a:t>In a base relation, no attribute of a primary key can be null.</a:t>
            </a:r>
          </a:p>
          <a:p>
            <a:r>
              <a:rPr lang="en-US" b="1" dirty="0"/>
              <a:t>Referential integrity:</a:t>
            </a:r>
          </a:p>
          <a:p>
            <a:r>
              <a:rPr lang="en-US" dirty="0"/>
              <a:t>If a foreign key exists in a relation, either the foreign key value must match a candidate key value of some tuple in its home relation or the foreign key value must be wholly null.</a:t>
            </a:r>
          </a:p>
          <a:p>
            <a:r>
              <a:rPr lang="en-US" b="1" dirty="0"/>
              <a:t>General constraints:</a:t>
            </a:r>
          </a:p>
          <a:p>
            <a:r>
              <a:rPr lang="en-US" dirty="0"/>
              <a:t>Additional rules specified by the users or database administrators of a database that define or constrain some aspect of the enterprise.</a:t>
            </a:r>
          </a:p>
        </p:txBody>
      </p:sp>
    </p:spTree>
    <p:extLst>
      <p:ext uri="{BB962C8B-B14F-4D97-AF65-F5344CB8AC3E}">
        <p14:creationId xmlns:p14="http://schemas.microsoft.com/office/powerpoint/2010/main" val="1375156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Mathematical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Cartesian Product</a:t>
            </a:r>
          </a:p>
          <a:p>
            <a:r>
              <a:rPr lang="en-US" i="1" dirty="0"/>
              <a:t>D</a:t>
            </a:r>
            <a:r>
              <a:rPr lang="en-US" dirty="0"/>
              <a:t>1:  {2, 4}		 </a:t>
            </a:r>
            <a:r>
              <a:rPr lang="en-US" i="1" dirty="0"/>
              <a:t>D</a:t>
            </a:r>
            <a:r>
              <a:rPr lang="en-US" dirty="0"/>
              <a:t>2:  {1, 3, 5}</a:t>
            </a:r>
          </a:p>
          <a:p>
            <a:r>
              <a:rPr lang="en-US" i="1" dirty="0"/>
              <a:t>D</a:t>
            </a:r>
            <a:r>
              <a:rPr lang="en-US" dirty="0"/>
              <a:t>1 X </a:t>
            </a:r>
            <a:r>
              <a:rPr lang="en-US" i="1" dirty="0"/>
              <a:t>D</a:t>
            </a:r>
            <a:r>
              <a:rPr lang="en-US" dirty="0"/>
              <a:t>2 = {(2, 1), (2, 3), (2, 5), (4, 1), (4, 3), (4, 5)}</a:t>
            </a:r>
          </a:p>
          <a:p>
            <a:r>
              <a:rPr lang="pt-BR" i="1" dirty="0"/>
              <a:t>R =</a:t>
            </a:r>
            <a:r>
              <a:rPr lang="pt-BR" dirty="0"/>
              <a:t> {(2, 1), (4, 1)}</a:t>
            </a:r>
          </a:p>
          <a:p>
            <a:r>
              <a:rPr lang="en-US" i="1" dirty="0"/>
              <a:t>D</a:t>
            </a:r>
            <a:r>
              <a:rPr lang="en-US" dirty="0"/>
              <a:t>1 </a:t>
            </a:r>
            <a:r>
              <a:rPr lang="en-US"/>
              <a:t>= {1, </a:t>
            </a:r>
            <a:r>
              <a:rPr lang="en-US" dirty="0"/>
              <a:t>3} 		</a:t>
            </a:r>
            <a:r>
              <a:rPr lang="en-US" i="1" dirty="0"/>
              <a:t>D</a:t>
            </a:r>
            <a:r>
              <a:rPr lang="en-US" dirty="0"/>
              <a:t>2 = {2, 4} 		</a:t>
            </a:r>
            <a:r>
              <a:rPr lang="en-US" i="1" dirty="0"/>
              <a:t>D</a:t>
            </a:r>
            <a:r>
              <a:rPr lang="en-US" dirty="0"/>
              <a:t>3 = {5, 6}</a:t>
            </a:r>
          </a:p>
          <a:p>
            <a:r>
              <a:rPr lang="en-US" i="1" dirty="0"/>
              <a:t>D</a:t>
            </a:r>
            <a:r>
              <a:rPr lang="en-US" dirty="0"/>
              <a:t>1 X </a:t>
            </a:r>
            <a:r>
              <a:rPr lang="en-US" i="1" dirty="0"/>
              <a:t>D</a:t>
            </a:r>
            <a:r>
              <a:rPr lang="en-US" dirty="0"/>
              <a:t>2 X </a:t>
            </a:r>
            <a:r>
              <a:rPr lang="en-US" i="1" dirty="0"/>
              <a:t>D</a:t>
            </a:r>
            <a:r>
              <a:rPr lang="en-US" dirty="0"/>
              <a:t>3 = {(1, 2, 5), (1, 2, 6), (1, 4, 5), (1, 4, 6), (3, 2, 5), (3, 2, 6), (3, 4, 5), (3, 4,6)}</a:t>
            </a:r>
          </a:p>
        </p:txBody>
      </p:sp>
    </p:spTree>
    <p:extLst>
      <p:ext uri="{BB962C8B-B14F-4D97-AF65-F5344CB8AC3E}">
        <p14:creationId xmlns:p14="http://schemas.microsoft.com/office/powerpoint/2010/main" val="3869620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Database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Relation schema</a:t>
            </a:r>
          </a:p>
          <a:p>
            <a:pPr lvl="1"/>
            <a:r>
              <a:rPr lang="en-US" dirty="0"/>
              <a:t>A named relation defined by a set of attribute and domain name</a:t>
            </a:r>
          </a:p>
          <a:p>
            <a:pPr marL="0" indent="0">
              <a:buNone/>
            </a:pPr>
            <a:r>
              <a:rPr lang="en-US" dirty="0"/>
              <a:t>         pairs.</a:t>
            </a:r>
          </a:p>
          <a:p>
            <a:r>
              <a:rPr lang="en-US" dirty="0"/>
              <a:t>{(B005, 22 Deer Rd, London, SW1 4EH)}</a:t>
            </a:r>
          </a:p>
          <a:p>
            <a:r>
              <a:rPr lang="en-US" dirty="0"/>
              <a:t>or more correctly:</a:t>
            </a:r>
          </a:p>
          <a:p>
            <a:r>
              <a:rPr lang="en-US" dirty="0"/>
              <a:t>{(branchNo: B005, street: 22 Deer Rd, city: London, postcode: SW1 4EH)}</a:t>
            </a:r>
          </a:p>
          <a:p>
            <a:r>
              <a:rPr lang="en-US" b="1" dirty="0"/>
              <a:t>Relation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594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Relational database schema</a:t>
            </a:r>
          </a:p>
          <a:p>
            <a:r>
              <a:rPr lang="en-US" dirty="0"/>
              <a:t>A set of relation schemas, each with a distinct name.</a:t>
            </a:r>
          </a:p>
          <a:p>
            <a:r>
              <a:rPr lang="en-US" i="1" dirty="0"/>
              <a:t>relational schema, R, </a:t>
            </a:r>
            <a:r>
              <a:rPr lang="en-US" dirty="0"/>
              <a:t>as:          </a:t>
            </a:r>
            <a:r>
              <a:rPr lang="en-US" i="1" dirty="0"/>
              <a:t>R </a:t>
            </a:r>
            <a:r>
              <a:rPr lang="en-US" dirty="0"/>
              <a:t>= {</a:t>
            </a:r>
            <a:r>
              <a:rPr lang="en-US" i="1" dirty="0"/>
              <a:t>R</a:t>
            </a:r>
            <a:r>
              <a:rPr lang="en-US" dirty="0"/>
              <a:t>1, </a:t>
            </a:r>
            <a:r>
              <a:rPr lang="en-US" i="1" dirty="0"/>
              <a:t>R</a:t>
            </a:r>
            <a:r>
              <a:rPr lang="en-US" dirty="0"/>
              <a:t>2, . . . , </a:t>
            </a:r>
            <a:r>
              <a:rPr lang="en-US" i="1" dirty="0"/>
              <a:t>Rn</a:t>
            </a: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3676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Base relation : </a:t>
            </a:r>
            <a:r>
              <a:rPr lang="en-US" dirty="0"/>
              <a:t>A named relation corresponding to an entity in the conceptual schema, whose tuples are physically stored in the database.</a:t>
            </a:r>
          </a:p>
          <a:p>
            <a:r>
              <a:rPr lang="en-US" b="1" dirty="0"/>
              <a:t>View: </a:t>
            </a:r>
            <a:r>
              <a:rPr lang="en-US" dirty="0"/>
              <a:t>The dynamic result of one or more relational operations operating on the base relations to produce another relation.</a:t>
            </a:r>
          </a:p>
          <a:p>
            <a:r>
              <a:rPr lang="en-US" dirty="0"/>
              <a:t> A view is a </a:t>
            </a:r>
            <a:r>
              <a:rPr lang="en-US" i="1" dirty="0"/>
              <a:t>virtual relation </a:t>
            </a:r>
            <a:r>
              <a:rPr lang="en-US" dirty="0"/>
              <a:t>that does not necessarily exist in the database but can be produced upon request by a particular user, at the time of request.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41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E62B0-36C1-EFA9-F3F2-07C66DC2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AEE61-A121-DC11-46E5-B44743A8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[Brazil Customers]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CustomerName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ContactName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Customers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Country =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'Brazil’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[Brazil Customers];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604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813"/>
            <a:ext cx="10515600" cy="1021976"/>
          </a:xfrm>
        </p:spPr>
        <p:txBody>
          <a:bodyPr/>
          <a:lstStyle/>
          <a:p>
            <a:r>
              <a:rPr lang="en-US" b="1" dirty="0"/>
              <a:t>Brief History of the Relational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95082"/>
            <a:ext cx="10515600" cy="51818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relational model of data for large shared data banks” (</a:t>
            </a:r>
            <a:r>
              <a:rPr lang="en-US" dirty="0" err="1"/>
              <a:t>Codd</a:t>
            </a:r>
            <a:r>
              <a:rPr lang="en-US" dirty="0"/>
              <a:t>, 1970)</a:t>
            </a:r>
          </a:p>
          <a:p>
            <a:r>
              <a:rPr lang="en-US" dirty="0"/>
              <a:t>To allow a high degree of data independence</a:t>
            </a:r>
          </a:p>
          <a:p>
            <a:r>
              <a:rPr lang="en-US" dirty="0"/>
              <a:t>To provide substantial grounds for dealing with data semantics, consistency, and redundancy problems</a:t>
            </a:r>
          </a:p>
          <a:p>
            <a:r>
              <a:rPr lang="en-US" dirty="0"/>
              <a:t>To enable the expansion of set-oriented data manipulation languages.</a:t>
            </a:r>
          </a:p>
          <a:p>
            <a:r>
              <a:rPr lang="en-US" dirty="0"/>
              <a:t>DBMS System R  (IBM)</a:t>
            </a:r>
          </a:p>
          <a:p>
            <a:r>
              <a:rPr lang="en-US" dirty="0"/>
              <a:t>DB2 and SQL/DS from IBM </a:t>
            </a:r>
          </a:p>
          <a:p>
            <a:r>
              <a:rPr lang="en-US" dirty="0"/>
              <a:t>Oracle from Oracle Corporation.</a:t>
            </a:r>
          </a:p>
          <a:p>
            <a:r>
              <a:rPr lang="en-US" dirty="0"/>
              <a:t>INGRES (Interactive Graphics Retrieval System) project at the University of California at Berkeley</a:t>
            </a:r>
          </a:p>
          <a:p>
            <a:r>
              <a:rPr lang="en-US" dirty="0"/>
              <a:t>MS SQL Server, MySQL, ORACLE, PostgreSQL, IBM DB2, SQLite  etc.</a:t>
            </a:r>
          </a:p>
        </p:txBody>
      </p:sp>
    </p:spTree>
    <p:extLst>
      <p:ext uri="{BB962C8B-B14F-4D97-AF65-F5344CB8AC3E}">
        <p14:creationId xmlns:p14="http://schemas.microsoft.com/office/powerpoint/2010/main" val="843135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Purpose of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provides a powerful and flexible security mechanism</a:t>
            </a:r>
          </a:p>
          <a:p>
            <a:r>
              <a:rPr lang="en-US" dirty="0"/>
              <a:t>It permits users to access data in a way that is customized to their needs</a:t>
            </a:r>
          </a:p>
          <a:p>
            <a:r>
              <a:rPr lang="en-US" dirty="0"/>
              <a:t>It can simplify complex operations on the base relations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261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Updating Views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simple query involving a single base relation and containing either the primary key or a candidate key of the base relation.</a:t>
            </a:r>
          </a:p>
          <a:p>
            <a:r>
              <a:rPr lang="en-US" dirty="0"/>
              <a:t>Updates are not allowed through views involving multiple base relations.</a:t>
            </a:r>
          </a:p>
          <a:p>
            <a:r>
              <a:rPr lang="en-US" dirty="0"/>
              <a:t>Updates are not allowed through views involving aggregation or grouping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196716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Relational Data Structure</a:t>
            </a:r>
          </a:p>
          <a:p>
            <a:pPr lvl="1"/>
            <a:r>
              <a:rPr lang="en-US" b="1" dirty="0"/>
              <a:t>Relation: </a:t>
            </a:r>
            <a:r>
              <a:rPr lang="en-US" dirty="0"/>
              <a:t>A relation is a table with columns and rows.</a:t>
            </a:r>
          </a:p>
          <a:p>
            <a:pPr lvl="1"/>
            <a:r>
              <a:rPr lang="en-US" b="1" dirty="0"/>
              <a:t>Attribute: </a:t>
            </a:r>
            <a:r>
              <a:rPr lang="en-US" dirty="0"/>
              <a:t>An attribute is a named column of a relation.</a:t>
            </a:r>
          </a:p>
          <a:p>
            <a:pPr lvl="1"/>
            <a:r>
              <a:rPr lang="en-US" b="1" dirty="0"/>
              <a:t>Domain: </a:t>
            </a:r>
            <a:r>
              <a:rPr lang="en-US" dirty="0"/>
              <a:t>A domain is the set of allowable values for one or more attributes.</a:t>
            </a:r>
          </a:p>
          <a:p>
            <a:pPr lvl="1"/>
            <a:r>
              <a:rPr lang="en-US" b="1" dirty="0"/>
              <a:t>Tuple: </a:t>
            </a:r>
            <a:r>
              <a:rPr lang="en-US" dirty="0"/>
              <a:t>A tuple is a row of a relation.</a:t>
            </a:r>
          </a:p>
          <a:p>
            <a:pPr lvl="1"/>
            <a:r>
              <a:rPr lang="en-US" b="1" dirty="0"/>
              <a:t>Degree: </a:t>
            </a:r>
            <a:r>
              <a:rPr lang="en-US" dirty="0"/>
              <a:t>The degree of a relation is the number of attributes it contains.</a:t>
            </a:r>
          </a:p>
          <a:p>
            <a:pPr lvl="1"/>
            <a:r>
              <a:rPr lang="en-US" b="1" dirty="0"/>
              <a:t>Cardinality: </a:t>
            </a:r>
            <a:r>
              <a:rPr lang="en-US" dirty="0"/>
              <a:t>The cardinality of a relation is the number of tuples it contains.</a:t>
            </a:r>
          </a:p>
          <a:p>
            <a:pPr lvl="1"/>
            <a:r>
              <a:rPr lang="en-US" b="1" dirty="0"/>
              <a:t>Relational database: </a:t>
            </a:r>
            <a:r>
              <a:rPr lang="en-US" dirty="0"/>
              <a:t>A collection of normalized relations with distinct relation names.</a:t>
            </a:r>
          </a:p>
        </p:txBody>
      </p:sp>
    </p:spTree>
    <p:extLst>
      <p:ext uri="{BB962C8B-B14F-4D97-AF65-F5344CB8AC3E}">
        <p14:creationId xmlns:p14="http://schemas.microsoft.com/office/powerpoint/2010/main" val="2614083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97DF55-9D2D-4BCD-AFFF-C2C7AAB42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15" y="167952"/>
            <a:ext cx="11159412" cy="6512766"/>
          </a:xfrm>
        </p:spPr>
      </p:pic>
    </p:spTree>
    <p:extLst>
      <p:ext uri="{BB962C8B-B14F-4D97-AF65-F5344CB8AC3E}">
        <p14:creationId xmlns:p14="http://schemas.microsoft.com/office/powerpoint/2010/main" val="3145780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479E-C3D7-455E-9185-1E1211655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812"/>
            <a:ext cx="10515600" cy="872198"/>
          </a:xfrm>
        </p:spPr>
        <p:txBody>
          <a:bodyPr>
            <a:normAutofit/>
          </a:bodyPr>
          <a:lstStyle/>
          <a:p>
            <a:r>
              <a:rPr lang="en-US" dirty="0"/>
              <a:t>Domain Definition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3E74C2-0A3C-41B0-88C1-05DE90E1B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753" y="821094"/>
            <a:ext cx="10311619" cy="5990523"/>
          </a:xfrm>
        </p:spPr>
      </p:pic>
    </p:spTree>
    <p:extLst>
      <p:ext uri="{BB962C8B-B14F-4D97-AF65-F5344CB8AC3E}">
        <p14:creationId xmlns:p14="http://schemas.microsoft.com/office/powerpoint/2010/main" val="152964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Alternative terminology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882" y="1690688"/>
            <a:ext cx="9076765" cy="3795711"/>
          </a:xfrm>
        </p:spPr>
      </p:pic>
    </p:spTree>
    <p:extLst>
      <p:ext uri="{BB962C8B-B14F-4D97-AF65-F5344CB8AC3E}">
        <p14:creationId xmlns:p14="http://schemas.microsoft.com/office/powerpoint/2010/main" val="266809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Properties of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047"/>
            <a:ext cx="10515600" cy="4791916"/>
          </a:xfrm>
        </p:spPr>
        <p:txBody>
          <a:bodyPr>
            <a:normAutofit/>
          </a:bodyPr>
          <a:lstStyle/>
          <a:p>
            <a:r>
              <a:rPr lang="en-US" dirty="0"/>
              <a:t>Distinct name of relation from all other relation names in the relational schema;</a:t>
            </a:r>
          </a:p>
          <a:p>
            <a:r>
              <a:rPr lang="en-US" dirty="0"/>
              <a:t>Each cell of the relation contains exactly one atomic (single) value;</a:t>
            </a:r>
          </a:p>
          <a:p>
            <a:r>
              <a:rPr lang="en-US" dirty="0"/>
              <a:t>Each attribute has a distinct name;</a:t>
            </a:r>
          </a:p>
          <a:p>
            <a:r>
              <a:rPr lang="en-US" dirty="0"/>
              <a:t>The values of an attribute are all from the same domain;</a:t>
            </a:r>
          </a:p>
          <a:p>
            <a:r>
              <a:rPr lang="en-US" dirty="0"/>
              <a:t>Each tuple is distinct; there are no duplicate tuples;</a:t>
            </a:r>
          </a:p>
          <a:p>
            <a:r>
              <a:rPr lang="en-US" dirty="0"/>
              <a:t>The order of attributes has no significance;</a:t>
            </a:r>
          </a:p>
          <a:p>
            <a:r>
              <a:rPr lang="en-US" dirty="0"/>
              <a:t>The order of tuples has no significance, theoretically. (However, in practice, the Order may affect the efficiency of accessing tuples.)</a:t>
            </a:r>
          </a:p>
        </p:txBody>
      </p:sp>
    </p:spTree>
    <p:extLst>
      <p:ext uri="{BB962C8B-B14F-4D97-AF65-F5344CB8AC3E}">
        <p14:creationId xmlns:p14="http://schemas.microsoft.com/office/powerpoint/2010/main" val="46915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1366"/>
            <a:ext cx="10515600" cy="5109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Relational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72354"/>
            <a:ext cx="10515600" cy="55046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Primary key</a:t>
            </a:r>
          </a:p>
          <a:p>
            <a:pPr lvl="1"/>
            <a:r>
              <a:rPr lang="en-US" dirty="0"/>
              <a:t>The attribute that is selected to identify tuples uniquely within</a:t>
            </a:r>
          </a:p>
          <a:p>
            <a:pPr marL="0" indent="0">
              <a:buNone/>
            </a:pPr>
            <a:r>
              <a:rPr lang="en-US" dirty="0"/>
              <a:t>         the relation.	</a:t>
            </a:r>
          </a:p>
          <a:p>
            <a:r>
              <a:rPr lang="en-US" b="1" dirty="0"/>
              <a:t>Foreign key</a:t>
            </a:r>
          </a:p>
          <a:p>
            <a:pPr marL="0" indent="0">
              <a:buNone/>
            </a:pPr>
            <a:r>
              <a:rPr lang="en-US" dirty="0"/>
              <a:t>         An attribute, or set of attributes, within one relation that matches</a:t>
            </a:r>
          </a:p>
          <a:p>
            <a:pPr marL="0" indent="0">
              <a:buNone/>
            </a:pPr>
            <a:r>
              <a:rPr lang="en-US" dirty="0"/>
              <a:t>         the candidate key of some (possibly the same) relation.</a:t>
            </a:r>
          </a:p>
        </p:txBody>
      </p:sp>
    </p:spTree>
    <p:extLst>
      <p:ext uri="{BB962C8B-B14F-4D97-AF65-F5344CB8AC3E}">
        <p14:creationId xmlns:p14="http://schemas.microsoft.com/office/powerpoint/2010/main" val="2194553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1024"/>
            <a:ext cx="10515600" cy="927848"/>
          </a:xfrm>
        </p:spPr>
        <p:txBody>
          <a:bodyPr/>
          <a:lstStyle/>
          <a:p>
            <a:r>
              <a:rPr lang="en-US" b="1" dirty="0"/>
              <a:t>Representing Relational Database Schemas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8872"/>
            <a:ext cx="10515600" cy="5128091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A relational database consists of any number of normalized relations.</a:t>
            </a:r>
          </a:p>
          <a:p>
            <a:r>
              <a:rPr lang="en-US" dirty="0"/>
              <a:t> The relational schema for part of the </a:t>
            </a:r>
            <a:r>
              <a:rPr lang="en-US" i="1" dirty="0"/>
              <a:t>DreamHome </a:t>
            </a:r>
            <a:r>
              <a:rPr lang="en-US" dirty="0"/>
              <a:t>case study is:</a:t>
            </a:r>
          </a:p>
        </p:txBody>
      </p:sp>
    </p:spTree>
    <p:extLst>
      <p:ext uri="{BB962C8B-B14F-4D97-AF65-F5344CB8AC3E}">
        <p14:creationId xmlns:p14="http://schemas.microsoft.com/office/powerpoint/2010/main" val="26697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2628</TotalTime>
  <Words>963</Words>
  <Application>Microsoft Office PowerPoint</Application>
  <PresentationFormat>Widescreen</PresentationFormat>
  <Paragraphs>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 Theme</vt:lpstr>
      <vt:lpstr>The Relational Model</vt:lpstr>
      <vt:lpstr>Brief History of the Relational Model</vt:lpstr>
      <vt:lpstr>Terminology</vt:lpstr>
      <vt:lpstr>PowerPoint Presentation</vt:lpstr>
      <vt:lpstr>Domain Definition</vt:lpstr>
      <vt:lpstr>Alternative terminology</vt:lpstr>
      <vt:lpstr>Properties of Relations</vt:lpstr>
      <vt:lpstr>Relational Keys</vt:lpstr>
      <vt:lpstr>Representing Relational Database Schemas</vt:lpstr>
      <vt:lpstr>PowerPoint Presentation</vt:lpstr>
      <vt:lpstr>PowerPoint Presentation</vt:lpstr>
      <vt:lpstr>PowerPoint Presentation</vt:lpstr>
      <vt:lpstr>Integrity Constraints</vt:lpstr>
      <vt:lpstr>PowerPoint Presentation</vt:lpstr>
      <vt:lpstr>Mathematical Relations</vt:lpstr>
      <vt:lpstr>Database Relations</vt:lpstr>
      <vt:lpstr>PowerPoint Presentation</vt:lpstr>
      <vt:lpstr>Views</vt:lpstr>
      <vt:lpstr>Example</vt:lpstr>
      <vt:lpstr>Purpose of Views</vt:lpstr>
      <vt:lpstr>Updating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</dc:title>
  <dc:creator>Abdul qayyum</dc:creator>
  <cp:lastModifiedBy>Abdul Qayyum Khan</cp:lastModifiedBy>
  <cp:revision>26</cp:revision>
  <dcterms:created xsi:type="dcterms:W3CDTF">2017-03-08T04:36:26Z</dcterms:created>
  <dcterms:modified xsi:type="dcterms:W3CDTF">2023-09-21T05:51:01Z</dcterms:modified>
</cp:coreProperties>
</file>