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82" r:id="rId3"/>
    <p:sldId id="280" r:id="rId4"/>
    <p:sldId id="263" r:id="rId5"/>
    <p:sldId id="264" r:id="rId6"/>
    <p:sldId id="265" r:id="rId7"/>
    <p:sldId id="267" r:id="rId8"/>
    <p:sldId id="269" r:id="rId9"/>
    <p:sldId id="271" r:id="rId10"/>
    <p:sldId id="273" r:id="rId11"/>
    <p:sldId id="274" r:id="rId12"/>
    <p:sldId id="283" r:id="rId13"/>
    <p:sldId id="275" r:id="rId14"/>
    <p:sldId id="277" r:id="rId15"/>
    <p:sldId id="278" r:id="rId16"/>
    <p:sldId id="262" r:id="rId17"/>
    <p:sldId id="257" r:id="rId18"/>
    <p:sldId id="259" r:id="rId19"/>
    <p:sldId id="25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C257-2C2B-49C8-8753-5E92573A2B8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3A7C-09A3-443B-BFB5-7855979E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CSC270</a:t>
            </a:r>
          </a:p>
        </p:txBody>
      </p:sp>
    </p:spTree>
    <p:extLst>
      <p:ext uri="{BB962C8B-B14F-4D97-AF65-F5344CB8AC3E}">
        <p14:creationId xmlns:p14="http://schemas.microsoft.com/office/powerpoint/2010/main" val="275152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shared collection of logically related data and its description, designed to meet the information needs of an organization.</a:t>
            </a:r>
          </a:p>
          <a:p>
            <a:pPr lvl="2"/>
            <a:r>
              <a:rPr lang="en-US" dirty="0"/>
              <a:t>Shared Collection</a:t>
            </a:r>
          </a:p>
          <a:p>
            <a:pPr lvl="2"/>
            <a:r>
              <a:rPr lang="en-US" dirty="0"/>
              <a:t>Logically Related</a:t>
            </a:r>
          </a:p>
          <a:p>
            <a:pPr lvl="2"/>
            <a:r>
              <a:rPr lang="en-US" dirty="0"/>
              <a:t>For an organization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246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Database Management System (DBMS)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DBMS</a:t>
            </a:r>
          </a:p>
          <a:p>
            <a:r>
              <a:rPr lang="en-US" dirty="0"/>
              <a:t>A software system that enables users to define, create, maintain, and</a:t>
            </a:r>
          </a:p>
          <a:p>
            <a:pPr marL="0" indent="0">
              <a:buNone/>
            </a:pPr>
            <a:r>
              <a:rPr lang="en-US" dirty="0"/>
              <a:t>control access to the database.</a:t>
            </a:r>
          </a:p>
          <a:p>
            <a:pPr lvl="1"/>
            <a:r>
              <a:rPr lang="en-US" dirty="0"/>
              <a:t>DDL</a:t>
            </a:r>
          </a:p>
          <a:p>
            <a:pPr lvl="1"/>
            <a:r>
              <a:rPr lang="en-US" dirty="0"/>
              <a:t>DML</a:t>
            </a:r>
          </a:p>
          <a:p>
            <a:pPr lvl="1"/>
            <a:r>
              <a:rPr lang="en-US" dirty="0"/>
              <a:t>DCL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6C890-6001-41B1-B737-9585FDE3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6" y="159657"/>
            <a:ext cx="8824685" cy="62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(Database) Application Programs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 Programs</a:t>
            </a:r>
          </a:p>
          <a:p>
            <a:r>
              <a:rPr lang="en-US" dirty="0"/>
              <a:t>A computer program that interacts with the database by issuing</a:t>
            </a:r>
          </a:p>
          <a:p>
            <a:pPr marL="0" indent="0">
              <a:buNone/>
            </a:pPr>
            <a:r>
              <a:rPr lang="en-US" dirty="0"/>
              <a:t>an appropriate request (typically an SQL statement) to the DBMS.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C#</a:t>
            </a:r>
          </a:p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7443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the Database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73135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in the Database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Administrators</a:t>
            </a:r>
          </a:p>
          <a:p>
            <a:r>
              <a:rPr lang="en-US" b="1" dirty="0"/>
              <a:t>Database Administrators</a:t>
            </a:r>
          </a:p>
          <a:p>
            <a:r>
              <a:rPr lang="en-US" b="1" dirty="0"/>
              <a:t>Database Designers</a:t>
            </a:r>
          </a:p>
          <a:p>
            <a:pPr lvl="1"/>
            <a:r>
              <a:rPr lang="en-US" b="1" dirty="0"/>
              <a:t>Logical database designer</a:t>
            </a:r>
          </a:p>
          <a:p>
            <a:pPr lvl="1"/>
            <a:r>
              <a:rPr lang="en-US" b="1" dirty="0"/>
              <a:t>Physical database designer</a:t>
            </a:r>
          </a:p>
          <a:p>
            <a:pPr marL="228600" lvl="1"/>
            <a:r>
              <a:rPr lang="en-US" sz="2800" b="1" dirty="0"/>
              <a:t>Application Developers</a:t>
            </a:r>
          </a:p>
          <a:p>
            <a:pPr marL="228600" lvl="1"/>
            <a:r>
              <a:rPr lang="en-US" sz="2800" b="1" dirty="0"/>
              <a:t>End-Users</a:t>
            </a:r>
          </a:p>
          <a:p>
            <a:pPr marL="0" lvl="1" indent="0">
              <a:buNone/>
            </a:pPr>
            <a:r>
              <a:rPr lang="en-US" sz="2800" dirty="0"/>
              <a:t>	</a:t>
            </a:r>
            <a:r>
              <a:rPr lang="en-US" b="1" dirty="0"/>
              <a:t>• Naïve users</a:t>
            </a:r>
          </a:p>
          <a:p>
            <a:pPr marL="1311275" lvl="1" indent="-342900"/>
            <a:r>
              <a:rPr lang="en-US" sz="2400" b="1" dirty="0"/>
              <a:t>Sophisticated users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Database Management System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system that enables users to define, create, maintain, and</a:t>
            </a:r>
          </a:p>
          <a:p>
            <a:pPr marL="0" indent="0">
              <a:buNone/>
            </a:pPr>
            <a:r>
              <a:rPr lang="en-US" dirty="0"/>
              <a:t>   control access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87226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(SQL)(“See-</a:t>
            </a:r>
            <a:r>
              <a:rPr lang="en-US" dirty="0" err="1"/>
              <a:t>Quel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 )</a:t>
            </a:r>
          </a:p>
          <a:p>
            <a:pPr lvl="1"/>
            <a:r>
              <a:rPr lang="en-US" dirty="0"/>
              <a:t>Create   Database   </a:t>
            </a:r>
            <a:r>
              <a:rPr lang="en-US" dirty="0" err="1"/>
              <a:t>Database_Name</a:t>
            </a:r>
            <a:endParaRPr lang="en-US" dirty="0"/>
          </a:p>
          <a:p>
            <a:pPr lvl="1"/>
            <a:r>
              <a:rPr lang="en-US" dirty="0"/>
              <a:t>Create   Table   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r>
              <a:rPr lang="en-US" dirty="0"/>
              <a:t>Drop      Database   </a:t>
            </a:r>
            <a:r>
              <a:rPr lang="en-US" dirty="0" err="1"/>
              <a:t>Database_Name</a:t>
            </a:r>
            <a:endParaRPr lang="en-US" dirty="0"/>
          </a:p>
          <a:p>
            <a:pPr lvl="1"/>
            <a:r>
              <a:rPr lang="en-US" dirty="0"/>
              <a:t>Drop      Table   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Manipulation Language  (DML)</a:t>
            </a:r>
          </a:p>
          <a:p>
            <a:pPr lvl="1"/>
            <a:r>
              <a:rPr lang="en-US" dirty="0"/>
              <a:t>Select  *  from 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r>
              <a:rPr lang="en-US" dirty="0"/>
              <a:t>Select 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 from Product</a:t>
            </a:r>
          </a:p>
        </p:txBody>
      </p:sp>
    </p:spTree>
    <p:extLst>
      <p:ext uri="{BB962C8B-B14F-4D97-AF65-F5344CB8AC3E}">
        <p14:creationId xmlns:p14="http://schemas.microsoft.com/office/powerpoint/2010/main" val="21870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Database Systems.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05739"/>
          </a:xfrm>
        </p:spPr>
        <p:txBody>
          <a:bodyPr>
            <a:normAutofit/>
          </a:bodyPr>
          <a:lstStyle/>
          <a:p>
            <a:r>
              <a:rPr lang="en-US" dirty="0"/>
              <a:t>Control of data redundancy </a:t>
            </a:r>
          </a:p>
          <a:p>
            <a:r>
              <a:rPr lang="en-US" dirty="0"/>
              <a:t>Economy of scale</a:t>
            </a:r>
          </a:p>
          <a:p>
            <a:r>
              <a:rPr lang="en-US" dirty="0"/>
              <a:t>Data consistency </a:t>
            </a:r>
          </a:p>
          <a:p>
            <a:r>
              <a:rPr lang="en-US" dirty="0"/>
              <a:t>Balance of conflicting requirements</a:t>
            </a:r>
          </a:p>
          <a:p>
            <a:r>
              <a:rPr lang="en-US" dirty="0"/>
              <a:t>More information from the same amount of data</a:t>
            </a:r>
          </a:p>
          <a:p>
            <a:r>
              <a:rPr lang="en-US" dirty="0"/>
              <a:t>Improved data accessibility and responsiveness</a:t>
            </a:r>
          </a:p>
          <a:p>
            <a:r>
              <a:rPr lang="en-US" dirty="0"/>
              <a:t>Sharing of data </a:t>
            </a:r>
          </a:p>
        </p:txBody>
      </p:sp>
    </p:spTree>
    <p:extLst>
      <p:ext uri="{BB962C8B-B14F-4D97-AF65-F5344CB8AC3E}">
        <p14:creationId xmlns:p14="http://schemas.microsoft.com/office/powerpoint/2010/main" val="13716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Database Systems.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Cost of DBMSs</a:t>
            </a:r>
          </a:p>
          <a:p>
            <a:r>
              <a:rPr lang="en-US" dirty="0"/>
              <a:t>Additional hardware costs</a:t>
            </a:r>
          </a:p>
          <a:p>
            <a:r>
              <a:rPr lang="en-US" dirty="0"/>
              <a:t>Cost of conversion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Greater impact of a failure</a:t>
            </a:r>
          </a:p>
        </p:txBody>
      </p:sp>
    </p:spTree>
    <p:extLst>
      <p:ext uri="{BB962C8B-B14F-4D97-AF65-F5344CB8AC3E}">
        <p14:creationId xmlns:p14="http://schemas.microsoft.com/office/powerpoint/2010/main" val="37258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802F-C973-4CC5-91A0-5792D650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47E7-222B-4297-87CF-0770988A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Introductory course on databases</a:t>
            </a:r>
          </a:p>
          <a:p>
            <a:r>
              <a:rPr lang="en-GB" dirty="0"/>
              <a:t>Focusing on how databases and database systems are used in applications</a:t>
            </a:r>
          </a:p>
          <a:p>
            <a:r>
              <a:rPr lang="en-GB" dirty="0"/>
              <a:t>The course will cover relational databases</a:t>
            </a:r>
          </a:p>
          <a:p>
            <a:r>
              <a:rPr lang="en-GB" dirty="0"/>
              <a:t>SQL (structured Query Language)</a:t>
            </a:r>
          </a:p>
          <a:p>
            <a:r>
              <a:rPr lang="en-GB" dirty="0"/>
              <a:t>It will cover different ways of designing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7899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034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/>
              <a:t>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database and database systems?</a:t>
            </a:r>
          </a:p>
        </p:txBody>
      </p:sp>
    </p:spTree>
    <p:extLst>
      <p:ext uri="{BB962C8B-B14F-4D97-AF65-F5344CB8AC3E}">
        <p14:creationId xmlns:p14="http://schemas.microsoft.com/office/powerpoint/2010/main" val="171967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Chapter Objectives</a:t>
            </a:r>
          </a:p>
          <a:p>
            <a:pPr marL="0" indent="0">
              <a:buNone/>
            </a:pPr>
            <a:r>
              <a:rPr lang="en-US" dirty="0"/>
              <a:t>In this chapter you will learn:</a:t>
            </a:r>
          </a:p>
          <a:p>
            <a:pPr marL="0" indent="0">
              <a:buNone/>
            </a:pPr>
            <a:r>
              <a:rPr lang="en-US" dirty="0"/>
              <a:t>• The importance of database systems.</a:t>
            </a:r>
          </a:p>
          <a:p>
            <a:pPr marL="0" indent="0">
              <a:buNone/>
            </a:pPr>
            <a:r>
              <a:rPr lang="en-US" dirty="0"/>
              <a:t>• Some common uses of database systems.</a:t>
            </a:r>
          </a:p>
          <a:p>
            <a:pPr marL="0" indent="0">
              <a:buNone/>
            </a:pPr>
            <a:r>
              <a:rPr lang="en-US" dirty="0"/>
              <a:t>• The characteristics of file-based systems.</a:t>
            </a:r>
          </a:p>
          <a:p>
            <a:pPr marL="0" indent="0">
              <a:buNone/>
            </a:pPr>
            <a:r>
              <a:rPr lang="en-US" dirty="0"/>
              <a:t>• The problems with the file-based approach.</a:t>
            </a:r>
          </a:p>
          <a:p>
            <a:pPr marL="0" indent="0">
              <a:buNone/>
            </a:pPr>
            <a:r>
              <a:rPr lang="en-US" dirty="0"/>
              <a:t>• The meaning of the term “database.”</a:t>
            </a:r>
          </a:p>
          <a:p>
            <a:pPr marL="0" indent="0">
              <a:buNone/>
            </a:pPr>
            <a:r>
              <a:rPr lang="en-US" dirty="0"/>
              <a:t>• The meaning of the term “database management system” (DBMS).</a:t>
            </a:r>
          </a:p>
          <a:p>
            <a:pPr marL="0" indent="0">
              <a:buNone/>
            </a:pPr>
            <a:r>
              <a:rPr lang="en-US" dirty="0"/>
              <a:t>• The typical functions of a DBMS.</a:t>
            </a:r>
          </a:p>
          <a:p>
            <a:pPr marL="0" indent="0">
              <a:buNone/>
            </a:pPr>
            <a:r>
              <a:rPr lang="en-US" dirty="0"/>
              <a:t>• The major components of the DBMS environment.</a:t>
            </a:r>
          </a:p>
          <a:p>
            <a:pPr marL="0" indent="0">
              <a:buNone/>
            </a:pPr>
            <a:r>
              <a:rPr lang="en-US" dirty="0"/>
              <a:t>• The personnel involved in the DBMS environment.</a:t>
            </a:r>
          </a:p>
          <a:p>
            <a:pPr marL="0" indent="0">
              <a:buNone/>
            </a:pPr>
            <a:r>
              <a:rPr lang="en-US" dirty="0"/>
              <a:t>• The history of the development of DBMSs.</a:t>
            </a:r>
          </a:p>
          <a:p>
            <a:pPr marL="0" indent="0">
              <a:buNone/>
            </a:pPr>
            <a:r>
              <a:rPr lang="en-US" dirty="0"/>
              <a:t>• The advantages and disadvantages of DBMSs.</a:t>
            </a:r>
          </a:p>
        </p:txBody>
      </p:sp>
    </p:spTree>
    <p:extLst>
      <p:ext uri="{BB962C8B-B14F-4D97-AF65-F5344CB8AC3E}">
        <p14:creationId xmlns:p14="http://schemas.microsoft.com/office/powerpoint/2010/main" val="178954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043"/>
            <a:ext cx="10515600" cy="453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Database systems are everywhere..</a:t>
            </a:r>
          </a:p>
          <a:p>
            <a:r>
              <a:rPr lang="en-US" b="1" dirty="0"/>
              <a:t>Purchases from the supermarket</a:t>
            </a:r>
          </a:p>
          <a:p>
            <a:r>
              <a:rPr lang="en-US" b="1" dirty="0"/>
              <a:t>Purchases using your credit card</a:t>
            </a:r>
          </a:p>
          <a:p>
            <a:r>
              <a:rPr lang="en-US" b="1" dirty="0"/>
              <a:t>Phone users, call data (55,000,000)</a:t>
            </a:r>
          </a:p>
          <a:p>
            <a:r>
              <a:rPr lang="en-US" b="1" dirty="0"/>
              <a:t>Booking a vacation with a travel agent</a:t>
            </a:r>
          </a:p>
          <a:p>
            <a:r>
              <a:rPr lang="en-US" b="1" dirty="0"/>
              <a:t>Using the local library</a:t>
            </a:r>
          </a:p>
          <a:p>
            <a:r>
              <a:rPr lang="en-US" b="1" dirty="0"/>
              <a:t>Using the Internet</a:t>
            </a:r>
          </a:p>
          <a:p>
            <a:r>
              <a:rPr lang="en-US" b="1" dirty="0"/>
              <a:t>Studying at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File-Based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application programs that perform services for the</a:t>
            </a:r>
          </a:p>
          <a:p>
            <a:pPr marL="0" indent="0">
              <a:buNone/>
            </a:pPr>
            <a:r>
              <a:rPr lang="en-US" dirty="0"/>
              <a:t>end-users, such as the production of reports. Each program defines</a:t>
            </a:r>
          </a:p>
          <a:p>
            <a:pPr marL="0" indent="0">
              <a:buNone/>
            </a:pPr>
            <a:r>
              <a:rPr lang="en-US" dirty="0"/>
              <a:t>and manages its own data.</a:t>
            </a:r>
          </a:p>
        </p:txBody>
      </p:sp>
    </p:spTree>
    <p:extLst>
      <p:ext uri="{BB962C8B-B14F-4D97-AF65-F5344CB8AC3E}">
        <p14:creationId xmlns:p14="http://schemas.microsoft.com/office/powerpoint/2010/main" val="375100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25385" y="0"/>
            <a:ext cx="82296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" algn="ctr"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File Processing Systems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061073" y="838200"/>
            <a:ext cx="2398712" cy="5410200"/>
            <a:chOff x="4009" y="493"/>
            <a:chExt cx="1261" cy="333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Registration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Data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Files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Registration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4897185" y="838200"/>
            <a:ext cx="2543175" cy="5299075"/>
            <a:chOff x="4009" y="493"/>
            <a:chExt cx="1261" cy="3338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Examination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Examination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Data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Files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/>
                <a:t>Examination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1620585" y="873125"/>
            <a:ext cx="2590800" cy="5222875"/>
            <a:chOff x="4009" y="493"/>
            <a:chExt cx="1261" cy="3338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Library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Library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Data</a:t>
              </a:r>
            </a:p>
            <a:p>
              <a:pPr algn="ctr" eaLnBrk="1" hangingPunct="1"/>
              <a:r>
                <a:rPr lang="en-US" altLang="en-US" b="1">
                  <a:latin typeface="Tahoma" panose="020B0604030504040204" pitchFamily="34" charset="0"/>
                </a:rPr>
                <a:t>Files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/>
                <a:t>Library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144585" y="6338888"/>
            <a:ext cx="5830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00"/>
                </a:solidFill>
                <a:latin typeface="Tahoma" panose="020B0604030504040204" pitchFamily="34" charset="0"/>
              </a:rPr>
              <a:t>Program and Data Interdependence</a:t>
            </a:r>
          </a:p>
        </p:txBody>
      </p:sp>
    </p:spTree>
    <p:extLst>
      <p:ext uri="{BB962C8B-B14F-4D97-AF65-F5344CB8AC3E}">
        <p14:creationId xmlns:p14="http://schemas.microsoft.com/office/powerpoint/2010/main" val="21769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the File-Based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and isolation of data</a:t>
            </a:r>
          </a:p>
          <a:p>
            <a:r>
              <a:rPr lang="en-US" dirty="0"/>
              <a:t>Duplication of data</a:t>
            </a:r>
          </a:p>
          <a:p>
            <a:r>
              <a:rPr lang="en-US" dirty="0"/>
              <a:t>Data dependence</a:t>
            </a:r>
          </a:p>
          <a:p>
            <a:r>
              <a:rPr lang="en-US" dirty="0"/>
              <a:t>Incompatible file formats</a:t>
            </a:r>
          </a:p>
        </p:txBody>
      </p:sp>
    </p:spTree>
    <p:extLst>
      <p:ext uri="{BB962C8B-B14F-4D97-AF65-F5344CB8AC3E}">
        <p14:creationId xmlns:p14="http://schemas.microsoft.com/office/powerpoint/2010/main" val="3536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en-US" sz="3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Database Approach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82613" y="771525"/>
            <a:ext cx="7762875" cy="2124075"/>
            <a:chOff x="367" y="486"/>
            <a:chExt cx="4890" cy="133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Registration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38" y="50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Examination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80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Library</a:t>
              </a:r>
            </a:p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67" y="486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/>
                <a:t>Library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960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52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Examination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832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128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4608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600200" y="2895600"/>
            <a:ext cx="5791200" cy="1382713"/>
            <a:chOff x="1008" y="1824"/>
            <a:chExt cx="3648" cy="871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08" y="1824"/>
              <a:ext cx="144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15" descr="Purple mesh"/>
            <p:cNvSpPr txBox="1">
              <a:spLocks noChangeArrowheads="1"/>
            </p:cNvSpPr>
            <p:nvPr/>
          </p:nvSpPr>
          <p:spPr bwMode="auto">
            <a:xfrm>
              <a:off x="2385" y="2112"/>
              <a:ext cx="1067" cy="58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Database </a:t>
              </a:r>
            </a:p>
            <a:p>
              <a:pPr algn="ctr"/>
              <a:r>
                <a:rPr lang="en-US" altLang="en-US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Management</a:t>
              </a:r>
            </a:p>
            <a:p>
              <a:pPr algn="ctr"/>
              <a:r>
                <a:rPr lang="en-US" altLang="en-US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System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80" y="182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360" y="1824"/>
              <a:ext cx="1296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4038600" y="4343400"/>
            <a:ext cx="1295400" cy="1827213"/>
            <a:chOff x="2544" y="2736"/>
            <a:chExt cx="816" cy="1151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544" y="2976"/>
              <a:ext cx="816" cy="911"/>
            </a:xfrm>
            <a:prstGeom prst="can">
              <a:avLst>
                <a:gd name="adj" fmla="val 2791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Tahoma" panose="020B0604030504040204" pitchFamily="34" charset="0"/>
                </a:rPr>
                <a:t>University </a:t>
              </a:r>
            </a:p>
            <a:p>
              <a:pPr algn="ctr" eaLnBrk="1" hangingPunct="1"/>
              <a:r>
                <a:rPr lang="en-US" altLang="en-US" b="1" dirty="0">
                  <a:latin typeface="Tahoma" panose="020B0604030504040204" pitchFamily="34" charset="0"/>
                </a:rPr>
                <a:t>Students</a:t>
              </a:r>
            </a:p>
            <a:p>
              <a:pPr algn="ctr" eaLnBrk="1" hangingPunct="1"/>
              <a:r>
                <a:rPr lang="en-US" altLang="en-US" b="1" dirty="0">
                  <a:latin typeface="Tahoma" panose="020B0604030504040204" pitchFamily="34" charset="0"/>
                </a:rPr>
                <a:t>Database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28" y="2736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0" y="4800600"/>
            <a:ext cx="2459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  <a:latin typeface="Tahoma" panose="020B0604030504040204" pitchFamily="34" charset="0"/>
              </a:rPr>
              <a:t>- Data Sharing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410200" y="4800600"/>
            <a:ext cx="350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 Data Independence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0" y="5486400"/>
            <a:ext cx="405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 Controlled Redundancy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410200" y="54864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Tahoma" panose="020B0604030504040204" pitchFamily="34" charset="0"/>
              </a:rPr>
              <a:t>- Better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8153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583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Database Systems </vt:lpstr>
      <vt:lpstr>Course Introduction</vt:lpstr>
      <vt:lpstr>Question</vt:lpstr>
      <vt:lpstr>Introduction to Databases</vt:lpstr>
      <vt:lpstr>Importance of Database Systems</vt:lpstr>
      <vt:lpstr>Traditional File-Based Systems</vt:lpstr>
      <vt:lpstr>PowerPoint Presentation</vt:lpstr>
      <vt:lpstr>Limitations of the File-Based Approach</vt:lpstr>
      <vt:lpstr>PowerPoint Presentation</vt:lpstr>
      <vt:lpstr>Database </vt:lpstr>
      <vt:lpstr>The Database Management System (DBMS) </vt:lpstr>
      <vt:lpstr>PowerPoint Presentation</vt:lpstr>
      <vt:lpstr>(Database) Application Programs </vt:lpstr>
      <vt:lpstr>Components of the Database Environment</vt:lpstr>
      <vt:lpstr>Roles in the Database Environment</vt:lpstr>
      <vt:lpstr>The Database Management System (DBMS)</vt:lpstr>
      <vt:lpstr>Structured Query Language (SQL)(“See-Quel”)</vt:lpstr>
      <vt:lpstr>Advantages of Database Systems. </vt:lpstr>
      <vt:lpstr>Disadvantages of Database Systems.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Abdul qayyum</dc:creator>
  <cp:lastModifiedBy>Abdul Qayyum Khan</cp:lastModifiedBy>
  <cp:revision>33</cp:revision>
  <dcterms:created xsi:type="dcterms:W3CDTF">2017-02-14T06:19:01Z</dcterms:created>
  <dcterms:modified xsi:type="dcterms:W3CDTF">2023-09-03T10:12:11Z</dcterms:modified>
</cp:coreProperties>
</file>