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9" r:id="rId5"/>
    <p:sldId id="260" r:id="rId6"/>
    <p:sldId id="271" r:id="rId7"/>
    <p:sldId id="261" r:id="rId8"/>
    <p:sldId id="287" r:id="rId9"/>
    <p:sldId id="301" r:id="rId10"/>
    <p:sldId id="302" r:id="rId11"/>
    <p:sldId id="262" r:id="rId12"/>
    <p:sldId id="279" r:id="rId13"/>
    <p:sldId id="272" r:id="rId14"/>
    <p:sldId id="273" r:id="rId15"/>
    <p:sldId id="274" r:id="rId16"/>
    <p:sldId id="277" r:id="rId17"/>
    <p:sldId id="278" r:id="rId18"/>
    <p:sldId id="280" r:id="rId19"/>
    <p:sldId id="281" r:id="rId20"/>
    <p:sldId id="282" r:id="rId21"/>
    <p:sldId id="283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68" r:id="rId30"/>
    <p:sldId id="296" r:id="rId31"/>
    <p:sldId id="297" r:id="rId32"/>
    <p:sldId id="298" r:id="rId33"/>
    <p:sldId id="299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8B6C-6906-47B5-95FD-6A293027A91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F8F5-DC65-4CDA-A6FC-343EB662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8B6C-6906-47B5-95FD-6A293027A91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F8F5-DC65-4CDA-A6FC-343EB662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1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8B6C-6906-47B5-95FD-6A293027A91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F8F5-DC65-4CDA-A6FC-343EB662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8B6C-6906-47B5-95FD-6A293027A91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F8F5-DC65-4CDA-A6FC-343EB662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8B6C-6906-47B5-95FD-6A293027A91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F8F5-DC65-4CDA-A6FC-343EB662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8B6C-6906-47B5-95FD-6A293027A91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F8F5-DC65-4CDA-A6FC-343EB662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8B6C-6906-47B5-95FD-6A293027A91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F8F5-DC65-4CDA-A6FC-343EB662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8B6C-6906-47B5-95FD-6A293027A91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F8F5-DC65-4CDA-A6FC-343EB662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0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8B6C-6906-47B5-95FD-6A293027A91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F8F5-DC65-4CDA-A6FC-343EB662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4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8B6C-6906-47B5-95FD-6A293027A91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F8F5-DC65-4CDA-A6FC-343EB662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9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8B6C-6906-47B5-95FD-6A293027A91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F8F5-DC65-4CDA-A6FC-343EB662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4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8B6C-6906-47B5-95FD-6A293027A91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F8F5-DC65-4CDA-A6FC-343EB662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6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System Development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</p:spTree>
    <p:extLst>
      <p:ext uri="{BB962C8B-B14F-4D97-AF65-F5344CB8AC3E}">
        <p14:creationId xmlns:p14="http://schemas.microsoft.com/office/powerpoint/2010/main" val="366732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1"/>
            <a:ext cx="11591365" cy="6225987"/>
          </a:xfrm>
        </p:spPr>
      </p:pic>
    </p:spTree>
    <p:extLst>
      <p:ext uri="{BB962C8B-B14F-4D97-AF65-F5344CB8AC3E}">
        <p14:creationId xmlns:p14="http://schemas.microsoft.com/office/powerpoint/2010/main" val="379971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management activities that allow the stages of the database system development lifecycle to be realized as efficiently and effectively as possible.</a:t>
            </a:r>
          </a:p>
          <a:p>
            <a:pPr lvl="1"/>
            <a:r>
              <a:rPr lang="en-US" dirty="0"/>
              <a:t>Mission statement</a:t>
            </a:r>
          </a:p>
          <a:p>
            <a:pPr lvl="1"/>
            <a:r>
              <a:rPr lang="en-US" dirty="0"/>
              <a:t>Mission Objective</a:t>
            </a:r>
          </a:p>
          <a:p>
            <a:pPr lvl="1"/>
            <a:r>
              <a:rPr lang="en-US" dirty="0"/>
              <a:t>Team</a:t>
            </a:r>
          </a:p>
          <a:p>
            <a:pPr lvl="1"/>
            <a:r>
              <a:rPr lang="en-US" dirty="0"/>
              <a:t>Standards</a:t>
            </a:r>
          </a:p>
          <a:p>
            <a:pPr lvl="1"/>
            <a:r>
              <a:rPr lang="en-US" dirty="0"/>
              <a:t>Legal requirement (confidential data)</a:t>
            </a:r>
          </a:p>
        </p:txBody>
      </p:sp>
    </p:spTree>
    <p:extLst>
      <p:ext uri="{BB962C8B-B14F-4D97-AF65-F5344CB8AC3E}">
        <p14:creationId xmlns:p14="http://schemas.microsoft.com/office/powerpoint/2010/main" val="128972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7AA51-73F2-4CA1-BEF8-1BC11909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CDAB4E-8096-4C02-8568-2BB9FDDA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scope and boundaries of the database system and the major user views.</a:t>
            </a:r>
          </a:p>
          <a:p>
            <a:pPr lvl="1"/>
            <a:r>
              <a:rPr lang="en-US" dirty="0"/>
              <a:t>current users and application areas</a:t>
            </a:r>
          </a:p>
          <a:p>
            <a:pPr lvl="1"/>
            <a:r>
              <a:rPr lang="en-US" dirty="0"/>
              <a:t>Future users and application areas</a:t>
            </a:r>
          </a:p>
        </p:txBody>
      </p:sp>
    </p:spTree>
    <p:extLst>
      <p:ext uri="{BB962C8B-B14F-4D97-AF65-F5344CB8AC3E}">
        <p14:creationId xmlns:p14="http://schemas.microsoft.com/office/powerpoint/2010/main" val="199025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104297-78F5-4EB2-B5A6-05391D33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Collection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23CD6A-7CF9-4AB9-89BA-20AEFBA5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collecting and analyzing information about the part of the organization that is to be supported by the </a:t>
            </a:r>
            <a:r>
              <a:rPr lang="en-US"/>
              <a:t>database system </a:t>
            </a:r>
            <a:r>
              <a:rPr lang="en-US" dirty="0"/>
              <a:t>and using this information to identify the requirements for the new system.</a:t>
            </a:r>
          </a:p>
          <a:p>
            <a:r>
              <a:rPr lang="en-US" b="1" dirty="0"/>
              <a:t>fact-finding techniques</a:t>
            </a:r>
          </a:p>
          <a:p>
            <a:pPr lvl="1"/>
            <a:r>
              <a:rPr lang="en-US" dirty="0"/>
              <a:t>a description of the data used or generated;</a:t>
            </a:r>
          </a:p>
          <a:p>
            <a:pPr lvl="1"/>
            <a:r>
              <a:rPr lang="en-US" dirty="0"/>
              <a:t>the details of how data is to be used or generated;</a:t>
            </a:r>
          </a:p>
          <a:p>
            <a:pPr lvl="1"/>
            <a:r>
              <a:rPr lang="en-US" dirty="0"/>
              <a:t>any additional requirements for the new database system.</a:t>
            </a:r>
          </a:p>
          <a:p>
            <a:r>
              <a:rPr lang="en-US" b="1" dirty="0"/>
              <a:t>Requirements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3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26DA2-D471-4C98-B2F8-BE97A902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12D345-8CB1-4F59-B78A-B6FA0BA7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study too soon leads to </a:t>
            </a:r>
            <a:r>
              <a:rPr lang="en-US" i="1" dirty="0"/>
              <a:t>paralysis by analysis</a:t>
            </a:r>
          </a:p>
          <a:p>
            <a:r>
              <a:rPr lang="en-US" dirty="0"/>
              <a:t>Too little thought can result in an unnecessary waste of both time and money</a:t>
            </a:r>
          </a:p>
          <a:p>
            <a:r>
              <a:rPr lang="en-US" dirty="0"/>
              <a:t>Data Flow Diagrams (DFD)</a:t>
            </a:r>
          </a:p>
          <a:p>
            <a:r>
              <a:rPr lang="en-US" dirty="0"/>
              <a:t>Computer-Aided Software Engineering (CASE) tools</a:t>
            </a:r>
          </a:p>
          <a:p>
            <a:r>
              <a:rPr lang="en-US" dirty="0"/>
              <a:t>Unified Modeling Language (UML)</a:t>
            </a:r>
          </a:p>
        </p:txBody>
      </p:sp>
    </p:spTree>
    <p:extLst>
      <p:ext uri="{BB962C8B-B14F-4D97-AF65-F5344CB8AC3E}">
        <p14:creationId xmlns:p14="http://schemas.microsoft.com/office/powerpoint/2010/main" val="194089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9A11F-9E4C-44CA-9D6E-1A554CD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02F5C-3B7A-43D4-A6CA-EB9D8C71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creating a design that will support the enterprise’s mission statement and mission objectives for the required database system.</a:t>
            </a:r>
          </a:p>
          <a:p>
            <a:endParaRPr lang="en-US" dirty="0"/>
          </a:p>
          <a:p>
            <a:r>
              <a:rPr lang="en-US" dirty="0"/>
              <a:t>Approaches to database design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Three phases of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84162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E07B9-0732-4452-8165-4007AD31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A21034-EEB6-4A77-A160-FC441C6D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</a:t>
            </a:r>
          </a:p>
          <a:p>
            <a:r>
              <a:rPr lang="en-US" dirty="0"/>
              <a:t>Top-down.</a:t>
            </a:r>
          </a:p>
        </p:txBody>
      </p:sp>
    </p:spTree>
    <p:extLst>
      <p:ext uri="{BB962C8B-B14F-4D97-AF65-F5344CB8AC3E}">
        <p14:creationId xmlns:p14="http://schemas.microsoft.com/office/powerpoint/2010/main" val="128941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DDE4C1-2389-4AD7-8009-DFC6CC96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1"/>
            <a:ext cx="10515600" cy="5389172"/>
          </a:xfrm>
        </p:spPr>
        <p:txBody>
          <a:bodyPr/>
          <a:lstStyle/>
          <a:p>
            <a:r>
              <a:rPr lang="en-US" sz="3600" b="1" dirty="0"/>
              <a:t>Bottom-up Approach</a:t>
            </a:r>
          </a:p>
          <a:p>
            <a:r>
              <a:rPr lang="en-US" dirty="0"/>
              <a:t>Attributes, Relations, Entities, Relationship between entities</a:t>
            </a:r>
          </a:p>
          <a:p>
            <a:r>
              <a:rPr lang="en-US" dirty="0"/>
              <a:t>Normalization technique</a:t>
            </a:r>
          </a:p>
          <a:p>
            <a:r>
              <a:rPr lang="en-US" dirty="0"/>
              <a:t>For less complex system and less attributes</a:t>
            </a:r>
          </a:p>
          <a:p>
            <a:r>
              <a:rPr lang="en-US" sz="4000" b="1" dirty="0"/>
              <a:t>Top-down</a:t>
            </a:r>
          </a:p>
          <a:p>
            <a:r>
              <a:rPr lang="en-US" dirty="0"/>
              <a:t>Entities, Relationship between entities, Attributes, Relations</a:t>
            </a:r>
          </a:p>
          <a:p>
            <a:r>
              <a:rPr lang="en-US" dirty="0"/>
              <a:t>ER Model (Entity Relationship model)</a:t>
            </a:r>
          </a:p>
          <a:p>
            <a:r>
              <a:rPr lang="en-US" dirty="0"/>
              <a:t>For complex system having hundreds and thousands of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3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C9F9F-0037-4678-8916-F73EBA4F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80DC54-0F3B-4322-892D-9C1F000A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Model</a:t>
            </a:r>
          </a:p>
          <a:p>
            <a:r>
              <a:rPr lang="en-US" dirty="0"/>
              <a:t>Understanding of both the designer and the users</a:t>
            </a:r>
          </a:p>
        </p:txBody>
      </p:sp>
    </p:spTree>
    <p:extLst>
      <p:ext uri="{BB962C8B-B14F-4D97-AF65-F5344CB8AC3E}">
        <p14:creationId xmlns:p14="http://schemas.microsoft.com/office/powerpoint/2010/main" val="376423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37F71-A72F-4A92-B553-57CFB782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Phases of 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E8725-CC42-40C8-AFD3-5CA126A4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Conceptual, Logical, and Physical design</a:t>
            </a:r>
          </a:p>
          <a:p>
            <a:endParaRPr lang="en-US" dirty="0"/>
          </a:p>
          <a:p>
            <a:r>
              <a:rPr lang="en-US" sz="3600" b="1" dirty="0"/>
              <a:t>Conceptual Database Design:</a:t>
            </a:r>
            <a:r>
              <a:rPr lang="en-US" dirty="0"/>
              <a:t> </a:t>
            </a:r>
          </a:p>
          <a:p>
            <a:r>
              <a:rPr lang="en-US" dirty="0"/>
              <a:t>To build the conceptual representation of the database, which includes identification of the important entities, relationships, and attributes.</a:t>
            </a:r>
          </a:p>
        </p:txBody>
      </p:sp>
    </p:spTree>
    <p:extLst>
      <p:ext uri="{BB962C8B-B14F-4D97-AF65-F5344CB8AC3E}">
        <p14:creationId xmlns:p14="http://schemas.microsoft.com/office/powerpoint/2010/main" val="122265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Success/Failure of Database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80–90% do not meet their performance goals;</a:t>
            </a:r>
          </a:p>
          <a:p>
            <a:r>
              <a:rPr lang="en-US" dirty="0"/>
              <a:t>about 80% are delivered late and over budget;</a:t>
            </a:r>
          </a:p>
          <a:p>
            <a:r>
              <a:rPr lang="en-US" dirty="0"/>
              <a:t>around 40% fail or are abandoned;</a:t>
            </a:r>
          </a:p>
          <a:p>
            <a:r>
              <a:rPr lang="en-US" dirty="0"/>
              <a:t>under 40% fully address training and skills requirements;</a:t>
            </a:r>
          </a:p>
          <a:p>
            <a:r>
              <a:rPr lang="en-US" dirty="0"/>
              <a:t>less than 25% properly integrate enterprise and technology objectives;</a:t>
            </a:r>
          </a:p>
          <a:p>
            <a:r>
              <a:rPr lang="en-US" dirty="0"/>
              <a:t>just 10–20% meet all their success criteria.</a:t>
            </a:r>
          </a:p>
        </p:txBody>
      </p:sp>
    </p:spTree>
    <p:extLst>
      <p:ext uri="{BB962C8B-B14F-4D97-AF65-F5344CB8AC3E}">
        <p14:creationId xmlns:p14="http://schemas.microsoft.com/office/powerpoint/2010/main" val="1131851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93904F-A049-4558-9F43-79EA233F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/>
          <a:lstStyle/>
          <a:p>
            <a:r>
              <a:rPr lang="en-US" b="1" dirty="0"/>
              <a:t>Logical database design</a:t>
            </a:r>
            <a:endParaRPr lang="en-US" dirty="0"/>
          </a:p>
          <a:p>
            <a:r>
              <a:rPr lang="en-US" dirty="0"/>
              <a:t>To translate the conceptual representation to the logical structure of the database, which includes designing the relations. </a:t>
            </a:r>
          </a:p>
          <a:p>
            <a:endParaRPr lang="en-US" b="1" dirty="0"/>
          </a:p>
          <a:p>
            <a:r>
              <a:rPr lang="en-US" b="1" dirty="0"/>
              <a:t>Physical database design</a:t>
            </a:r>
            <a:endParaRPr lang="en-US" dirty="0"/>
          </a:p>
          <a:p>
            <a:r>
              <a:rPr lang="en-US" dirty="0"/>
              <a:t>The process of producing a description of the implementation of the database on secondary storage; it describes the base relations, file organizations, and indexes used to achieve efficient access to the data, and any associated integrity constraints and security measures.</a:t>
            </a:r>
          </a:p>
        </p:txBody>
      </p:sp>
    </p:spTree>
    <p:extLst>
      <p:ext uri="{BB962C8B-B14F-4D97-AF65-F5344CB8AC3E}">
        <p14:creationId xmlns:p14="http://schemas.microsoft.com/office/powerpoint/2010/main" val="256807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1163AC-AE8F-4D2D-A835-453E56FB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1DCBE4-E11B-46C7-8F31-6BDE21B4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design is an iterative process that has a starting point and an almost endless procession of refinements</a:t>
            </a:r>
          </a:p>
        </p:txBody>
      </p:sp>
    </p:spTree>
    <p:extLst>
      <p:ext uri="{BB962C8B-B14F-4D97-AF65-F5344CB8AC3E}">
        <p14:creationId xmlns:p14="http://schemas.microsoft.com/office/powerpoint/2010/main" val="203019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BB2EF-F686-4F94-9990-56A41316F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4A0E66-0DA2-4383-89F0-A49D803DA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4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AD3E6-3272-432E-94EA-E56D3CCD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to select a DBMS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942F653-BD39-430B-B192-269E6B4CF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09" y="1885071"/>
            <a:ext cx="9100369" cy="3854547"/>
          </a:xfrm>
        </p:spPr>
      </p:pic>
    </p:spTree>
    <p:extLst>
      <p:ext uri="{BB962C8B-B14F-4D97-AF65-F5344CB8AC3E}">
        <p14:creationId xmlns:p14="http://schemas.microsoft.com/office/powerpoint/2010/main" val="190346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5DF0EE2-122B-499A-8E2E-BF86E6F09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225287"/>
            <a:ext cx="9037982" cy="6334539"/>
          </a:xfrm>
        </p:spPr>
      </p:pic>
    </p:spTree>
    <p:extLst>
      <p:ext uri="{BB962C8B-B14F-4D97-AF65-F5344CB8AC3E}">
        <p14:creationId xmlns:p14="http://schemas.microsoft.com/office/powerpoint/2010/main" val="211424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E9A036F-87AC-4479-BD2E-6F3F5CC05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596348"/>
            <a:ext cx="9581322" cy="5420139"/>
          </a:xfrm>
        </p:spPr>
      </p:pic>
    </p:spTree>
    <p:extLst>
      <p:ext uri="{BB962C8B-B14F-4D97-AF65-F5344CB8AC3E}">
        <p14:creationId xmlns:p14="http://schemas.microsoft.com/office/powerpoint/2010/main" val="413192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C792AB7-2DBB-4473-964D-CB4E58241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4" y="503583"/>
            <a:ext cx="9766853" cy="5526156"/>
          </a:xfrm>
        </p:spPr>
      </p:pic>
    </p:spTree>
    <p:extLst>
      <p:ext uri="{BB962C8B-B14F-4D97-AF65-F5344CB8AC3E}">
        <p14:creationId xmlns:p14="http://schemas.microsoft.com/office/powerpoint/2010/main" val="3884294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205E195-EDB6-499A-A052-70BF88CD2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463826"/>
            <a:ext cx="10257183" cy="5526157"/>
          </a:xfrm>
        </p:spPr>
      </p:pic>
    </p:spTree>
    <p:extLst>
      <p:ext uri="{BB962C8B-B14F-4D97-AF65-F5344CB8AC3E}">
        <p14:creationId xmlns:p14="http://schemas.microsoft.com/office/powerpoint/2010/main" val="189221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A08781C-24BE-4854-B65E-CAA2C7903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9" y="357809"/>
            <a:ext cx="9819860" cy="5817704"/>
          </a:xfrm>
        </p:spPr>
      </p:pic>
    </p:spTree>
    <p:extLst>
      <p:ext uri="{BB962C8B-B14F-4D97-AF65-F5344CB8AC3E}">
        <p14:creationId xmlns:p14="http://schemas.microsoft.com/office/powerpoint/2010/main" val="64337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1"/>
            <a:ext cx="7543799" cy="6615952"/>
          </a:xfrm>
        </p:spPr>
      </p:pic>
      <p:sp>
        <p:nvSpPr>
          <p:cNvPr id="5" name="TextBox 4"/>
          <p:cNvSpPr txBox="1"/>
          <p:nvPr/>
        </p:nvSpPr>
        <p:spPr>
          <a:xfrm>
            <a:off x="8323730" y="1223682"/>
            <a:ext cx="3563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Form/Report</a:t>
            </a:r>
          </a:p>
          <a:p>
            <a:r>
              <a:rPr lang="en-US" sz="4400" dirty="0">
                <a:solidFill>
                  <a:srgbClr val="FF0000"/>
                </a:solidFill>
              </a:rPr>
              <a:t>Design Format</a:t>
            </a:r>
          </a:p>
        </p:txBody>
      </p:sp>
    </p:spTree>
    <p:extLst>
      <p:ext uri="{BB962C8B-B14F-4D97-AF65-F5344CB8AC3E}">
        <p14:creationId xmlns:p14="http://schemas.microsoft.com/office/powerpoint/2010/main" val="273685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10E00-2F3D-49E7-A14C-E31ACA8D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Reasons of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3AC39F-E1C2-4412-8A5E-910117D1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a complete requirements specification</a:t>
            </a:r>
          </a:p>
          <a:p>
            <a:r>
              <a:rPr lang="en-US" dirty="0"/>
              <a:t>Lack of an appropriate development methodology</a:t>
            </a:r>
          </a:p>
          <a:p>
            <a:r>
              <a:rPr lang="en-US" dirty="0"/>
              <a:t>Poor decomposition of design into manageable components.</a:t>
            </a:r>
          </a:p>
        </p:txBody>
      </p:sp>
    </p:spTree>
    <p:extLst>
      <p:ext uri="{BB962C8B-B14F-4D97-AF65-F5344CB8AC3E}">
        <p14:creationId xmlns:p14="http://schemas.microsoft.com/office/powerpoint/2010/main" val="143828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B0553-858F-4737-A130-AEE043CD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Prototyping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BFCFF6-58C3-49EA-A19A-021263E3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working model of a database system.</a:t>
            </a:r>
          </a:p>
        </p:txBody>
      </p:sp>
    </p:spTree>
    <p:extLst>
      <p:ext uri="{BB962C8B-B14F-4D97-AF65-F5344CB8AC3E}">
        <p14:creationId xmlns:p14="http://schemas.microsoft.com/office/powerpoint/2010/main" val="3650605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B0EAC-0168-4DC8-8C75-03F4FCE9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7044F9-C52F-4D5C-A547-96036686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 realization of the database and application</a:t>
            </a:r>
          </a:p>
          <a:p>
            <a:pPr marL="0" indent="0">
              <a:buNone/>
            </a:pPr>
            <a:r>
              <a:rPr lang="en-US" dirty="0"/>
              <a:t>   designs.</a:t>
            </a:r>
          </a:p>
        </p:txBody>
      </p:sp>
    </p:spTree>
    <p:extLst>
      <p:ext uri="{BB962C8B-B14F-4D97-AF65-F5344CB8AC3E}">
        <p14:creationId xmlns:p14="http://schemas.microsoft.com/office/powerpoint/2010/main" val="52527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9B27C-2141-4B52-AB3F-1D280AED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Conversion and 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47DC2B-36FC-41AE-95BA-A95D1F6B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Transferring any existing data into the new database and converting</a:t>
            </a:r>
          </a:p>
          <a:p>
            <a:pPr marL="0" indent="0">
              <a:buNone/>
            </a:pPr>
            <a:r>
              <a:rPr lang="en-US" dirty="0"/>
              <a:t>   any existing applications to run on the new database</a:t>
            </a:r>
          </a:p>
        </p:txBody>
      </p:sp>
    </p:spTree>
    <p:extLst>
      <p:ext uri="{BB962C8B-B14F-4D97-AF65-F5344CB8AC3E}">
        <p14:creationId xmlns:p14="http://schemas.microsoft.com/office/powerpoint/2010/main" val="2655613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028DDD-913E-4832-ACC6-72B7DAAC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F529B8-436B-40AB-9F6B-30C0D201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running the database system with the intent of finding errors.</a:t>
            </a:r>
          </a:p>
        </p:txBody>
      </p:sp>
    </p:spTree>
    <p:extLst>
      <p:ext uri="{BB962C8B-B14F-4D97-AF65-F5344CB8AC3E}">
        <p14:creationId xmlns:p14="http://schemas.microsoft.com/office/powerpoint/2010/main" val="870794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152DC-7115-4E4C-9386-6FEA571D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Operational 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EBB08C-4F6D-4AB6-8A39-0DEA0E81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monitoring and maintaining the database system</a:t>
            </a:r>
          </a:p>
          <a:p>
            <a:pPr marL="0" indent="0">
              <a:buNone/>
            </a:pPr>
            <a:r>
              <a:rPr lang="en-US" dirty="0"/>
              <a:t>   following installation</a:t>
            </a:r>
          </a:p>
        </p:txBody>
      </p:sp>
    </p:spTree>
    <p:extLst>
      <p:ext uri="{BB962C8B-B14F-4D97-AF65-F5344CB8AC3E}">
        <p14:creationId xmlns:p14="http://schemas.microsoft.com/office/powerpoint/2010/main" val="305799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Solution------Structured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Systems Lifecycle (ISLC) </a:t>
            </a:r>
          </a:p>
          <a:p>
            <a:r>
              <a:rPr lang="en-US" dirty="0"/>
              <a:t>Software Development Lifecycle (SDLC). </a:t>
            </a:r>
          </a:p>
          <a:p>
            <a:r>
              <a:rPr lang="en-US" dirty="0"/>
              <a:t>Database System Development Lifecycle (DSDLC).</a:t>
            </a:r>
          </a:p>
        </p:txBody>
      </p:sp>
    </p:spTree>
    <p:extLst>
      <p:ext uri="{BB962C8B-B14F-4D97-AF65-F5344CB8AC3E}">
        <p14:creationId xmlns:p14="http://schemas.microsoft.com/office/powerpoint/2010/main" val="47511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resources that enable the collection, management, control and dissemination of information throughout an organization.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computer-based information system includes:</a:t>
            </a:r>
          </a:p>
          <a:p>
            <a:r>
              <a:rPr lang="en-US" dirty="0"/>
              <a:t>a database,</a:t>
            </a:r>
          </a:p>
          <a:p>
            <a:r>
              <a:rPr lang="en-US" dirty="0"/>
              <a:t>database software,</a:t>
            </a:r>
          </a:p>
          <a:p>
            <a:r>
              <a:rPr lang="en-US" dirty="0"/>
              <a:t>application  software,</a:t>
            </a:r>
          </a:p>
          <a:p>
            <a:r>
              <a:rPr lang="en-US" dirty="0"/>
              <a:t>computer hardware, </a:t>
            </a:r>
          </a:p>
        </p:txBody>
      </p:sp>
    </p:spTree>
    <p:extLst>
      <p:ext uri="{BB962C8B-B14F-4D97-AF65-F5344CB8AC3E}">
        <p14:creationId xmlns:p14="http://schemas.microsoft.com/office/powerpoint/2010/main" val="330542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E496A-FD4C-4D14-A1A5-DE5116D9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2F0C3B-AD3E-43B7-A71E-AEE5C4A8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personnel using and developing the system.</a:t>
            </a:r>
          </a:p>
          <a:p>
            <a:pPr lvl="1"/>
            <a:r>
              <a:rPr lang="en-US" dirty="0"/>
              <a:t>System analyst</a:t>
            </a:r>
          </a:p>
          <a:p>
            <a:pPr lvl="1"/>
            <a:r>
              <a:rPr lang="en-US" dirty="0"/>
              <a:t>Business analyst</a:t>
            </a:r>
          </a:p>
          <a:p>
            <a:pPr lvl="1"/>
            <a:r>
              <a:rPr lang="en-US" dirty="0"/>
              <a:t>Database designer</a:t>
            </a:r>
          </a:p>
          <a:p>
            <a:pPr lvl="1"/>
            <a:r>
              <a:rPr lang="en-US" dirty="0"/>
              <a:t>Application developer</a:t>
            </a:r>
          </a:p>
          <a:p>
            <a:pPr lvl="1"/>
            <a:r>
              <a:rPr lang="en-US" dirty="0"/>
              <a:t>Database administrator</a:t>
            </a:r>
          </a:p>
          <a:p>
            <a:pPr lvl="1"/>
            <a:r>
              <a:rPr lang="en-US" dirty="0"/>
              <a:t>End user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080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5" y="2490140"/>
            <a:ext cx="10515600" cy="1325563"/>
          </a:xfrm>
        </p:spPr>
        <p:txBody>
          <a:bodyPr/>
          <a:lstStyle/>
          <a:p>
            <a:r>
              <a:rPr lang="en-US" b="1" dirty="0"/>
              <a:t>The Database System Development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1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8" y="0"/>
            <a:ext cx="9063317" cy="6858000"/>
          </a:xfrm>
        </p:spPr>
      </p:pic>
    </p:spTree>
    <p:extLst>
      <p:ext uri="{BB962C8B-B14F-4D97-AF65-F5344CB8AC3E}">
        <p14:creationId xmlns:p14="http://schemas.microsoft.com/office/powerpoint/2010/main" val="246588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5" y="134471"/>
            <a:ext cx="10945906" cy="5889811"/>
          </a:xfrm>
        </p:spPr>
      </p:pic>
    </p:spTree>
    <p:extLst>
      <p:ext uri="{BB962C8B-B14F-4D97-AF65-F5344CB8AC3E}">
        <p14:creationId xmlns:p14="http://schemas.microsoft.com/office/powerpoint/2010/main" val="365917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670</Words>
  <Application>Microsoft Office PowerPoint</Application>
  <PresentationFormat>Widescreen</PresentationFormat>
  <Paragraphs>107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Database System Development Lifecycle</vt:lpstr>
      <vt:lpstr>Success/Failure of Database Projects</vt:lpstr>
      <vt:lpstr>Reasons of Failure</vt:lpstr>
      <vt:lpstr>Solution------Structured approach</vt:lpstr>
      <vt:lpstr>Information system</vt:lpstr>
      <vt:lpstr>Continue….</vt:lpstr>
      <vt:lpstr>The Database System Development Lifecycle</vt:lpstr>
      <vt:lpstr>PowerPoint Presentation</vt:lpstr>
      <vt:lpstr>PowerPoint Presentation</vt:lpstr>
      <vt:lpstr>PowerPoint Presentation</vt:lpstr>
      <vt:lpstr>Database Planning</vt:lpstr>
      <vt:lpstr>System Definition</vt:lpstr>
      <vt:lpstr>Requirements Collection and Analysis</vt:lpstr>
      <vt:lpstr>Continue…..</vt:lpstr>
      <vt:lpstr>Database Design</vt:lpstr>
      <vt:lpstr>Approaches to database design</vt:lpstr>
      <vt:lpstr>PowerPoint Presentation</vt:lpstr>
      <vt:lpstr>Data Modeling</vt:lpstr>
      <vt:lpstr>Phases of Database Design</vt:lpstr>
      <vt:lpstr>PowerPoint Presentation</vt:lpstr>
      <vt:lpstr>PowerPoint Presentation</vt:lpstr>
      <vt:lpstr>DBMS Selection</vt:lpstr>
      <vt:lpstr>Main steps to select a DBMS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Prototyping </vt:lpstr>
      <vt:lpstr>Implementation</vt:lpstr>
      <vt:lpstr>Data Conversion and Loading</vt:lpstr>
      <vt:lpstr>Testing</vt:lpstr>
      <vt:lpstr>Operational Maintenance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Database</dc:title>
  <dc:creator>Abdul qayyum</dc:creator>
  <cp:lastModifiedBy>Abdul Qayyum</cp:lastModifiedBy>
  <cp:revision>35</cp:revision>
  <dcterms:created xsi:type="dcterms:W3CDTF">2017-04-20T05:59:16Z</dcterms:created>
  <dcterms:modified xsi:type="dcterms:W3CDTF">2022-10-06T05:57:38Z</dcterms:modified>
</cp:coreProperties>
</file>