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92" r:id="rId9"/>
    <p:sldId id="263" r:id="rId10"/>
    <p:sldId id="264" r:id="rId11"/>
    <p:sldId id="268" r:id="rId12"/>
    <p:sldId id="270" r:id="rId13"/>
    <p:sldId id="269" r:id="rId14"/>
    <p:sldId id="265" r:id="rId15"/>
    <p:sldId id="273" r:id="rId16"/>
    <p:sldId id="272" r:id="rId17"/>
    <p:sldId id="266" r:id="rId18"/>
    <p:sldId id="267" r:id="rId19"/>
    <p:sldId id="275" r:id="rId20"/>
    <p:sldId id="276" r:id="rId21"/>
    <p:sldId id="279" r:id="rId22"/>
    <p:sldId id="274" r:id="rId23"/>
    <p:sldId id="277" r:id="rId24"/>
    <p:sldId id="290" r:id="rId25"/>
    <p:sldId id="278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C35B-1E50-472C-B728-A628A55686F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042CF-5F3D-47B3-A748-BCA08410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042CF-5F3D-47B3-A748-BCA084104F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F7D8-E6F5-402C-B480-17C8F75E93E1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3B36-7C9D-4BF4-8CFD-E26EC0920E58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C3D2-DD2F-40AD-BEBF-8E59B046A2B7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4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81D-5927-4D2C-B9D7-D583470B73E5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58DE-19DD-4C52-9A22-50B976BA6A36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3F5-8C45-4E90-96A0-FE92BAF25FD2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DD23-F5B7-40A4-B22D-4CA4DD261CD9}" type="datetime1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D8D4-8297-479C-9232-5C33C092D342}" type="datetime1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8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193A-67F5-493D-83A0-000358F65753}" type="datetime1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932F-67A8-40EB-A653-34C2D1595CDA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E170-18F3-48FD-AE98-06385B655EF4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3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4002-B1BB-4FB5-BAF5-0DDEDEB02BA8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8D3F-4E04-40EF-9CC4-037276FF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14	</a:t>
            </a:r>
          </a:p>
        </p:txBody>
      </p:sp>
    </p:spTree>
    <p:extLst>
      <p:ext uri="{BB962C8B-B14F-4D97-AF65-F5344CB8AC3E}">
        <p14:creationId xmlns:p14="http://schemas.microsoft.com/office/powerpoint/2010/main" val="10478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12" y="121024"/>
            <a:ext cx="8807823" cy="6212541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97" y="336177"/>
            <a:ext cx="9375532" cy="547295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Insertion </a:t>
            </a:r>
            <a:r>
              <a:rPr lang="en-US" sz="3600" dirty="0"/>
              <a:t>(Why we separate staff and branch tables)</a:t>
            </a:r>
            <a:endParaRPr lang="en-US" sz="4000" dirty="0"/>
          </a:p>
          <a:p>
            <a:r>
              <a:rPr lang="en-US" sz="4000" dirty="0"/>
              <a:t>Deletion, </a:t>
            </a:r>
            <a:r>
              <a:rPr lang="en-US" sz="3600" dirty="0"/>
              <a:t>(if we delete staff SA9 from </a:t>
            </a:r>
            <a:r>
              <a:rPr lang="en-US" sz="3600" dirty="0" err="1"/>
              <a:t>staffbranch</a:t>
            </a:r>
            <a:r>
              <a:rPr lang="en-US" sz="3600" dirty="0"/>
              <a:t>)</a:t>
            </a:r>
            <a:endParaRPr lang="en-US" sz="4000" dirty="0"/>
          </a:p>
          <a:p>
            <a:r>
              <a:rPr lang="en-US" sz="4000" dirty="0"/>
              <a:t>Modification (change the address of branch)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Lossless join</a:t>
            </a:r>
          </a:p>
          <a:p>
            <a:r>
              <a:rPr lang="en-US" sz="3600" dirty="0"/>
              <a:t>Dependency Preservation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Dependencies (</a:t>
            </a:r>
            <a:r>
              <a:rPr lang="en-US" b="1" dirty="0">
                <a:solidFill>
                  <a:srgbClr val="FF0000"/>
                </a:solidFill>
              </a:rPr>
              <a:t>Important concept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attributes</a:t>
            </a:r>
          </a:p>
          <a:p>
            <a:r>
              <a:rPr lang="en-US" dirty="0"/>
              <a:t>How functional dependencies can be identified </a:t>
            </a:r>
          </a:p>
          <a:p>
            <a:r>
              <a:rPr lang="en-US" dirty="0"/>
              <a:t>and used to identify the primary key for a 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</a:t>
            </a:r>
            <a:r>
              <a:rPr lang="en-US" i="1" dirty="0"/>
              <a:t>one-to-one </a:t>
            </a:r>
            <a:r>
              <a:rPr lang="en-US" dirty="0"/>
              <a:t>relationship between the attribute(s)</a:t>
            </a:r>
          </a:p>
          <a:p>
            <a:r>
              <a:rPr lang="en-US" dirty="0"/>
              <a:t>They hold for </a:t>
            </a:r>
            <a:r>
              <a:rPr lang="en-US" i="1" dirty="0"/>
              <a:t>all </a:t>
            </a:r>
            <a:r>
              <a:rPr lang="en-US" dirty="0"/>
              <a:t>time.</a:t>
            </a:r>
          </a:p>
          <a:p>
            <a:r>
              <a:rPr lang="en-US" dirty="0"/>
              <a:t>The determinant has the </a:t>
            </a:r>
            <a:r>
              <a:rPr lang="en-US" i="1" dirty="0"/>
              <a:t>minimal </a:t>
            </a:r>
            <a:r>
              <a:rPr lang="en-US" dirty="0"/>
              <a:t>number of attributes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5154ED8-49C3-4AE2-9B2B-B7972B4B3AB8}"/>
              </a:ext>
            </a:extLst>
          </p:cNvPr>
          <p:cNvSpPr txBox="1"/>
          <p:nvPr/>
        </p:nvSpPr>
        <p:spPr>
          <a:xfrm>
            <a:off x="1010654" y="565484"/>
            <a:ext cx="85664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b="1" dirty="0"/>
              <a:t>Characteristics of functional dependencies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9" y="2138082"/>
            <a:ext cx="7839634" cy="2358581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309282"/>
            <a:ext cx="9036423" cy="606462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7" y="1936372"/>
            <a:ext cx="9668435" cy="4679577"/>
          </a:xfrm>
        </p:spPr>
      </p:pic>
      <p:sp>
        <p:nvSpPr>
          <p:cNvPr id="5" name="TextBox 4"/>
          <p:cNvSpPr txBox="1"/>
          <p:nvPr/>
        </p:nvSpPr>
        <p:spPr>
          <a:xfrm>
            <a:off x="1156447" y="309282"/>
            <a:ext cx="9910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Functional dependency that holds for all time</a:t>
            </a:r>
          </a:p>
          <a:p>
            <a:r>
              <a:rPr lang="en-US" sz="3200" dirty="0"/>
              <a:t>staffNo ® </a:t>
            </a:r>
            <a:r>
              <a:rPr lang="en-US" sz="3200" dirty="0" err="1"/>
              <a:t>sName</a:t>
            </a:r>
            <a:endParaRPr lang="en-US" sz="3200" dirty="0"/>
          </a:p>
          <a:p>
            <a:r>
              <a:rPr lang="en-US" sz="3200" dirty="0" err="1"/>
              <a:t>sName</a:t>
            </a:r>
            <a:r>
              <a:rPr lang="en-US" sz="3200" dirty="0"/>
              <a:t> ® staffNo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Identifying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Relationships between the attributes are well understood</a:t>
            </a:r>
          </a:p>
          <a:p>
            <a:r>
              <a:rPr lang="en-US" dirty="0"/>
              <a:t>Understanding through documentation and discussion</a:t>
            </a:r>
          </a:p>
          <a:p>
            <a:r>
              <a:rPr lang="en-US" dirty="0"/>
              <a:t>Depending on the database application</a:t>
            </a:r>
          </a:p>
          <a:p>
            <a:r>
              <a:rPr lang="en-US" dirty="0"/>
              <a:t>Experience of designer for missing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design a database for an enterprise</a:t>
            </a:r>
          </a:p>
          <a:p>
            <a:r>
              <a:rPr lang="en-US" dirty="0"/>
              <a:t>The main objectives are: </a:t>
            </a:r>
          </a:p>
          <a:p>
            <a:pPr lvl="1"/>
            <a:r>
              <a:rPr lang="en-US" smtClean="0"/>
              <a:t>to </a:t>
            </a:r>
            <a:r>
              <a:rPr lang="en-US" dirty="0"/>
              <a:t>create an accurate representation of the data,</a:t>
            </a:r>
          </a:p>
          <a:p>
            <a:pPr lvl="1"/>
            <a:r>
              <a:rPr lang="en-US" dirty="0"/>
              <a:t>relationships between the data, </a:t>
            </a:r>
          </a:p>
          <a:p>
            <a:pPr lvl="1"/>
            <a:r>
              <a:rPr lang="en-US" dirty="0"/>
              <a:t>and constraints on the data that is pertinent to the enterprise.</a:t>
            </a:r>
          </a:p>
          <a:p>
            <a:pPr marL="228600" lvl="1"/>
            <a:r>
              <a:rPr lang="en-US" sz="2800" dirty="0"/>
              <a:t>Database design Techniques:</a:t>
            </a:r>
          </a:p>
          <a:p>
            <a:pPr marL="685800" lvl="2"/>
            <a:r>
              <a:rPr lang="en-US" dirty="0"/>
              <a:t>ER Modeling</a:t>
            </a:r>
          </a:p>
          <a:p>
            <a:pPr marL="685800" lvl="2"/>
            <a:r>
              <a:rPr lang="en-US" dirty="0"/>
              <a:t>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41" y="3274241"/>
            <a:ext cx="10515600" cy="33551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position held and the branch determine a member of staff’s salary</a:t>
            </a:r>
          </a:p>
          <a:p>
            <a:endParaRPr lang="en-US" dirty="0"/>
          </a:p>
          <a:p>
            <a:r>
              <a:rPr lang="en-US" dirty="0"/>
              <a:t>staffNo ® </a:t>
            </a:r>
            <a:r>
              <a:rPr lang="en-US" dirty="0" err="1"/>
              <a:t>sName</a:t>
            </a:r>
            <a:r>
              <a:rPr lang="en-US" dirty="0"/>
              <a:t>, position, salary, branchNo, </a:t>
            </a:r>
            <a:r>
              <a:rPr lang="en-US" dirty="0" err="1"/>
              <a:t>bAddress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branchNo ® </a:t>
            </a:r>
            <a:r>
              <a:rPr lang="en-US" dirty="0" err="1"/>
              <a:t>bAddress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bAddress</a:t>
            </a:r>
            <a:r>
              <a:rPr lang="en-US" dirty="0"/>
              <a:t> ® branchNo</a:t>
            </a:r>
          </a:p>
          <a:p>
            <a:pPr marL="0" indent="0">
              <a:buNone/>
            </a:pPr>
            <a:r>
              <a:rPr lang="en-US" dirty="0"/>
              <a:t>   branchNo, position ® salary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bAddress</a:t>
            </a:r>
            <a:r>
              <a:rPr lang="en-US" dirty="0"/>
              <a:t>, position ® salary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5" y="94130"/>
            <a:ext cx="10412506" cy="318011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Full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staffNo, </a:t>
            </a:r>
            <a:r>
              <a:rPr lang="en-US" dirty="0" err="1"/>
              <a:t>sName</a:t>
            </a:r>
            <a:r>
              <a:rPr lang="en-US" dirty="0"/>
              <a:t> ® branchNo</a:t>
            </a:r>
          </a:p>
          <a:p>
            <a:r>
              <a:rPr lang="en-US" dirty="0"/>
              <a:t>staffNo ® branchNo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Transitive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staffNo ® </a:t>
            </a:r>
            <a:r>
              <a:rPr lang="en-US" dirty="0" err="1"/>
              <a:t>sName</a:t>
            </a:r>
            <a:r>
              <a:rPr lang="en-US" dirty="0"/>
              <a:t>, position, salary, branchNo, </a:t>
            </a:r>
            <a:r>
              <a:rPr lang="en-US" dirty="0" err="1"/>
              <a:t>bAddress</a:t>
            </a: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branchNo ® </a:t>
            </a:r>
            <a:r>
              <a:rPr lang="en-US" dirty="0" err="1"/>
              <a:t>bAddress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Unnormalized</a:t>
            </a:r>
            <a:r>
              <a:rPr lang="en-US" b="1" dirty="0"/>
              <a:t> Form (UNF)</a:t>
            </a:r>
          </a:p>
          <a:p>
            <a:r>
              <a:rPr lang="en-US" dirty="0"/>
              <a:t>A table that contains one or more repeating groups.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First Normal Form (1NF)</a:t>
            </a:r>
            <a:endParaRPr lang="en-US" dirty="0"/>
          </a:p>
          <a:p>
            <a:r>
              <a:rPr lang="en-US" dirty="0"/>
              <a:t>A relation in which the intersection of each row and column contains</a:t>
            </a:r>
          </a:p>
          <a:p>
            <a:pPr marL="0" indent="0">
              <a:buNone/>
            </a:pPr>
            <a:r>
              <a:rPr lang="en-US" dirty="0"/>
              <a:t>   one and only one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47" y="215153"/>
            <a:ext cx="9170894" cy="664284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Common approaches to removing repeating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i="1" dirty="0"/>
              <a:t>By entering appropriate data in the empty columns of rows containing the repeating data. (</a:t>
            </a:r>
            <a:r>
              <a:rPr lang="en-US" dirty="0"/>
              <a:t>“flattening”)</a:t>
            </a:r>
          </a:p>
          <a:p>
            <a:pPr marL="0" indent="0">
              <a:buNone/>
            </a:pPr>
            <a:r>
              <a:rPr lang="en-US" i="1" dirty="0"/>
              <a:t>2.  By placing the repeating data, along with a copy of the original key </a:t>
            </a:r>
          </a:p>
          <a:p>
            <a:pPr marL="0" indent="0">
              <a:buNone/>
            </a:pPr>
            <a:r>
              <a:rPr lang="en-US" i="1" dirty="0"/>
              <a:t>     attribute(s), in a separate 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2" y="121024"/>
            <a:ext cx="10461810" cy="664284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1663"/>
          </a:xfrm>
        </p:spPr>
        <p:txBody>
          <a:bodyPr/>
          <a:lstStyle/>
          <a:p>
            <a:r>
              <a:rPr lang="en-US" dirty="0"/>
              <a:t>Repeating Group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5" y="968188"/>
            <a:ext cx="10273553" cy="54326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23079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US" dirty="0"/>
              <a:t>Flattening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1" y="699247"/>
            <a:ext cx="10304927" cy="579568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8" y="121025"/>
            <a:ext cx="11201400" cy="673697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365"/>
            <a:ext cx="10515600" cy="726141"/>
          </a:xfrm>
        </p:spPr>
        <p:txBody>
          <a:bodyPr/>
          <a:lstStyle/>
          <a:p>
            <a:r>
              <a:rPr lang="en-US" b="1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89457"/>
          </a:xfrm>
        </p:spPr>
        <p:txBody>
          <a:bodyPr>
            <a:normAutofit/>
          </a:bodyPr>
          <a:lstStyle/>
          <a:p>
            <a:r>
              <a:rPr lang="en-US" dirty="0"/>
              <a:t>A technique for producing a set of relations with desirable properties,</a:t>
            </a:r>
          </a:p>
          <a:p>
            <a:pPr marL="0" indent="0">
              <a:buNone/>
            </a:pPr>
            <a:r>
              <a:rPr lang="en-US" dirty="0"/>
              <a:t>  given the data requirements of an enterprise.</a:t>
            </a:r>
          </a:p>
          <a:p>
            <a:r>
              <a:rPr lang="en-US" dirty="0"/>
              <a:t>The characteristics of a suitable set of relations include the following:</a:t>
            </a:r>
          </a:p>
          <a:p>
            <a:r>
              <a:rPr lang="en-US" dirty="0"/>
              <a:t>The </a:t>
            </a:r>
            <a:r>
              <a:rPr lang="en-US" i="1" dirty="0"/>
              <a:t>minimal </a:t>
            </a:r>
            <a:r>
              <a:rPr lang="en-US" dirty="0"/>
              <a:t>number of attributes necessary to support the data requirements of the enterprise;</a:t>
            </a:r>
          </a:p>
          <a:p>
            <a:r>
              <a:rPr lang="en-US" dirty="0"/>
              <a:t>Attributes with a close logical relationship (described as functional dependency) are found in the same relation;</a:t>
            </a:r>
          </a:p>
          <a:p>
            <a:r>
              <a:rPr lang="en-US" i="1" dirty="0"/>
              <a:t>Minimal </a:t>
            </a:r>
            <a:r>
              <a:rPr lang="en-US" dirty="0"/>
              <a:t>redundancy, with each attribute represented only once, with the important exception of attributes that form all or part of foreign keys, which are essential for the joining of related relations.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 Normal Form (2NF)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that is in first normal form and every non-primary-key</a:t>
            </a:r>
          </a:p>
          <a:p>
            <a:pPr marL="0" indent="0">
              <a:buNone/>
            </a:pPr>
            <a:r>
              <a:rPr lang="en-US" dirty="0"/>
              <a:t>   attribute is fully functionally dependent on the primary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4"/>
            <a:ext cx="10515600" cy="872004"/>
          </a:xfrm>
        </p:spPr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7" y="1089212"/>
            <a:ext cx="11551022" cy="5087751"/>
          </a:xfrm>
        </p:spPr>
        <p:txBody>
          <a:bodyPr>
            <a:normAutofit/>
          </a:bodyPr>
          <a:lstStyle/>
          <a:p>
            <a:r>
              <a:rPr lang="en-US" b="1" u="sng" dirty="0"/>
              <a:t>fd1</a:t>
            </a:r>
            <a:r>
              <a:rPr lang="en-US" dirty="0"/>
              <a:t> clientNo, propertyNo ® </a:t>
            </a:r>
            <a:r>
              <a:rPr lang="en-US" dirty="0" err="1"/>
              <a:t>rentStart</a:t>
            </a:r>
            <a:r>
              <a:rPr lang="en-US" dirty="0"/>
              <a:t>, </a:t>
            </a:r>
            <a:r>
              <a:rPr lang="en-US" dirty="0" err="1"/>
              <a:t>rentFinish</a:t>
            </a:r>
            <a:r>
              <a:rPr lang="en-US" dirty="0"/>
              <a:t>        </a:t>
            </a:r>
            <a:r>
              <a:rPr lang="en-US" u="sng" dirty="0"/>
              <a:t>(Primary key)</a:t>
            </a:r>
          </a:p>
          <a:p>
            <a:r>
              <a:rPr lang="en-US" b="1" u="sng" dirty="0"/>
              <a:t>fd2</a:t>
            </a:r>
            <a:r>
              <a:rPr lang="en-US" dirty="0"/>
              <a:t> clientNo ® </a:t>
            </a:r>
            <a:r>
              <a:rPr lang="en-US" dirty="0" err="1"/>
              <a:t>cName</a:t>
            </a:r>
            <a:r>
              <a:rPr lang="en-US" dirty="0"/>
              <a:t>                                                      </a:t>
            </a:r>
            <a:r>
              <a:rPr lang="en-US" u="sng" dirty="0"/>
              <a:t>(Partial dependency)</a:t>
            </a:r>
          </a:p>
          <a:p>
            <a:r>
              <a:rPr lang="en-US" b="1" u="sng" dirty="0"/>
              <a:t>fd3</a:t>
            </a:r>
            <a:r>
              <a:rPr lang="en-US" dirty="0"/>
              <a:t> propertyNo ® </a:t>
            </a:r>
            <a:r>
              <a:rPr lang="en-US" dirty="0" err="1"/>
              <a:t>pAddress</a:t>
            </a:r>
            <a:r>
              <a:rPr lang="en-US" dirty="0"/>
              <a:t>, rent, ownerNo, </a:t>
            </a:r>
            <a:r>
              <a:rPr lang="en-US" dirty="0" err="1"/>
              <a:t>oName</a:t>
            </a:r>
            <a:r>
              <a:rPr lang="en-US" dirty="0"/>
              <a:t> </a:t>
            </a:r>
            <a:r>
              <a:rPr lang="en-US" u="sng" dirty="0"/>
              <a:t>(Partial dependency)</a:t>
            </a:r>
          </a:p>
          <a:p>
            <a:r>
              <a:rPr lang="en-US" b="1" dirty="0"/>
              <a:t>fd4</a:t>
            </a:r>
            <a:r>
              <a:rPr lang="en-US" dirty="0"/>
              <a:t> ownerNo ® </a:t>
            </a:r>
            <a:r>
              <a:rPr lang="en-US" dirty="0" err="1"/>
              <a:t>oName</a:t>
            </a:r>
            <a:r>
              <a:rPr lang="en-US" dirty="0"/>
              <a:t>                                                   </a:t>
            </a:r>
            <a:r>
              <a:rPr lang="en-US" u="sng" dirty="0"/>
              <a:t>(Transitive dependency)</a:t>
            </a:r>
          </a:p>
          <a:p>
            <a:r>
              <a:rPr lang="en-US" b="1" u="sng" dirty="0"/>
              <a:t>fd5</a:t>
            </a:r>
            <a:r>
              <a:rPr lang="en-US" dirty="0"/>
              <a:t> clientNo, </a:t>
            </a:r>
            <a:r>
              <a:rPr lang="en-US" dirty="0" err="1"/>
              <a:t>rentStart</a:t>
            </a:r>
            <a:r>
              <a:rPr lang="en-US" dirty="0"/>
              <a:t> ® propertyNo, </a:t>
            </a:r>
            <a:r>
              <a:rPr lang="en-US" dirty="0" err="1"/>
              <a:t>pAddress</a:t>
            </a:r>
            <a:r>
              <a:rPr lang="en-US" dirty="0"/>
              <a:t>, </a:t>
            </a:r>
            <a:r>
              <a:rPr lang="en-US" dirty="0" err="1"/>
              <a:t>rentFinish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rent, ownerNo, </a:t>
            </a:r>
            <a:r>
              <a:rPr lang="en-US" dirty="0" err="1"/>
              <a:t>oName</a:t>
            </a:r>
            <a:r>
              <a:rPr lang="en-US" dirty="0"/>
              <a:t>                                                    </a:t>
            </a:r>
            <a:r>
              <a:rPr lang="en-US" u="sng" dirty="0"/>
              <a:t>(Candidate key)</a:t>
            </a:r>
          </a:p>
          <a:p>
            <a:r>
              <a:rPr lang="en-US" b="1" u="sng" dirty="0"/>
              <a:t>fd6</a:t>
            </a:r>
            <a:r>
              <a:rPr lang="en-US" dirty="0"/>
              <a:t> propertyNo, </a:t>
            </a:r>
            <a:r>
              <a:rPr lang="en-US" dirty="0" err="1"/>
              <a:t>rentStart</a:t>
            </a:r>
            <a:r>
              <a:rPr lang="en-US" dirty="0"/>
              <a:t> ® clientNo, </a:t>
            </a:r>
            <a:r>
              <a:rPr lang="en-US" dirty="0" err="1"/>
              <a:t>cName</a:t>
            </a:r>
            <a:r>
              <a:rPr lang="en-US" dirty="0"/>
              <a:t>, </a:t>
            </a:r>
            <a:r>
              <a:rPr lang="en-US" dirty="0" err="1"/>
              <a:t>rentFinish</a:t>
            </a:r>
            <a:r>
              <a:rPr lang="en-US" dirty="0"/>
              <a:t> </a:t>
            </a:r>
            <a:r>
              <a:rPr lang="en-US" u="sng" dirty="0"/>
              <a:t>(Candidate key)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53" y="309282"/>
            <a:ext cx="9399494" cy="603773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Third Normal Form (3NF)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that is in first and second normal form and in which no non-primary-key attribute is transitively dependent on the primary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err="1"/>
              <a:t>PropertyOwner</a:t>
            </a:r>
            <a:endParaRPr lang="en-US" b="1" u="sng" dirty="0"/>
          </a:p>
          <a:p>
            <a:r>
              <a:rPr lang="en-US" b="1" u="sng" dirty="0"/>
              <a:t>fd3</a:t>
            </a:r>
            <a:r>
              <a:rPr lang="en-US" dirty="0"/>
              <a:t> propertyNo ® </a:t>
            </a:r>
            <a:r>
              <a:rPr lang="en-US" dirty="0" err="1"/>
              <a:t>pAddress</a:t>
            </a:r>
            <a:r>
              <a:rPr lang="en-US" dirty="0"/>
              <a:t>, rent, ownerNo, </a:t>
            </a:r>
            <a:r>
              <a:rPr lang="en-US" dirty="0" err="1"/>
              <a:t>oName</a:t>
            </a:r>
            <a:r>
              <a:rPr lang="en-US" dirty="0"/>
              <a:t>        </a:t>
            </a:r>
            <a:r>
              <a:rPr lang="en-US" b="1" u="sng" dirty="0"/>
              <a:t>(Primary key)</a:t>
            </a:r>
          </a:p>
          <a:p>
            <a:r>
              <a:rPr lang="en-US" b="1" u="sng" dirty="0"/>
              <a:t>fd4</a:t>
            </a:r>
            <a:r>
              <a:rPr lang="en-US" dirty="0"/>
              <a:t> ownerNo ® </a:t>
            </a:r>
            <a:r>
              <a:rPr lang="en-US" dirty="0" err="1"/>
              <a:t>oName</a:t>
            </a:r>
            <a:r>
              <a:rPr lang="en-US" dirty="0"/>
              <a:t>                                        </a:t>
            </a:r>
            <a:r>
              <a:rPr lang="en-US" b="1" u="sng" dirty="0"/>
              <a:t>(Transitive dependency)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121024"/>
            <a:ext cx="10394577" cy="673697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7672513-C379-4CA5-ABAF-DD735E14E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745589"/>
            <a:ext cx="11155680" cy="5528601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suitable set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Will be easier for the user to access and maintain the data.</a:t>
            </a:r>
          </a:p>
          <a:p>
            <a:r>
              <a:rPr lang="en-US" sz="3200" dirty="0"/>
              <a:t> and take up minimal storage space on the computer.</a:t>
            </a:r>
          </a:p>
          <a:p>
            <a:r>
              <a:rPr lang="en-US" sz="3200" dirty="0"/>
              <a:t>Controlled Redundancy.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is a Series of test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84" y="2443739"/>
            <a:ext cx="7392432" cy="311511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Normalization Supports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1</a:t>
            </a:r>
          </a:p>
          <a:p>
            <a:pPr lvl="1"/>
            <a:r>
              <a:rPr lang="en-US" dirty="0"/>
              <a:t>Bottom-up standalone database design technique</a:t>
            </a:r>
          </a:p>
          <a:p>
            <a:r>
              <a:rPr lang="en-US" dirty="0"/>
              <a:t>Approach 2</a:t>
            </a:r>
          </a:p>
          <a:p>
            <a:pPr lvl="1"/>
            <a:r>
              <a:rPr lang="en-US" dirty="0"/>
              <a:t>A validation technique to check the structure of relations, which may have been created using a top-down approach such as ER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268941"/>
            <a:ext cx="9762565" cy="6347011"/>
          </a:xfrm>
          <a:solidFill>
            <a:schemeClr val="bg1"/>
          </a:solidFill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A12B342-E0CD-4F2D-BD4C-3D5C71B57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506" y="228601"/>
            <a:ext cx="7399420" cy="629251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Redundancy and Update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Staff (staffNo, </a:t>
            </a:r>
            <a:r>
              <a:rPr lang="en-US" dirty="0" err="1"/>
              <a:t>sName</a:t>
            </a:r>
            <a:r>
              <a:rPr lang="en-US" dirty="0"/>
              <a:t>, position, salary, branchNo)</a:t>
            </a:r>
          </a:p>
          <a:p>
            <a:r>
              <a:rPr lang="en-US" dirty="0"/>
              <a:t>Branch (branchNo, </a:t>
            </a:r>
            <a:r>
              <a:rPr lang="en-US" dirty="0" err="1"/>
              <a:t>bAddress</a:t>
            </a:r>
            <a:r>
              <a:rPr lang="en-US" dirty="0"/>
              <a:t>)</a:t>
            </a:r>
          </a:p>
          <a:p>
            <a:r>
              <a:rPr lang="en-US" dirty="0" err="1"/>
              <a:t>StaffBranch</a:t>
            </a:r>
            <a:r>
              <a:rPr lang="en-US" dirty="0"/>
              <a:t> (staffNo, </a:t>
            </a:r>
            <a:r>
              <a:rPr lang="en-US" dirty="0" err="1"/>
              <a:t>sName</a:t>
            </a:r>
            <a:r>
              <a:rPr lang="en-US" dirty="0"/>
              <a:t>, position, salary, branchNo, </a:t>
            </a:r>
            <a:r>
              <a:rPr lang="en-US" dirty="0" err="1"/>
              <a:t>bAddress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8D3F-4E04-40EF-9CC4-037276FF72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756</Words>
  <Application>Microsoft Office PowerPoint</Application>
  <PresentationFormat>Widescreen</PresentationFormat>
  <Paragraphs>135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Normalization</vt:lpstr>
      <vt:lpstr>Database Design</vt:lpstr>
      <vt:lpstr>Normalization</vt:lpstr>
      <vt:lpstr>Benefits of suitable set of relations</vt:lpstr>
      <vt:lpstr>Normalization is a Series of test</vt:lpstr>
      <vt:lpstr>How Normalization Supports Database Design</vt:lpstr>
      <vt:lpstr>PowerPoint Presentation</vt:lpstr>
      <vt:lpstr>PowerPoint Presentation</vt:lpstr>
      <vt:lpstr>Data Redundancy and Update Anomalies</vt:lpstr>
      <vt:lpstr>PowerPoint Presentation</vt:lpstr>
      <vt:lpstr>PowerPoint Presentation</vt:lpstr>
      <vt:lpstr>Update anomalies</vt:lpstr>
      <vt:lpstr>Decomposition</vt:lpstr>
      <vt:lpstr>Functional Dependencies (Important concept)</vt:lpstr>
      <vt:lpstr>PowerPoint Presentation</vt:lpstr>
      <vt:lpstr>PowerPoint Presentation</vt:lpstr>
      <vt:lpstr>PowerPoint Presentation</vt:lpstr>
      <vt:lpstr>PowerPoint Presentation</vt:lpstr>
      <vt:lpstr>Identifying Functional Dependencies</vt:lpstr>
      <vt:lpstr>PowerPoint Presentation</vt:lpstr>
      <vt:lpstr>Full functional dependency</vt:lpstr>
      <vt:lpstr>Transitive dependency</vt:lpstr>
      <vt:lpstr>Normalization Process</vt:lpstr>
      <vt:lpstr>PowerPoint Presentation</vt:lpstr>
      <vt:lpstr>Common approaches to removing repeating groups</vt:lpstr>
      <vt:lpstr>PowerPoint Presentation</vt:lpstr>
      <vt:lpstr>Repeating Group</vt:lpstr>
      <vt:lpstr>Flattening</vt:lpstr>
      <vt:lpstr>PowerPoint Presentation</vt:lpstr>
      <vt:lpstr>Second Normal Form (2NF)</vt:lpstr>
      <vt:lpstr>Functional Dependency</vt:lpstr>
      <vt:lpstr>PowerPoint Presentation</vt:lpstr>
      <vt:lpstr>Third Normal Form (3NF)</vt:lpstr>
      <vt:lpstr>Transitive Dependency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Abdul qayyum</dc:creator>
  <cp:lastModifiedBy>Abdul Qayyum</cp:lastModifiedBy>
  <cp:revision>42</cp:revision>
  <dcterms:created xsi:type="dcterms:W3CDTF">2017-05-18T04:04:21Z</dcterms:created>
  <dcterms:modified xsi:type="dcterms:W3CDTF">2022-11-24T13:17:12Z</dcterms:modified>
</cp:coreProperties>
</file>