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88" r:id="rId2"/>
    <p:sldId id="283" r:id="rId3"/>
    <p:sldId id="280" r:id="rId4"/>
    <p:sldId id="281" r:id="rId5"/>
    <p:sldId id="282" r:id="rId6"/>
    <p:sldId id="284" r:id="rId7"/>
    <p:sldId id="285" r:id="rId8"/>
    <p:sldId id="286" r:id="rId9"/>
    <p:sldId id="287" r:id="rId10"/>
    <p:sldId id="291" r:id="rId11"/>
    <p:sldId id="256" r:id="rId12"/>
    <p:sldId id="257" r:id="rId13"/>
    <p:sldId id="258" r:id="rId14"/>
    <p:sldId id="260" r:id="rId15"/>
    <p:sldId id="261" r:id="rId16"/>
    <p:sldId id="262" r:id="rId17"/>
    <p:sldId id="263" r:id="rId18"/>
    <p:sldId id="265" r:id="rId19"/>
    <p:sldId id="264" r:id="rId20"/>
    <p:sldId id="266" r:id="rId21"/>
    <p:sldId id="267" r:id="rId22"/>
    <p:sldId id="268" r:id="rId23"/>
    <p:sldId id="270" r:id="rId24"/>
    <p:sldId id="276" r:id="rId25"/>
    <p:sldId id="273" r:id="rId26"/>
    <p:sldId id="289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764930-3764-49A3-A121-0D593D8C0AC3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A801A-94B6-484C-B429-DB36B1D694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90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D9A1-2356-4D45-BC51-EAB1F2188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CB58BE-E16C-469C-A7DD-A6FFB303C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B8849-5786-469A-887E-33581A335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A075A-3A6B-43FE-8981-885D894133AE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12BAC-9045-4EB9-A015-462BD073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46BE5-3001-4754-94A2-D4AE0FF4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32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41F0-C30A-4CDA-BC0E-E4DB07F8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393D0-C602-480C-9C13-1454C6D09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EBDEA-B8FC-4DBC-B0AA-B95C3CA4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3E29C-780B-4CE8-AE89-C7BEEDABE09E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0BE21-61C2-4D02-8F65-93AD4762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C61969-CBA9-4114-9873-63E616C8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7598EF-6F06-4723-BF5D-ECA1C5840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5BD78-709B-4F15-B1BB-8C0482DFD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63C1C-772E-4B2F-8A1E-63E4208A4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4006-EB1C-464C-BFD6-D5C33CC24B53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A968F-5050-49B9-B57F-F4415AC4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4CBF7-B846-4DAC-8A2E-79397B3DF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30D6A-8180-4F0B-BC9E-23FF3166B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40E7-5FB3-4896-BB9D-FDDBE055D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DA2E4-CCC2-4AE7-B5D7-85D18E066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BDF6E-3CE5-459F-A1D2-9471337B99DB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B0CC7-7FE2-43FD-BB47-90A7F0A4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4654D-95EF-4D69-8C2F-C66CD0F4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6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6B9EE-80A3-4213-832E-91A24FBC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6F2AC-F24F-44C5-98A8-C780B38B8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CB169-C416-4907-B0FF-E33E26AA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B4F2-7E87-4FE2-B26D-71A8A1DB7FFF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D0CC4-9AD6-4ACB-B076-B1093DC7E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813AF-98EA-46DB-8EF8-C00D9DBB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6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93AB-8A96-4D27-AE96-F37A00F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00E66-02F9-4CD8-9A10-DC6F18FE2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51CB2-72A7-4314-9AB2-95649FC2B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9C0A9-9428-4F13-B8EB-42BDA5D39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D9668-FCC2-4E0C-BF06-2F60579EA33C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A73F2-C92C-4F32-8326-61B0F1E0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96DFB-B66E-4BC2-87C0-C38D9A759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1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96E7-2BB2-4A1B-8610-B21ECF61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7B8E1-A4B5-4F8A-B827-565F1A421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53787-EA73-4B8D-B90C-E786B8A53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8758A5-738B-498A-B5EF-7146679C9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B47B5-DD41-4FA8-8A7F-7749803F3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EA061-44F8-4EAD-8192-014A490D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6859-EBC8-400B-B9A1-AA4178844B10}" type="datetime1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D658C6-E683-4B7A-94CD-A693EF814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70FA7-C549-49F3-89E2-AD963411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3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30E5-BB85-4D62-A5D9-CA69BB15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FF57B8-03AD-44BE-808E-30FD80C92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369B8-232C-4DCA-A5D7-5F5CE871638E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3CC78-2E71-4FEC-B115-D453C52D8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51EB93-FF1B-443E-970E-D6DAC4A7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1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C4A67-EA0F-4BE3-B871-38EE7A7C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2680B-2AD7-43F7-855F-62E4BCC89689}" type="datetime1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D061C-0053-499C-B7E8-2A653607F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A5AA8-26EA-4034-89E8-CD696BC5D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90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606A-822E-4EF3-89E1-320836D2B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ECD5-53BD-4B42-9D6B-6626B02DB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CE5D36-8315-4CD4-8B92-933B161CE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BFF2B-DD20-412E-B786-A6951DBA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AC65E-0698-4A2B-AC00-8F480993521E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E631D-1EC8-4A39-BEB7-ADC9E2D9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87C03-C493-4407-8757-2F2DEED3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97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E7F1-1529-4A12-82BB-136354CDA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0F55D-1AEF-4527-9B34-74CFE77E5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A0070-0CFC-44E0-8B5E-1D9E5FB6A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83D0E-436E-40BA-8D9E-00F9D862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6121F-1BA7-4A25-85EA-BBEC4B7C599D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7B8E3-DB3B-4446-992E-BA9691B3D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E5653-FD6A-4629-92F8-F4E646A0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2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0C74A6-BD1B-4E66-B3D4-D66C6460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FADFE-5ED5-4FA0-ADFF-AADA7D5F0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DFEF0-452B-4915-B111-92BAEEEF7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E330B-50CB-4471-BD0B-1DEF797E824E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8A8A6-5C0F-4C86-AA69-35355EC60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65B4C-A155-4692-8730-0CAC54472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19353-8131-42C5-BF8D-FD2269C44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06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/>
              <a:t>Serializability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0D852C-39B2-E118-16FF-5921BE6C9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5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41FE-6557-FCF0-63FD-7EAD20B1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40250"/>
          </a:xfrm>
        </p:spPr>
        <p:txBody>
          <a:bodyPr>
            <a:normAutofit fontScale="90000"/>
          </a:bodyPr>
          <a:lstStyle/>
          <a:p>
            <a:r>
              <a:rPr lang="en-US" dirty="0"/>
              <a:t>Cascading Rollback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93C44FF-99B0-EDB9-ACB4-7D6E6F98D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7" y="576774"/>
            <a:ext cx="9580098" cy="60069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01527-EF79-2E13-D67B-32C1080C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8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07041-07F6-4209-8358-A610BA1F4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3279D-8723-4EAC-969C-4EE5C8AEC4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31D8D-36C0-197B-F415-2AE4F911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7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FFDA-C07E-4BE6-B76C-45DE575B0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Deadlock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9136-385C-496B-BCE9-85B0E17ED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impasse that may result when two (or more) transactions are</a:t>
            </a:r>
          </a:p>
          <a:p>
            <a:pPr marL="0" indent="0">
              <a:buNone/>
            </a:pPr>
            <a:r>
              <a:rPr lang="en-US" dirty="0"/>
              <a:t>   each waiting for locks to be released that are held by the other.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3C2F4-B7F1-A977-81BE-5AF402AE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0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C66FBEA-FCCC-4AEE-8711-4DB6E49EA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48" y="356260"/>
            <a:ext cx="10379035" cy="5985163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C43C04-9238-4621-F3A4-32BBB51B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86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BD11-E832-4E31-BA65-927143E46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Database Recovery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725D0D-763E-48A5-B013-FF8CC8E05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22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72708-A909-3538-4D2B-67034F612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66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5DF9-942D-4772-A818-CD01CE5C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Recovery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4884D-FD8D-451C-993B-4357B0375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restoring the database to a correct state in the event</a:t>
            </a:r>
          </a:p>
          <a:p>
            <a:pPr marL="0" indent="0">
              <a:buNone/>
            </a:pPr>
            <a:r>
              <a:rPr lang="en-US" dirty="0"/>
              <a:t>   of a failure.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973A9-D702-5EF3-08F4-67D97509A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7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8888-6D3D-4BA3-8D06-38DE9923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Storage Medium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CC377-6994-4ED8-B9E9-CFA88ED3A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storage of data generally includes four different types of media</a:t>
            </a:r>
          </a:p>
          <a:p>
            <a:pPr marL="0" indent="0">
              <a:buNone/>
            </a:pPr>
            <a:r>
              <a:rPr lang="en-US" dirty="0"/>
              <a:t>	1. Main memory</a:t>
            </a:r>
          </a:p>
          <a:p>
            <a:pPr marL="0" indent="0">
              <a:buNone/>
            </a:pPr>
            <a:r>
              <a:rPr lang="en-US" dirty="0"/>
              <a:t>	2. Magnetic disk</a:t>
            </a:r>
          </a:p>
          <a:p>
            <a:pPr marL="0" indent="0">
              <a:buNone/>
            </a:pPr>
            <a:r>
              <a:rPr lang="en-US" dirty="0"/>
              <a:t>	3. Magnetic tape</a:t>
            </a:r>
          </a:p>
          <a:p>
            <a:pPr marL="0" indent="0">
              <a:buNone/>
            </a:pPr>
            <a:r>
              <a:rPr lang="en-US" dirty="0"/>
              <a:t>	4. Optical Disk</a:t>
            </a:r>
          </a:p>
          <a:p>
            <a:pPr marL="0" indent="0">
              <a:buNone/>
            </a:pPr>
            <a:r>
              <a:rPr lang="en-US" dirty="0"/>
              <a:t>	5. SSD</a:t>
            </a:r>
          </a:p>
          <a:p>
            <a:r>
              <a:rPr lang="en-US" dirty="0"/>
              <a:t>Primary storage</a:t>
            </a:r>
          </a:p>
          <a:p>
            <a:r>
              <a:rPr lang="en-US" dirty="0"/>
              <a:t>Secondary Storage</a:t>
            </a:r>
          </a:p>
          <a:p>
            <a:r>
              <a:rPr lang="en-US" dirty="0"/>
              <a:t>RAID (Redundant Array of Independent Disks)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6EC8B-CAA4-2792-2689-09946E1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60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F6641-740A-472F-8A6E-1FAC4222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Causes of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16AEB-DCFA-420B-86C8-C0A80F1DD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System crashes </a:t>
            </a:r>
            <a:r>
              <a:rPr lang="en-US" dirty="0"/>
              <a:t>due to hardware or software errors, resulting in loss of main</a:t>
            </a:r>
          </a:p>
          <a:p>
            <a:pPr marL="0" indent="0">
              <a:buNone/>
            </a:pPr>
            <a:r>
              <a:rPr lang="en-US" dirty="0"/>
              <a:t>   memory;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Media failures</a:t>
            </a:r>
            <a:r>
              <a:rPr lang="en-US" dirty="0"/>
              <a:t>, such as head crashes or unreadable media, resulting in the loss</a:t>
            </a:r>
          </a:p>
          <a:p>
            <a:pPr marL="0" indent="0">
              <a:buNone/>
            </a:pPr>
            <a:r>
              <a:rPr lang="en-US" dirty="0"/>
              <a:t>   of parts of secondary storage;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Application software errors</a:t>
            </a:r>
            <a:r>
              <a:rPr lang="en-US" dirty="0"/>
              <a:t>, such as logical errors in the program that is accessing</a:t>
            </a:r>
          </a:p>
          <a:p>
            <a:pPr marL="0" indent="0">
              <a:buNone/>
            </a:pPr>
            <a:r>
              <a:rPr lang="en-US" dirty="0"/>
              <a:t>    the database, that cause one or more transactions to fail;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Natural physical disasters</a:t>
            </a:r>
            <a:r>
              <a:rPr lang="en-US" dirty="0"/>
              <a:t>, such as fires, floods, earthquakes, or power failures;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Carelessness </a:t>
            </a:r>
            <a:r>
              <a:rPr lang="en-US" dirty="0"/>
              <a:t>or unintentional destruction of data or facilities by operators or</a:t>
            </a:r>
          </a:p>
          <a:p>
            <a:pPr marL="0" indent="0">
              <a:buNone/>
            </a:pPr>
            <a:r>
              <a:rPr lang="en-US" dirty="0"/>
              <a:t>   users;</a:t>
            </a:r>
          </a:p>
          <a:p>
            <a:pPr marL="0" indent="0">
              <a:buNone/>
            </a:pPr>
            <a:r>
              <a:rPr lang="en-US" dirty="0"/>
              <a:t>• </a:t>
            </a:r>
            <a:r>
              <a:rPr lang="en-US" b="1" dirty="0"/>
              <a:t>Sabotage</a:t>
            </a:r>
            <a:r>
              <a:rPr lang="en-US" dirty="0"/>
              <a:t>, or intentional corruption or destruction of data, hardware, or software</a:t>
            </a:r>
          </a:p>
          <a:p>
            <a:pPr marL="0" indent="0">
              <a:buNone/>
            </a:pPr>
            <a:r>
              <a:rPr lang="en-US" dirty="0"/>
              <a:t>   facilities.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7CC60-63B3-BBD1-9876-A81CF095E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3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A3095-9A9F-456E-ACCF-B488CA1D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Transactions and Recovery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0DC5F-9AC4-4EFD-A625-D99458509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represent the basic </a:t>
            </a:r>
            <a:r>
              <a:rPr lang="en-US" i="1" dirty="0"/>
              <a:t>unit of recovery </a:t>
            </a:r>
            <a:r>
              <a:rPr lang="en-US" dirty="0"/>
              <a:t>in a database system</a:t>
            </a:r>
          </a:p>
          <a:p>
            <a:r>
              <a:rPr lang="en-US" dirty="0"/>
              <a:t>In failure, the recovery manager guarantee the </a:t>
            </a:r>
            <a:r>
              <a:rPr lang="en-US" i="1" dirty="0"/>
              <a:t>Atomicity</a:t>
            </a:r>
            <a:r>
              <a:rPr lang="en-US" dirty="0"/>
              <a:t> and </a:t>
            </a:r>
            <a:r>
              <a:rPr lang="en-US" i="1" dirty="0"/>
              <a:t>Durability </a:t>
            </a:r>
            <a:r>
              <a:rPr lang="en-US" dirty="0"/>
              <a:t>properties of transaction.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074A3-6992-3279-57FB-A3E2DDCF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58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1386-814B-4473-87BB-4774ABA87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77EA7BD-0744-4265-906B-44B923599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129" y="2024113"/>
            <a:ext cx="8819535" cy="4468762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192DC-53BB-6A2D-96E4-32B7A2DE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49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259" y="188259"/>
            <a:ext cx="9022976" cy="626632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8CA34F-740F-4951-B3F3-F62A1150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88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23DD-B00F-4D3F-852C-BFFF7FF56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Transaction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5912E-869A-4EBC-ADC2-3663274A3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find the address of the disk block that contains the record with primary key</a:t>
            </a:r>
          </a:p>
          <a:p>
            <a:pPr marL="0" indent="0">
              <a:buNone/>
            </a:pPr>
            <a:r>
              <a:rPr lang="en-US" dirty="0"/>
              <a:t>   value </a:t>
            </a:r>
            <a:r>
              <a:rPr lang="en-US" i="1" dirty="0"/>
              <a:t>x</a:t>
            </a:r>
            <a:r>
              <a:rPr lang="en-US" dirty="0"/>
              <a:t>;</a:t>
            </a:r>
          </a:p>
          <a:p>
            <a:r>
              <a:rPr lang="en-US" dirty="0"/>
              <a:t>Transfer the disk block into a database buffer in main memory;</a:t>
            </a:r>
          </a:p>
          <a:p>
            <a:r>
              <a:rPr lang="en-US" dirty="0"/>
              <a:t>Copy the salary data from the database buffer into the variable </a:t>
            </a:r>
            <a:r>
              <a:rPr lang="en-US" i="1" dirty="0"/>
              <a:t>salary.</a:t>
            </a:r>
          </a:p>
          <a:p>
            <a:pPr marL="0" indent="0">
              <a:buNone/>
            </a:pPr>
            <a:r>
              <a:rPr lang="en-US" dirty="0"/>
              <a:t>For the write operation, the DBMS carries out the following steps:</a:t>
            </a:r>
          </a:p>
          <a:p>
            <a:r>
              <a:rPr lang="en-US" dirty="0"/>
              <a:t>Find the address of the disk block that contains the record with primary key</a:t>
            </a:r>
          </a:p>
          <a:p>
            <a:pPr marL="0" indent="0">
              <a:buNone/>
            </a:pPr>
            <a:r>
              <a:rPr lang="en-US" dirty="0"/>
              <a:t>   value </a:t>
            </a:r>
            <a:r>
              <a:rPr lang="en-US" i="1" dirty="0"/>
              <a:t>x</a:t>
            </a:r>
            <a:r>
              <a:rPr lang="en-US" dirty="0"/>
              <a:t>;</a:t>
            </a:r>
          </a:p>
          <a:p>
            <a:r>
              <a:rPr lang="en-US" dirty="0"/>
              <a:t>Transfer the disk block into a database buffer in main memory;</a:t>
            </a:r>
          </a:p>
          <a:p>
            <a:r>
              <a:rPr lang="en-US" dirty="0"/>
              <a:t>Copy the salary data from the variable </a:t>
            </a:r>
            <a:r>
              <a:rPr lang="en-US" i="1" dirty="0"/>
              <a:t>salary </a:t>
            </a:r>
            <a:r>
              <a:rPr lang="en-US" dirty="0"/>
              <a:t>into the database buffer;</a:t>
            </a:r>
          </a:p>
          <a:p>
            <a:r>
              <a:rPr lang="en-US" dirty="0"/>
              <a:t>Write the database buffer back to disk.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D2BB0-56CC-06FD-BD30-DDFA4EB8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8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22311-6866-472A-864D-5B2B83B45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470E-BC2D-49E6-BD7D-9E81F4E15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373"/>
            <a:ext cx="10515600" cy="4351338"/>
          </a:xfrm>
        </p:spPr>
        <p:txBody>
          <a:bodyPr/>
          <a:lstStyle/>
          <a:p>
            <a:r>
              <a:rPr lang="en-US" b="1" dirty="0"/>
              <a:t>Database buffers:</a:t>
            </a:r>
            <a:r>
              <a:rPr lang="en-US" dirty="0"/>
              <a:t> Occupy an area in main memory from which data is transferred to and from secondary storage.</a:t>
            </a:r>
          </a:p>
          <a:p>
            <a:r>
              <a:rPr lang="en-US" dirty="0"/>
              <a:t>When database buffers flushed, the updates are stored permanently on secondary storage.</a:t>
            </a:r>
          </a:p>
          <a:p>
            <a:r>
              <a:rPr lang="en-US" dirty="0"/>
              <a:t>Buffers are flushed when its full or when a command is issued.</a:t>
            </a:r>
          </a:p>
          <a:p>
            <a:r>
              <a:rPr lang="en-US" dirty="0"/>
              <a:t>What? If a failure occurs between writing to the buffers and flushing the buffers to secondary storage .</a:t>
            </a:r>
          </a:p>
          <a:p>
            <a:r>
              <a:rPr lang="en-US" dirty="0"/>
              <a:t>The Recovery Manager resolve the issue.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1B6BD-05F2-C491-9569-C145E0F0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7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CC208A-0DC4-4715-AA8B-9A03367D6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23" y="1356852"/>
            <a:ext cx="9188245" cy="448350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063483-D4FC-3B97-330E-0746D6059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16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688D-7B90-46FD-A2DB-21A851FF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A2CA7-9AEE-4E5A-9FC7-1BD06A5EB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Transfer pages to and from secondary storage</a:t>
            </a:r>
          </a:p>
          <a:p>
            <a:r>
              <a:rPr lang="en-US" i="1" dirty="0"/>
              <a:t>Replacement strategy</a:t>
            </a:r>
          </a:p>
          <a:p>
            <a:pPr lvl="1"/>
            <a:r>
              <a:rPr lang="en-US" i="1" dirty="0"/>
              <a:t>First in First out</a:t>
            </a:r>
          </a:p>
          <a:p>
            <a:pPr lvl="1"/>
            <a:r>
              <a:rPr lang="en-US" i="1" dirty="0"/>
              <a:t>Least recently used</a:t>
            </a:r>
          </a:p>
          <a:p>
            <a:pPr marL="401637" lvl="1" indent="-342900"/>
            <a:r>
              <a:rPr lang="en-US" i="1" dirty="0"/>
              <a:t>Data already in buffer should not read from disk</a:t>
            </a:r>
          </a:p>
          <a:p>
            <a:pPr marL="401637" lvl="1" indent="-342900"/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AEF15-CFF5-6E4D-3F5E-6CD581D0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70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499AC-2945-4837-9270-5633FB4D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Recovery Facilities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59FAD-414A-4AD6-A3BF-039BB0F70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918"/>
            <a:ext cx="10515600" cy="4886045"/>
          </a:xfrm>
        </p:spPr>
        <p:txBody>
          <a:bodyPr/>
          <a:lstStyle/>
          <a:p>
            <a:r>
              <a:rPr lang="en-US" sz="3600" dirty="0"/>
              <a:t>A DBMS should provide the following facilities to assist with recovery:</a:t>
            </a:r>
          </a:p>
          <a:p>
            <a:pPr lvl="1"/>
            <a:r>
              <a:rPr lang="en-US" sz="4000" b="1" dirty="0"/>
              <a:t>Backup mechanism</a:t>
            </a:r>
          </a:p>
          <a:p>
            <a:pPr lvl="1"/>
            <a:r>
              <a:rPr lang="en-US" sz="4000" b="1" dirty="0"/>
              <a:t>Log file (journal)</a:t>
            </a:r>
          </a:p>
          <a:p>
            <a:pPr lvl="1"/>
            <a:r>
              <a:rPr lang="en-US" sz="4000" b="1" dirty="0"/>
              <a:t>Checkpoint</a:t>
            </a:r>
          </a:p>
          <a:p>
            <a:pPr lvl="1"/>
            <a:r>
              <a:rPr lang="en-US" sz="4000" b="1" dirty="0"/>
              <a:t>Recovery Manager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9EC61-E8CA-949F-FBB4-9B9E1D95D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999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7D1DD-8193-4A75-870E-C92F31F7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514"/>
          </a:xfrm>
        </p:spPr>
        <p:txBody>
          <a:bodyPr>
            <a:normAutofit fontScale="90000"/>
          </a:bodyPr>
          <a:lstStyle/>
          <a:p>
            <a:r>
              <a:rPr lang="en-US" dirty="0"/>
              <a:t>Segment of a log file</a:t>
            </a:r>
          </a:p>
        </p:txBody>
      </p:sp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25FDB66-6C1D-4703-B702-25B9D18979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096" y="1017640"/>
            <a:ext cx="9792930" cy="564863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21EFD2-81F5-9445-6C7A-6CA22AAF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48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5CC208A-0DC4-4715-AA8B-9A03367D6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23" y="1356852"/>
            <a:ext cx="9188245" cy="4483509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81208E-B7EF-56FB-0360-42EA4F77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2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77FD-C8EA-4996-90C1-FBC3B6DB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Recovery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1C64-0E30-4709-81A6-D3FB8033C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Consider two cases:</a:t>
            </a:r>
          </a:p>
          <a:p>
            <a:pPr lvl="1"/>
            <a:r>
              <a:rPr lang="en-US" sz="4000" dirty="0"/>
              <a:t>If the database has been extensively damaged</a:t>
            </a:r>
          </a:p>
          <a:p>
            <a:pPr lvl="1"/>
            <a:r>
              <a:rPr lang="en-US" sz="4000" dirty="0"/>
              <a:t>If the database has not been physically damaged but has become inconsistent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4854A-E4BC-2535-86A9-5B756DD7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96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7E4D0-3467-4AE1-ADFC-EA6203104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B018-5BFA-428D-A8A5-AC2B18B8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Recovery techniques using deferred update</a:t>
            </a:r>
          </a:p>
          <a:p>
            <a:r>
              <a:rPr lang="en-US" dirty="0"/>
              <a:t>Using the </a:t>
            </a:r>
            <a:r>
              <a:rPr lang="en-US" i="1" dirty="0"/>
              <a:t>deferred update </a:t>
            </a:r>
            <a:r>
              <a:rPr lang="en-US" dirty="0"/>
              <a:t>recovery protocol, updates are not written to the database until after a transaction has reached its commit point.</a:t>
            </a:r>
          </a:p>
          <a:p>
            <a:r>
              <a:rPr lang="en-US" dirty="0"/>
              <a:t>Use log file for recovery</a:t>
            </a:r>
          </a:p>
          <a:p>
            <a:r>
              <a:rPr lang="en-US" b="1" dirty="0"/>
              <a:t>Recovery techniques using immediate update</a:t>
            </a:r>
          </a:p>
          <a:p>
            <a:r>
              <a:rPr lang="en-US" dirty="0"/>
              <a:t>Using the </a:t>
            </a:r>
            <a:r>
              <a:rPr lang="en-US" i="1" dirty="0"/>
              <a:t>immediate update </a:t>
            </a:r>
            <a:r>
              <a:rPr lang="en-US" dirty="0"/>
              <a:t>recovery protocol, updates are applied to the database as they occur without waiting to reach the commit point</a:t>
            </a:r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A458A-0EA3-7EEB-5ABA-BD8D9B71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819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Concurrency control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Locking </a:t>
            </a:r>
          </a:p>
          <a:p>
            <a:r>
              <a:rPr lang="en-US" dirty="0"/>
              <a:t>Timestamping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D486D0-59C3-DA0F-409D-C2054C2E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75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Locking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used to control concurrent access to data. When one transaction is accessing the database, a lock may deny access to other transactions to prevent incorrect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6864D-3EF7-DDBC-29C2-0ED27AFD6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16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Shared lock</a:t>
            </a:r>
          </a:p>
          <a:p>
            <a:r>
              <a:rPr lang="en-US" dirty="0"/>
              <a:t>If a transaction has a shared lock on a data item, it can read the item but not update it.</a:t>
            </a:r>
          </a:p>
          <a:p>
            <a:r>
              <a:rPr lang="en-US" b="1" dirty="0"/>
              <a:t>Exclusive lock</a:t>
            </a:r>
          </a:p>
          <a:p>
            <a:r>
              <a:rPr lang="en-US" dirty="0"/>
              <a:t>If a transaction has an exclusive lock on a data item, it can both read and update the item.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814A9-A1CC-AAFB-D396-D97AF446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6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Two-phase locking (2PL)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transaction follows the two-phase locking protocol if all locking operations precede the first unlock operation in the transaction.</a:t>
            </a:r>
          </a:p>
          <a:p>
            <a:endParaRPr lang="en-US" dirty="0"/>
          </a:p>
          <a:p>
            <a:r>
              <a:rPr lang="en-US" b="1" dirty="0"/>
              <a:t>Growing phase</a:t>
            </a:r>
          </a:p>
          <a:p>
            <a:r>
              <a:rPr lang="en-US" b="1" dirty="0"/>
              <a:t>Shrinking phase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CA740-5042-8FB0-D8F3-DFFBCC3D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1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64776"/>
            <a:ext cx="9130553" cy="541916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F2E6B2-5B99-B1E6-D467-B8D81DE0E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3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365" y="363071"/>
            <a:ext cx="9547411" cy="5553635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0E07D1-97CD-EE2A-AB1F-1FC00521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7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the inconsistent analysis problem.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Consult your text book for reading.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0DD28-2167-51F9-7AEE-6FC18FF7E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19353-8131-42C5-BF8D-FD2269C44E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2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744</Words>
  <Application>Microsoft Office PowerPoint</Application>
  <PresentationFormat>Widescreen</PresentationFormat>
  <Paragraphs>122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Serializability</vt:lpstr>
      <vt:lpstr>PowerPoint Presentation</vt:lpstr>
      <vt:lpstr>Concurrency control techniques</vt:lpstr>
      <vt:lpstr>Locking</vt:lpstr>
      <vt:lpstr>Types of Locks</vt:lpstr>
      <vt:lpstr>Two-phase locking (2PL)</vt:lpstr>
      <vt:lpstr>PowerPoint Presentation</vt:lpstr>
      <vt:lpstr>PowerPoint Presentation</vt:lpstr>
      <vt:lpstr>Preventing the inconsistent analysis problem.</vt:lpstr>
      <vt:lpstr>Cascading Rollback</vt:lpstr>
      <vt:lpstr>Deadlock</vt:lpstr>
      <vt:lpstr>Deadlock</vt:lpstr>
      <vt:lpstr>PowerPoint Presentation</vt:lpstr>
      <vt:lpstr>Database Recovery</vt:lpstr>
      <vt:lpstr>Database Recovery</vt:lpstr>
      <vt:lpstr>The Storage Medium</vt:lpstr>
      <vt:lpstr>Causes of failure</vt:lpstr>
      <vt:lpstr>Transactions and Recovery</vt:lpstr>
      <vt:lpstr>Transaction</vt:lpstr>
      <vt:lpstr>Transaction steps</vt:lpstr>
      <vt:lpstr>Database buffer</vt:lpstr>
      <vt:lpstr>PowerPoint Presentation</vt:lpstr>
      <vt:lpstr>Buffer Management</vt:lpstr>
      <vt:lpstr>Recovery Facilities</vt:lpstr>
      <vt:lpstr>Segment of a log file</vt:lpstr>
      <vt:lpstr>PowerPoint Presentation</vt:lpstr>
      <vt:lpstr>Recovery Techniques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Qayyum Khan</dc:creator>
  <cp:lastModifiedBy>PC</cp:lastModifiedBy>
  <cp:revision>36</cp:revision>
  <dcterms:created xsi:type="dcterms:W3CDTF">2018-05-11T03:45:38Z</dcterms:created>
  <dcterms:modified xsi:type="dcterms:W3CDTF">2024-05-16T09:35:48Z</dcterms:modified>
</cp:coreProperties>
</file>