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7BEA7-FCC1-4980-A7E7-36F9E86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55" y="533400"/>
            <a:ext cx="10948145" cy="3329581"/>
          </a:xfrm>
        </p:spPr>
        <p:txBody>
          <a:bodyPr/>
          <a:lstStyle/>
          <a:p>
            <a:r>
              <a:rPr lang="ru-RU" sz="6000" dirty="0"/>
              <a:t>Политика Информационной Безопасности маркетинговой компании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4FE3-92F0-491E-A92B-4DBF00F774EA}"/>
              </a:ext>
            </a:extLst>
          </p:cNvPr>
          <p:cNvSpPr txBox="1"/>
          <p:nvPr/>
        </p:nvSpPr>
        <p:spPr>
          <a:xfrm>
            <a:off x="253255" y="4064000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Подготовил: </a:t>
            </a:r>
          </a:p>
          <a:p>
            <a:r>
              <a:rPr lang="ru-RU" dirty="0">
                <a:solidFill>
                  <a:schemeClr val="accent2"/>
                </a:solidFill>
              </a:rPr>
              <a:t>Сенченя Владислав</a:t>
            </a:r>
          </a:p>
          <a:p>
            <a:r>
              <a:rPr lang="ru-RU" dirty="0">
                <a:solidFill>
                  <a:schemeClr val="accent2"/>
                </a:solidFill>
              </a:rPr>
              <a:t>ПОИТ 5-2</a:t>
            </a:r>
          </a:p>
        </p:txBody>
      </p:sp>
    </p:spTree>
    <p:extLst>
      <p:ext uri="{BB962C8B-B14F-4D97-AF65-F5344CB8AC3E}">
        <p14:creationId xmlns:p14="http://schemas.microsoft.com/office/powerpoint/2010/main" val="401839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3F96C3-2457-44D8-8485-B2DA1BB3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2" y="960718"/>
            <a:ext cx="10529888" cy="5897282"/>
          </a:xfrm>
        </p:spPr>
        <p:txBody>
          <a:bodyPr>
            <a:normAutofit/>
          </a:bodyPr>
          <a:lstStyle/>
          <a:p>
            <a:r>
              <a:rPr lang="ru-RU" dirty="0"/>
              <a:t>Естественные:</a:t>
            </a:r>
          </a:p>
          <a:p>
            <a:pPr lvl="1"/>
            <a:r>
              <a:rPr lang="ru-RU" dirty="0"/>
              <a:t>Различные помехи из-за природных условий</a:t>
            </a:r>
          </a:p>
          <a:p>
            <a:r>
              <a:rPr lang="ru-RU" dirty="0"/>
              <a:t>Искусственные:</a:t>
            </a:r>
          </a:p>
          <a:p>
            <a:pPr lvl="1"/>
            <a:r>
              <a:rPr lang="ru-RU" dirty="0"/>
              <a:t>Несанкционированный доступ</a:t>
            </a:r>
          </a:p>
          <a:p>
            <a:pPr lvl="1"/>
            <a:r>
              <a:rPr lang="ru-RU" dirty="0"/>
              <a:t>Заражение устройств вирусами сотрудниками либо другими лицами</a:t>
            </a:r>
          </a:p>
          <a:p>
            <a:endParaRPr lang="ru-RU" dirty="0"/>
          </a:p>
          <a:p>
            <a:r>
              <a:rPr lang="ru-RU" dirty="0"/>
              <a:t>Преднамеренные</a:t>
            </a:r>
          </a:p>
          <a:p>
            <a:pPr lvl="1"/>
            <a:r>
              <a:rPr lang="ru-RU" dirty="0"/>
              <a:t>Деятельность преступных организаций</a:t>
            </a:r>
          </a:p>
          <a:p>
            <a:pPr lvl="1"/>
            <a:r>
              <a:rPr lang="ru-RU" dirty="0"/>
              <a:t>Слив данных сотрудниками</a:t>
            </a:r>
          </a:p>
          <a:p>
            <a:r>
              <a:rPr lang="ru-RU" dirty="0"/>
              <a:t>Непреднамеренные</a:t>
            </a:r>
          </a:p>
          <a:p>
            <a:pPr lvl="1"/>
            <a:r>
              <a:rPr lang="ru-RU" dirty="0"/>
              <a:t>Человеческий фактор</a:t>
            </a:r>
          </a:p>
          <a:p>
            <a:pPr marL="457200" lvl="1" indent="0">
              <a:buNone/>
            </a:pPr>
            <a:r>
              <a:rPr lang="ru-RU" dirty="0"/>
              <a:t>	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59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F443-D1A8-48FB-BDEE-62C02CCA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846418"/>
            <a:ext cx="8946541" cy="4195481"/>
          </a:xfrm>
        </p:spPr>
        <p:txBody>
          <a:bodyPr/>
          <a:lstStyle/>
          <a:p>
            <a:r>
              <a:rPr lang="ru-RU" dirty="0"/>
              <a:t>Внешние</a:t>
            </a:r>
          </a:p>
          <a:p>
            <a:pPr lvl="1"/>
            <a:r>
              <a:rPr lang="ru-RU" dirty="0"/>
              <a:t>Неквалифицированные пользователи</a:t>
            </a:r>
          </a:p>
          <a:p>
            <a:pPr lvl="1"/>
            <a:r>
              <a:rPr lang="ru-RU" dirty="0"/>
              <a:t>Несанкционированный доступ к ПС с целью модификации кода.</a:t>
            </a:r>
          </a:p>
          <a:p>
            <a:pPr lvl="1"/>
            <a:endParaRPr lang="ru-RU" dirty="0"/>
          </a:p>
          <a:p>
            <a:r>
              <a:rPr lang="ru-RU" dirty="0"/>
              <a:t>Внутренние</a:t>
            </a:r>
          </a:p>
          <a:p>
            <a:pPr lvl="1"/>
            <a:r>
              <a:rPr lang="ru-RU" dirty="0"/>
              <a:t>Некорректный исходный алгоритм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Системные ошибки при постановке задачи проектирования</a:t>
            </a:r>
          </a:p>
          <a:p>
            <a:pPr lvl="1"/>
            <a:r>
              <a:rPr lang="ru-RU" dirty="0"/>
              <a:t>нарушение режима эксплуатации, вызванное состоянием аппаратных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10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74387-324F-4902-9601-17F75EA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Оценка угроз, рисков и уязвимостей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5EED1-5CDC-4368-8E26-477124BA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оценке учитывают:</a:t>
            </a:r>
          </a:p>
          <a:p>
            <a:pPr lvl="0"/>
            <a:r>
              <a:rPr lang="ru-RU" dirty="0"/>
              <a:t>ценность ресурсов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оценка значимости угроз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эффективность существующих и планируемых средств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376964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4F6F2-F658-4E6C-A100-ACAF3392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Оценка ущерба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3C084-513E-43AE-9EDE-8047B095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29183"/>
            <a:ext cx="9159952" cy="51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44B55-1B9F-4C31-967E-16F19E2A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Оценка вероятности реализации угрозы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AF1DAC-6001-4A85-A12B-3A8588AE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9" y="2039830"/>
            <a:ext cx="9644680" cy="24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8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D7C13-ACA2-4008-ABF1-D0EF226A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Оценка рисков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6DD8C7-C7CA-4A1C-80BD-E330BD74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32" y="1072198"/>
            <a:ext cx="6453205" cy="1562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DC0FDF-F537-46DD-A8A2-3E744CE6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2" y="2634297"/>
            <a:ext cx="645320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3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E081-0CDF-43E1-9778-1CF4533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37" y="325718"/>
            <a:ext cx="10352089" cy="1400530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Методы обеспечения требуемого уровня защищенности информационных ресурсов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C908-A577-4027-A58E-0FCB008E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37" y="248920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выделить основные методы:</a:t>
            </a:r>
          </a:p>
          <a:p>
            <a:pPr lvl="0"/>
            <a:r>
              <a:rPr lang="ru-RU" dirty="0"/>
              <a:t>План обучения персонала разработанной политике информационной безопасности;</a:t>
            </a:r>
          </a:p>
          <a:p>
            <a:pPr lvl="0"/>
            <a:r>
              <a:rPr lang="ru-RU" dirty="0"/>
              <a:t>Правила и принципы работы с средствами хранения данных;</a:t>
            </a:r>
          </a:p>
          <a:p>
            <a:pPr lvl="0"/>
            <a:r>
              <a:rPr lang="ru-RU" dirty="0"/>
              <a:t>Алгоритмы действий по организации информационной безопасности;</a:t>
            </a:r>
          </a:p>
          <a:p>
            <a:pPr lvl="0"/>
            <a:r>
              <a:rPr lang="ru-RU" dirty="0"/>
              <a:t>Конкретные действия для защиты информации;</a:t>
            </a:r>
          </a:p>
          <a:p>
            <a:pPr lvl="0"/>
            <a:r>
              <a:rPr lang="ru-RU" dirty="0"/>
              <a:t>Алгоритмы действий на случаи восстановительных работ</a:t>
            </a:r>
          </a:p>
          <a:p>
            <a:pPr lvl="0"/>
            <a:r>
              <a:rPr lang="ru-RU" dirty="0"/>
              <a:t>Алгоритмы действий на случаи нарушения политики информационной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47436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02167-6A78-4FA0-82F6-9C2F4C53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Несанкционированный доступ преступных группировок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910ED-F83F-4185-B480-F8AE3667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40218"/>
            <a:ext cx="8946541" cy="4195481"/>
          </a:xfrm>
        </p:spPr>
        <p:txBody>
          <a:bodyPr/>
          <a:lstStyle/>
          <a:p>
            <a:r>
              <a:rPr lang="ru-RU" dirty="0"/>
              <a:t>Использование защитных программ и устройств</a:t>
            </a:r>
          </a:p>
          <a:p>
            <a:r>
              <a:rPr lang="ru-RU" dirty="0"/>
              <a:t>Авторизация и аутентификация</a:t>
            </a:r>
          </a:p>
          <a:p>
            <a:r>
              <a:rPr lang="ru-RU" dirty="0"/>
              <a:t>Обучение сотрудников</a:t>
            </a:r>
          </a:p>
          <a:p>
            <a:r>
              <a:rPr lang="ru-RU" dirty="0"/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346873552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2BA7A-09FC-448C-B40B-0D8F421A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Несанкционированный доступ третьих лиц на рабочее место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D7371-45BC-45A4-9C02-9E194ED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02118"/>
            <a:ext cx="8946541" cy="4195481"/>
          </a:xfrm>
        </p:spPr>
        <p:txBody>
          <a:bodyPr/>
          <a:lstStyle/>
          <a:p>
            <a:r>
              <a:rPr lang="ru-RU" dirty="0"/>
              <a:t>Авторизация и аутентификация</a:t>
            </a:r>
          </a:p>
          <a:p>
            <a:r>
              <a:rPr lang="ru-RU" dirty="0"/>
              <a:t>Ограничение доступа</a:t>
            </a:r>
          </a:p>
          <a:p>
            <a:r>
              <a:rPr lang="ru-RU" dirty="0"/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694728539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9D605-E970-4156-B7A3-EF85C1F8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Утечка данных из-за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E89AB-71C8-43DD-8EA5-F4B9BE53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76718"/>
            <a:ext cx="8946541" cy="4195481"/>
          </a:xfrm>
        </p:spPr>
        <p:txBody>
          <a:bodyPr/>
          <a:lstStyle/>
          <a:p>
            <a:r>
              <a:rPr lang="ru-RU" dirty="0"/>
              <a:t>Мониторинг: мониторинг доступа к конфиденциальной информации и контроль за действиями сотрудников</a:t>
            </a:r>
          </a:p>
          <a:p>
            <a:endParaRPr lang="ru-RU" dirty="0"/>
          </a:p>
          <a:p>
            <a:r>
              <a:rPr lang="ru-RU" dirty="0"/>
              <a:t>Соблюдение процедур: установление строгих правил и процедур для обработки, хранения и передачи конфиденциальной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44943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1DE72-3AA5-4DC2-8164-0F3BE843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1" y="211418"/>
            <a:ext cx="9404723" cy="140053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Что, зачем и как?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EE545-9AD6-427F-92F3-67D68372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1" y="1523048"/>
            <a:ext cx="988169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Политика информационной безопасности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283156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1766-0E9F-49CE-A198-D4F59B5B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Почты сотрудников и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FC7E1-0EF5-4AD2-A5E2-7F64A9CE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494118"/>
            <a:ext cx="8946541" cy="4195481"/>
          </a:xfrm>
        </p:spPr>
        <p:txBody>
          <a:bodyPr/>
          <a:lstStyle/>
          <a:p>
            <a:r>
              <a:rPr lang="ru-RU" dirty="0"/>
              <a:t>Двухфакторная аутентификация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антивирусного ПО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Оповещение клиентов о необходимости проверки правильности почты;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22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2246C-52FC-45F6-9EC6-90630427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Аппаратные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0AB92-3B23-4754-8AA8-68662E85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ru-RU" dirty="0"/>
              <a:t>Регулярная проверка аппаратных средств на правильное функционирование;</a:t>
            </a:r>
          </a:p>
          <a:p>
            <a:r>
              <a:rPr lang="ru-RU" dirty="0"/>
              <a:t>Обновление аппаратных средств в случае устаревания;</a:t>
            </a:r>
          </a:p>
          <a:p>
            <a:r>
              <a:rPr lang="ru-RU" dirty="0"/>
              <a:t>Резервная копия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Обеспечение надлежащих условий работы и хранения.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3320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2F6C1-BAAA-4AEA-966C-8F19B2A6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Веб-сайт: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59B08-5E79-4AFE-ABE7-AA6102D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468718"/>
            <a:ext cx="8946541" cy="4195481"/>
          </a:xfrm>
        </p:spPr>
        <p:txBody>
          <a:bodyPr/>
          <a:lstStyle/>
          <a:p>
            <a:r>
              <a:rPr lang="ru-RU" dirty="0"/>
              <a:t>Использование безопасных протоколов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Регулярное обновление ПО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Защиты от </a:t>
            </a:r>
            <a:r>
              <a:rPr lang="en-US" dirty="0"/>
              <a:t>DDOS-</a:t>
            </a:r>
            <a:r>
              <a:rPr lang="ru-RU" dirty="0"/>
              <a:t>атак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Фильтрация ввода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27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artinkof.club/uploads/posts/2022-05/1653715314_23-kartinkof-club-p-spasibo-za-prosmotr-veselie-kartinki-25.png">
            <a:extLst>
              <a:ext uri="{FF2B5EF4-FFF2-40B4-BE49-F238E27FC236}">
                <a16:creationId xmlns:a16="http://schemas.microsoft.com/office/drawing/2014/main" id="{B6D4B5BC-BA80-4D5B-B916-7C65E6F4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38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7CD56-7D32-4244-A1FC-8D62FA30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1" y="401918"/>
            <a:ext cx="9404723" cy="140053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561A5-DBB9-420A-A722-E1D861E8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01" y="1458259"/>
            <a:ext cx="995789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Разработка политики информационной безопасности является необходимым фактором для функционирования маркетинговой компании.</a:t>
            </a:r>
          </a:p>
          <a:p>
            <a:pPr marL="0" indent="0">
              <a:buNone/>
            </a:pPr>
            <a:r>
              <a:rPr lang="ru-RU" sz="2400" dirty="0"/>
              <a:t>Компания, используя различные средства хранения информации, содержит множество конфиденциальных данных как о клиентах, так и о внутренних делах компании. </a:t>
            </a:r>
          </a:p>
          <a:p>
            <a:pPr marL="0" indent="0">
              <a:buNone/>
            </a:pPr>
            <a:r>
              <a:rPr lang="ru-RU" sz="2400" dirty="0"/>
              <a:t>Нарушение информационной безопасности, утечка, потеря хранящихся данных может привести к необратимым последствиям.</a:t>
            </a:r>
          </a:p>
        </p:txBody>
      </p:sp>
    </p:spTree>
    <p:extLst>
      <p:ext uri="{BB962C8B-B14F-4D97-AF65-F5344CB8AC3E}">
        <p14:creationId xmlns:p14="http://schemas.microsoft.com/office/powerpoint/2010/main" val="397146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E275-5988-4C4A-B109-F19858A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1" y="401918"/>
            <a:ext cx="9404723" cy="140053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Каким образом?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B43E2-004F-4D96-9DEE-DE20B5F6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1" y="1172882"/>
            <a:ext cx="9983789" cy="528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/>
              <a:t>Для правильной разработки ПОБ необходимо выделить следующие задачи и цели:</a:t>
            </a:r>
          </a:p>
          <a:p>
            <a:pPr marL="0" indent="0">
              <a:buNone/>
            </a:pPr>
            <a:r>
              <a:rPr lang="ru-RU" sz="2400" dirty="0"/>
              <a:t>Цели:</a:t>
            </a:r>
          </a:p>
          <a:p>
            <a:pPr lvl="0"/>
            <a:r>
              <a:rPr lang="ru-RU" sz="2400" dirty="0"/>
              <a:t>сохранение конфиденциальности критичных информационных ресурсов</a:t>
            </a:r>
          </a:p>
          <a:p>
            <a:pPr lvl="0"/>
            <a:r>
              <a:rPr lang="ru-RU" sz="2400" dirty="0"/>
              <a:t>обеспечение непрерывности доступа к информационным ресурсам</a:t>
            </a:r>
          </a:p>
          <a:p>
            <a:pPr lvl="0"/>
            <a:r>
              <a:rPr lang="ru-RU" sz="2400" dirty="0"/>
              <a:t>защита целостности информации</a:t>
            </a:r>
          </a:p>
          <a:p>
            <a:pPr lvl="0"/>
            <a:r>
              <a:rPr lang="ru-RU" sz="2400" dirty="0"/>
              <a:t>предотвращение или снижения ущерба от угроз и рисков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Задачи:</a:t>
            </a:r>
          </a:p>
          <a:p>
            <a:pPr lvl="0"/>
            <a:r>
              <a:rPr lang="ru-RU" sz="2400" dirty="0"/>
              <a:t>разработка концепций, стандартов, инструкций, процедур и планов мероприятий</a:t>
            </a:r>
          </a:p>
          <a:p>
            <a:pPr lvl="0"/>
            <a:r>
              <a:rPr lang="ru-RU" sz="2400" dirty="0"/>
              <a:t>описание структуры маркетинговой компании</a:t>
            </a:r>
          </a:p>
          <a:p>
            <a:pPr lvl="0"/>
            <a:r>
              <a:rPr lang="ru-RU" sz="2400" dirty="0"/>
              <a:t>обзор всех возможных объектов и субъектов информационных отношений</a:t>
            </a:r>
          </a:p>
          <a:p>
            <a:pPr lvl="0"/>
            <a:r>
              <a:rPr lang="ru-RU" sz="2400" dirty="0"/>
              <a:t>выявление основных угроз и их источников</a:t>
            </a:r>
          </a:p>
          <a:p>
            <a:pPr lvl="0"/>
            <a:r>
              <a:rPr lang="ru-RU" sz="2400" dirty="0"/>
              <a:t>оценка угроз, рисков и уязвимостей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00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0B5FE-CC6F-4749-ACF9-80E314F0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198718"/>
            <a:ext cx="10123489" cy="140053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Внутренняя структура организации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A77615-B6BC-45BE-8C3B-15FDADB6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0" y="1357131"/>
            <a:ext cx="9805989" cy="41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C1BE5-B90F-4F09-830C-F74058BE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Что необходимо защищать?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DA04C-A0A3-47CA-BEBC-D018940A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7318"/>
            <a:ext cx="8946541" cy="4195481"/>
          </a:xfrm>
        </p:spPr>
        <p:txBody>
          <a:bodyPr/>
          <a:lstStyle/>
          <a:p>
            <a:r>
              <a:rPr lang="ru-RU" dirty="0"/>
              <a:t>Объект - пассивный компонент системы, хранящий, перерабатывающий, передающий или принимающий информацию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Субъект - активный компонент системы, который может инициировать поток информации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95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3CF7F-0215-4834-86FE-2DFB8489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К объектам относятся: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A9EBC-5255-4AD2-AB1F-0B542CD1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ru-RU" dirty="0"/>
              <a:t>Аппаратные средства</a:t>
            </a:r>
          </a:p>
          <a:p>
            <a:r>
              <a:rPr lang="ru-RU" dirty="0"/>
              <a:t>Базы данных</a:t>
            </a:r>
          </a:p>
          <a:p>
            <a:r>
              <a:rPr lang="ru-RU" dirty="0"/>
              <a:t>Информационные продукты</a:t>
            </a:r>
          </a:p>
          <a:p>
            <a:r>
              <a:rPr lang="ru-RU" dirty="0"/>
              <a:t>Информационные услуги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1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E39B3-CD92-40C0-9D00-CE8C6F7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К субъектам относятся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78796-85F8-4E9A-BA35-F586071D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12" y="1659218"/>
            <a:ext cx="8946541" cy="4195481"/>
          </a:xfrm>
        </p:spPr>
        <p:txBody>
          <a:bodyPr/>
          <a:lstStyle/>
          <a:p>
            <a:r>
              <a:rPr lang="ru-RU" dirty="0"/>
              <a:t>Сотрудники</a:t>
            </a:r>
          </a:p>
          <a:p>
            <a:r>
              <a:rPr lang="ru-RU" dirty="0"/>
              <a:t>Пользователи</a:t>
            </a:r>
          </a:p>
          <a:p>
            <a:r>
              <a:rPr lang="ru-RU" dirty="0"/>
              <a:t>Рыночные посредники</a:t>
            </a:r>
          </a:p>
        </p:txBody>
      </p:sp>
    </p:spTree>
    <p:extLst>
      <p:ext uri="{BB962C8B-B14F-4D97-AF65-F5344CB8AC3E}">
        <p14:creationId xmlns:p14="http://schemas.microsoft.com/office/powerpoint/2010/main" val="29061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BA034-5BC7-4C02-978F-A96779D1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" y="452718"/>
            <a:ext cx="9404723" cy="140053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Основные угрозы и их источники?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15E02-9F6E-4CD7-804C-F214C87A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2" y="2002118"/>
            <a:ext cx="8946541" cy="4195481"/>
          </a:xfrm>
        </p:spPr>
        <p:txBody>
          <a:bodyPr/>
          <a:lstStyle/>
          <a:p>
            <a:r>
              <a:rPr lang="ru-RU" dirty="0"/>
              <a:t>Естественные и искусственные угрозы</a:t>
            </a:r>
          </a:p>
          <a:p>
            <a:r>
              <a:rPr lang="ru-RU" dirty="0"/>
              <a:t>Преднамеренные и непреднамеренные</a:t>
            </a:r>
          </a:p>
          <a:p>
            <a:r>
              <a:rPr lang="ru-RU" dirty="0"/>
              <a:t>Внешние и внутренние</a:t>
            </a:r>
          </a:p>
        </p:txBody>
      </p:sp>
    </p:spTree>
    <p:extLst>
      <p:ext uri="{BB962C8B-B14F-4D97-AF65-F5344CB8AC3E}">
        <p14:creationId xmlns:p14="http://schemas.microsoft.com/office/powerpoint/2010/main" val="333153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527</Words>
  <Application>Microsoft Office PowerPoint</Application>
  <PresentationFormat>Широкоэкранный</PresentationFormat>
  <Paragraphs>106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Ион</vt:lpstr>
      <vt:lpstr>Политика Информационной Безопасности маркетинговой компании</vt:lpstr>
      <vt:lpstr>Что, зачем и как?</vt:lpstr>
      <vt:lpstr>Зачем?</vt:lpstr>
      <vt:lpstr>Каким образом?</vt:lpstr>
      <vt:lpstr>Внутренняя структура организации</vt:lpstr>
      <vt:lpstr>Что необходимо защищать?</vt:lpstr>
      <vt:lpstr>К объектам относятся:</vt:lpstr>
      <vt:lpstr>К субъектам относятся</vt:lpstr>
      <vt:lpstr>Основные угрозы и их источники?</vt:lpstr>
      <vt:lpstr>Презентация PowerPoint</vt:lpstr>
      <vt:lpstr>Презентация PowerPoint</vt:lpstr>
      <vt:lpstr>Оценка угроз, рисков и уязвимостей</vt:lpstr>
      <vt:lpstr>Оценка ущерба</vt:lpstr>
      <vt:lpstr>Оценка вероятности реализации угрозы</vt:lpstr>
      <vt:lpstr>Оценка рисков</vt:lpstr>
      <vt:lpstr>Методы обеспечения требуемого уровня защищенности информационных ресурсов</vt:lpstr>
      <vt:lpstr>Несанкционированный доступ преступных группировок </vt:lpstr>
      <vt:lpstr>Несанкционированный доступ третьих лиц на рабочее место </vt:lpstr>
      <vt:lpstr>Утечка данных из-за сотрудников</vt:lpstr>
      <vt:lpstr>Почты сотрудников и клиентов</vt:lpstr>
      <vt:lpstr>Аппаратные средства</vt:lpstr>
      <vt:lpstr>Веб-сайт: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маркетинговой компании</dc:title>
  <dc:creator>VladIsLove</dc:creator>
  <cp:lastModifiedBy>VladIsLove</cp:lastModifiedBy>
  <cp:revision>14</cp:revision>
  <dcterms:created xsi:type="dcterms:W3CDTF">2023-02-28T04:52:52Z</dcterms:created>
  <dcterms:modified xsi:type="dcterms:W3CDTF">2023-02-28T07:51:04Z</dcterms:modified>
</cp:coreProperties>
</file>