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3" r:id="rId2"/>
    <p:sldId id="264" r:id="rId3"/>
    <p:sldId id="283" r:id="rId4"/>
    <p:sldId id="261" r:id="rId5"/>
    <p:sldId id="266" r:id="rId6"/>
    <p:sldId id="260" r:id="rId7"/>
    <p:sldId id="267" r:id="rId8"/>
    <p:sldId id="259" r:id="rId9"/>
    <p:sldId id="262" r:id="rId10"/>
    <p:sldId id="268" r:id="rId11"/>
    <p:sldId id="284" r:id="rId12"/>
    <p:sldId id="285" r:id="rId13"/>
    <p:sldId id="272" r:id="rId14"/>
    <p:sldId id="273" r:id="rId15"/>
    <p:sldId id="276" r:id="rId16"/>
    <p:sldId id="275" r:id="rId17"/>
    <p:sldId id="286" r:id="rId18"/>
    <p:sldId id="274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0509" autoAdjust="0"/>
  </p:normalViewPr>
  <p:slideViewPr>
    <p:cSldViewPr snapToGrid="0">
      <p:cViewPr varScale="1">
        <p:scale>
          <a:sx n="105" d="100"/>
          <a:sy n="105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C539F-F673-45E7-BD45-C5BC3DA33D9F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6CE109C-62A5-4F3F-8E56-6A7D9FB6A95C}">
      <dgm:prSet/>
      <dgm:spPr/>
      <dgm:t>
        <a:bodyPr/>
        <a:lstStyle/>
        <a:p>
          <a:r>
            <a:rPr lang="en-AU"/>
            <a:t>AFFORDABILITY: Median House Prices </a:t>
          </a:r>
          <a:endParaRPr lang="en-US"/>
        </a:p>
      </dgm:t>
    </dgm:pt>
    <dgm:pt modelId="{E9BE2491-F591-4A63-8482-289F6D42DD95}" type="parTrans" cxnId="{577BA588-83D6-4E72-A8EA-F150576A84E1}">
      <dgm:prSet/>
      <dgm:spPr/>
      <dgm:t>
        <a:bodyPr/>
        <a:lstStyle/>
        <a:p>
          <a:endParaRPr lang="en-US"/>
        </a:p>
      </dgm:t>
    </dgm:pt>
    <dgm:pt modelId="{676EBD5B-AC53-4201-8510-7AF5ACA5FCD9}" type="sibTrans" cxnId="{577BA588-83D6-4E72-A8EA-F150576A84E1}">
      <dgm:prSet/>
      <dgm:spPr/>
      <dgm:t>
        <a:bodyPr/>
        <a:lstStyle/>
        <a:p>
          <a:endParaRPr lang="en-US"/>
        </a:p>
      </dgm:t>
    </dgm:pt>
    <dgm:pt modelId="{FFCD2697-581E-4C5C-B79D-944D582AE733}">
      <dgm:prSet/>
      <dgm:spPr/>
      <dgm:t>
        <a:bodyPr/>
        <a:lstStyle/>
        <a:p>
          <a:r>
            <a:rPr lang="en-AU"/>
            <a:t>SAFETY: Crime Rates</a:t>
          </a:r>
          <a:endParaRPr lang="en-US"/>
        </a:p>
      </dgm:t>
    </dgm:pt>
    <dgm:pt modelId="{6F8F79AA-DF29-4CA3-B949-BA17B277E1BF}" type="parTrans" cxnId="{867E5FDA-8874-4A8E-BD14-0401753CF908}">
      <dgm:prSet/>
      <dgm:spPr/>
      <dgm:t>
        <a:bodyPr/>
        <a:lstStyle/>
        <a:p>
          <a:endParaRPr lang="en-US"/>
        </a:p>
      </dgm:t>
    </dgm:pt>
    <dgm:pt modelId="{21F3D0C4-F4BD-4A83-8FE3-AFDC39DBC318}" type="sibTrans" cxnId="{867E5FDA-8874-4A8E-BD14-0401753CF908}">
      <dgm:prSet/>
      <dgm:spPr/>
      <dgm:t>
        <a:bodyPr/>
        <a:lstStyle/>
        <a:p>
          <a:endParaRPr lang="en-US"/>
        </a:p>
      </dgm:t>
    </dgm:pt>
    <dgm:pt modelId="{E4D91ED9-5ECC-4B4E-B8DA-2FB54C87D47E}">
      <dgm:prSet/>
      <dgm:spPr/>
      <dgm:t>
        <a:bodyPr/>
        <a:lstStyle/>
        <a:p>
          <a:r>
            <a:rPr lang="en-AU"/>
            <a:t>EDUCATION: Schools</a:t>
          </a:r>
          <a:endParaRPr lang="en-US"/>
        </a:p>
      </dgm:t>
    </dgm:pt>
    <dgm:pt modelId="{E0D5A854-8110-4A69-B982-BA0825788D5E}" type="parTrans" cxnId="{2FDAB126-59DC-4353-AF98-D1E43057051D}">
      <dgm:prSet/>
      <dgm:spPr/>
      <dgm:t>
        <a:bodyPr/>
        <a:lstStyle/>
        <a:p>
          <a:endParaRPr lang="en-US"/>
        </a:p>
      </dgm:t>
    </dgm:pt>
    <dgm:pt modelId="{D87C50BA-013C-4854-B690-ED179E72A3E2}" type="sibTrans" cxnId="{2FDAB126-59DC-4353-AF98-D1E43057051D}">
      <dgm:prSet/>
      <dgm:spPr/>
      <dgm:t>
        <a:bodyPr/>
        <a:lstStyle/>
        <a:p>
          <a:endParaRPr lang="en-US"/>
        </a:p>
      </dgm:t>
    </dgm:pt>
    <dgm:pt modelId="{C0C326F5-3EB5-4E08-95B5-30D1814836FE}">
      <dgm:prSet/>
      <dgm:spPr/>
      <dgm:t>
        <a:bodyPr/>
        <a:lstStyle/>
        <a:p>
          <a:r>
            <a:rPr lang="en-AU"/>
            <a:t>ESSENTIAL SERVICES: Hospitals, Police Stations, Supermarkets</a:t>
          </a:r>
          <a:endParaRPr lang="en-US"/>
        </a:p>
      </dgm:t>
    </dgm:pt>
    <dgm:pt modelId="{6FD23B9B-D298-419C-B6E6-A1DB686DABAA}" type="parTrans" cxnId="{0479A4F6-54E7-4879-B7DC-350BA397C27F}">
      <dgm:prSet/>
      <dgm:spPr/>
      <dgm:t>
        <a:bodyPr/>
        <a:lstStyle/>
        <a:p>
          <a:endParaRPr lang="en-US"/>
        </a:p>
      </dgm:t>
    </dgm:pt>
    <dgm:pt modelId="{5CF12207-1B09-4DC3-9577-440861D1C29B}" type="sibTrans" cxnId="{0479A4F6-54E7-4879-B7DC-350BA397C27F}">
      <dgm:prSet/>
      <dgm:spPr/>
      <dgm:t>
        <a:bodyPr/>
        <a:lstStyle/>
        <a:p>
          <a:endParaRPr lang="en-US"/>
        </a:p>
      </dgm:t>
    </dgm:pt>
    <dgm:pt modelId="{131BDFE8-64AE-4AE7-B062-AD4ECF68EF50}" type="pres">
      <dgm:prSet presAssocID="{F63C539F-F673-45E7-BD45-C5BC3DA33D9F}" presName="matrix" presStyleCnt="0">
        <dgm:presLayoutVars>
          <dgm:chMax val="1"/>
          <dgm:dir/>
          <dgm:resizeHandles val="exact"/>
        </dgm:presLayoutVars>
      </dgm:prSet>
      <dgm:spPr/>
    </dgm:pt>
    <dgm:pt modelId="{2C63C906-3367-482D-91DD-C4DA1B1E83C4}" type="pres">
      <dgm:prSet presAssocID="{F63C539F-F673-45E7-BD45-C5BC3DA33D9F}" presName="diamond" presStyleLbl="bgShp" presStyleIdx="0" presStyleCnt="1"/>
      <dgm:spPr/>
    </dgm:pt>
    <dgm:pt modelId="{A924A8B7-FA0C-42BD-8E0C-25F328070F84}" type="pres">
      <dgm:prSet presAssocID="{F63C539F-F673-45E7-BD45-C5BC3DA33D9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C52D062-26E8-4D32-A8DF-0FAB0AE24BB8}" type="pres">
      <dgm:prSet presAssocID="{F63C539F-F673-45E7-BD45-C5BC3DA33D9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22C0647-EB7D-42FD-BBB6-E4FF82871CAD}" type="pres">
      <dgm:prSet presAssocID="{F63C539F-F673-45E7-BD45-C5BC3DA33D9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CA97234-10D9-4860-A0DE-749D79F05648}" type="pres">
      <dgm:prSet presAssocID="{F63C539F-F673-45E7-BD45-C5BC3DA33D9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FDAB126-59DC-4353-AF98-D1E43057051D}" srcId="{F63C539F-F673-45E7-BD45-C5BC3DA33D9F}" destId="{E4D91ED9-5ECC-4B4E-B8DA-2FB54C87D47E}" srcOrd="2" destOrd="0" parTransId="{E0D5A854-8110-4A69-B982-BA0825788D5E}" sibTransId="{D87C50BA-013C-4854-B690-ED179E72A3E2}"/>
    <dgm:cxn modelId="{5C7A353E-9CC4-4E1F-98F0-8D31A9B7355A}" type="presOf" srcId="{76CE109C-62A5-4F3F-8E56-6A7D9FB6A95C}" destId="{A924A8B7-FA0C-42BD-8E0C-25F328070F84}" srcOrd="0" destOrd="0" presId="urn:microsoft.com/office/officeart/2005/8/layout/matrix3"/>
    <dgm:cxn modelId="{0B495646-725A-4008-BD51-FA7FCD191805}" type="presOf" srcId="{C0C326F5-3EB5-4E08-95B5-30D1814836FE}" destId="{5CA97234-10D9-4860-A0DE-749D79F05648}" srcOrd="0" destOrd="0" presId="urn:microsoft.com/office/officeart/2005/8/layout/matrix3"/>
    <dgm:cxn modelId="{577BA588-83D6-4E72-A8EA-F150576A84E1}" srcId="{F63C539F-F673-45E7-BD45-C5BC3DA33D9F}" destId="{76CE109C-62A5-4F3F-8E56-6A7D9FB6A95C}" srcOrd="0" destOrd="0" parTransId="{E9BE2491-F591-4A63-8482-289F6D42DD95}" sibTransId="{676EBD5B-AC53-4201-8510-7AF5ACA5FCD9}"/>
    <dgm:cxn modelId="{A404848D-17D5-4ED2-B4BD-E29BDF1088C0}" type="presOf" srcId="{F63C539F-F673-45E7-BD45-C5BC3DA33D9F}" destId="{131BDFE8-64AE-4AE7-B062-AD4ECF68EF50}" srcOrd="0" destOrd="0" presId="urn:microsoft.com/office/officeart/2005/8/layout/matrix3"/>
    <dgm:cxn modelId="{185FD8AA-F2FA-4D61-9299-E638728165C3}" type="presOf" srcId="{E4D91ED9-5ECC-4B4E-B8DA-2FB54C87D47E}" destId="{F22C0647-EB7D-42FD-BBB6-E4FF82871CAD}" srcOrd="0" destOrd="0" presId="urn:microsoft.com/office/officeart/2005/8/layout/matrix3"/>
    <dgm:cxn modelId="{867E5FDA-8874-4A8E-BD14-0401753CF908}" srcId="{F63C539F-F673-45E7-BD45-C5BC3DA33D9F}" destId="{FFCD2697-581E-4C5C-B79D-944D582AE733}" srcOrd="1" destOrd="0" parTransId="{6F8F79AA-DF29-4CA3-B949-BA17B277E1BF}" sibTransId="{21F3D0C4-F4BD-4A83-8FE3-AFDC39DBC318}"/>
    <dgm:cxn modelId="{C86D7EDD-1542-4AF3-8C23-D0CD1C750DFC}" type="presOf" srcId="{FFCD2697-581E-4C5C-B79D-944D582AE733}" destId="{1C52D062-26E8-4D32-A8DF-0FAB0AE24BB8}" srcOrd="0" destOrd="0" presId="urn:microsoft.com/office/officeart/2005/8/layout/matrix3"/>
    <dgm:cxn modelId="{0479A4F6-54E7-4879-B7DC-350BA397C27F}" srcId="{F63C539F-F673-45E7-BD45-C5BC3DA33D9F}" destId="{C0C326F5-3EB5-4E08-95B5-30D1814836FE}" srcOrd="3" destOrd="0" parTransId="{6FD23B9B-D298-419C-B6E6-A1DB686DABAA}" sibTransId="{5CF12207-1B09-4DC3-9577-440861D1C29B}"/>
    <dgm:cxn modelId="{9F93DB0A-08FF-48CE-BE25-D0600919163D}" type="presParOf" srcId="{131BDFE8-64AE-4AE7-B062-AD4ECF68EF50}" destId="{2C63C906-3367-482D-91DD-C4DA1B1E83C4}" srcOrd="0" destOrd="0" presId="urn:microsoft.com/office/officeart/2005/8/layout/matrix3"/>
    <dgm:cxn modelId="{E63B581E-94DA-4554-AE88-A1A786774EF8}" type="presParOf" srcId="{131BDFE8-64AE-4AE7-B062-AD4ECF68EF50}" destId="{A924A8B7-FA0C-42BD-8E0C-25F328070F84}" srcOrd="1" destOrd="0" presId="urn:microsoft.com/office/officeart/2005/8/layout/matrix3"/>
    <dgm:cxn modelId="{0D6B7BA8-EA2D-4315-A2B2-42335EE798D9}" type="presParOf" srcId="{131BDFE8-64AE-4AE7-B062-AD4ECF68EF50}" destId="{1C52D062-26E8-4D32-A8DF-0FAB0AE24BB8}" srcOrd="2" destOrd="0" presId="urn:microsoft.com/office/officeart/2005/8/layout/matrix3"/>
    <dgm:cxn modelId="{DAD35430-C895-4F63-B8DF-8F3B05DB82A5}" type="presParOf" srcId="{131BDFE8-64AE-4AE7-B062-AD4ECF68EF50}" destId="{F22C0647-EB7D-42FD-BBB6-E4FF82871CAD}" srcOrd="3" destOrd="0" presId="urn:microsoft.com/office/officeart/2005/8/layout/matrix3"/>
    <dgm:cxn modelId="{95FDD507-58F5-4835-9C33-5FC1DFD6EA1D}" type="presParOf" srcId="{131BDFE8-64AE-4AE7-B062-AD4ECF68EF50}" destId="{5CA97234-10D9-4860-A0DE-749D79F0564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937C93-C1FE-4F53-9B36-72F4CBA8DD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B1EF32-9CDE-453D-8235-5284671FCCCE}">
      <dgm:prSet/>
      <dgm:spPr/>
      <dgm:t>
        <a:bodyPr/>
        <a:lstStyle/>
        <a:p>
          <a:r>
            <a:rPr lang="en-AU" dirty="0"/>
            <a:t>Analysis to postcode level, as most accurate way of linking numerous data sources</a:t>
          </a:r>
          <a:endParaRPr lang="en-US" dirty="0"/>
        </a:p>
      </dgm:t>
    </dgm:pt>
    <dgm:pt modelId="{BBD8E880-D27C-4C41-AE84-84DB5087538D}" type="parTrans" cxnId="{FB915D64-0B6C-4AB1-BE5F-140D52BA5EFD}">
      <dgm:prSet/>
      <dgm:spPr/>
      <dgm:t>
        <a:bodyPr/>
        <a:lstStyle/>
        <a:p>
          <a:endParaRPr lang="en-US"/>
        </a:p>
      </dgm:t>
    </dgm:pt>
    <dgm:pt modelId="{AAAACC83-EC5C-4703-8936-C70B6EC05AAB}" type="sibTrans" cxnId="{FB915D64-0B6C-4AB1-BE5F-140D52BA5EFD}">
      <dgm:prSet/>
      <dgm:spPr/>
      <dgm:t>
        <a:bodyPr/>
        <a:lstStyle/>
        <a:p>
          <a:endParaRPr lang="en-US"/>
        </a:p>
      </dgm:t>
    </dgm:pt>
    <dgm:pt modelId="{4E39F3F2-7907-4403-8D10-796DB2B3DA24}">
      <dgm:prSet/>
      <dgm:spPr/>
      <dgm:t>
        <a:bodyPr/>
        <a:lstStyle/>
        <a:p>
          <a:r>
            <a:rPr lang="en-AU" dirty="0"/>
            <a:t>Eliminated any postcodes that were not across all datasets</a:t>
          </a:r>
          <a:endParaRPr lang="en-US" dirty="0"/>
        </a:p>
      </dgm:t>
    </dgm:pt>
    <dgm:pt modelId="{7F82D849-FDB1-4740-B1C9-047D3C9BF51D}" type="parTrans" cxnId="{6E6DF4B0-4FA0-482D-967D-41D81272D313}">
      <dgm:prSet/>
      <dgm:spPr/>
      <dgm:t>
        <a:bodyPr/>
        <a:lstStyle/>
        <a:p>
          <a:endParaRPr lang="en-US"/>
        </a:p>
      </dgm:t>
    </dgm:pt>
    <dgm:pt modelId="{E5D1DD23-DE82-48A6-902A-64DA416320A8}" type="sibTrans" cxnId="{6E6DF4B0-4FA0-482D-967D-41D81272D313}">
      <dgm:prSet/>
      <dgm:spPr/>
      <dgm:t>
        <a:bodyPr/>
        <a:lstStyle/>
        <a:p>
          <a:endParaRPr lang="en-US"/>
        </a:p>
      </dgm:t>
    </dgm:pt>
    <dgm:pt modelId="{8B5DAB0A-FDDF-4101-AEFD-A47A568A6B20}">
      <dgm:prSet/>
      <dgm:spPr/>
      <dgm:t>
        <a:bodyPr/>
        <a:lstStyle/>
        <a:p>
          <a:r>
            <a:rPr lang="en-AU" dirty="0"/>
            <a:t>Grouped postcodes to “Inner”, “Mid”, “Outer” groups based on distance from the Melbourne CBD.</a:t>
          </a:r>
          <a:endParaRPr lang="en-US" dirty="0"/>
        </a:p>
      </dgm:t>
    </dgm:pt>
    <dgm:pt modelId="{0C6FE433-132E-44BD-A1CE-B8A85EDB0B29}" type="parTrans" cxnId="{5C2C5AC5-4976-48D1-9DE2-5D3199B52EE4}">
      <dgm:prSet/>
      <dgm:spPr/>
      <dgm:t>
        <a:bodyPr/>
        <a:lstStyle/>
        <a:p>
          <a:endParaRPr lang="en-US"/>
        </a:p>
      </dgm:t>
    </dgm:pt>
    <dgm:pt modelId="{F11E3F48-4B0E-4F26-A4A3-EE182D5E6BB7}" type="sibTrans" cxnId="{5C2C5AC5-4976-48D1-9DE2-5D3199B52EE4}">
      <dgm:prSet/>
      <dgm:spPr/>
      <dgm:t>
        <a:bodyPr/>
        <a:lstStyle/>
        <a:p>
          <a:endParaRPr lang="en-US"/>
        </a:p>
      </dgm:t>
    </dgm:pt>
    <dgm:pt modelId="{4B166705-7D14-4C72-81C8-6B049A357319}">
      <dgm:prSet/>
      <dgm:spPr/>
      <dgm:t>
        <a:bodyPr/>
        <a:lstStyle/>
        <a:p>
          <a:r>
            <a:rPr lang="en-AU" dirty="0"/>
            <a:t>Where postcodes are shared by two municipalities, the postcode is reported in just one.</a:t>
          </a:r>
          <a:endParaRPr lang="en-US" dirty="0"/>
        </a:p>
      </dgm:t>
    </dgm:pt>
    <dgm:pt modelId="{5F28B0A0-175A-49D6-BCFD-BEA4BD2B6E40}" type="parTrans" cxnId="{75B7B9DB-D868-48C2-A482-9B0A4E897497}">
      <dgm:prSet/>
      <dgm:spPr/>
      <dgm:t>
        <a:bodyPr/>
        <a:lstStyle/>
        <a:p>
          <a:endParaRPr lang="en-US"/>
        </a:p>
      </dgm:t>
    </dgm:pt>
    <dgm:pt modelId="{315E22F2-24DF-4795-84C9-6200A563148B}" type="sibTrans" cxnId="{75B7B9DB-D868-48C2-A482-9B0A4E897497}">
      <dgm:prSet/>
      <dgm:spPr/>
      <dgm:t>
        <a:bodyPr/>
        <a:lstStyle/>
        <a:p>
          <a:endParaRPr lang="en-US"/>
        </a:p>
      </dgm:t>
    </dgm:pt>
    <dgm:pt modelId="{1A87AF81-2DE6-4AD4-8578-3F54CA23E295}">
      <dgm:prSet/>
      <dgm:spPr/>
      <dgm:t>
        <a:bodyPr/>
        <a:lstStyle/>
        <a:p>
          <a:r>
            <a:rPr lang="en-AU" dirty="0"/>
            <a:t>Data sources are the most current and available to the public.</a:t>
          </a:r>
          <a:endParaRPr lang="en-US" dirty="0"/>
        </a:p>
      </dgm:t>
    </dgm:pt>
    <dgm:pt modelId="{A882A01C-08A9-4DD0-8CE8-7986D250A233}" type="parTrans" cxnId="{6EAE6335-EFE8-4674-80BD-D5AFE59B8279}">
      <dgm:prSet/>
      <dgm:spPr/>
      <dgm:t>
        <a:bodyPr/>
        <a:lstStyle/>
        <a:p>
          <a:endParaRPr lang="en-US"/>
        </a:p>
      </dgm:t>
    </dgm:pt>
    <dgm:pt modelId="{DD9FC4BB-A06E-44D0-8E74-63628B0E66C4}" type="sibTrans" cxnId="{6EAE6335-EFE8-4674-80BD-D5AFE59B8279}">
      <dgm:prSet/>
      <dgm:spPr/>
      <dgm:t>
        <a:bodyPr/>
        <a:lstStyle/>
        <a:p>
          <a:endParaRPr lang="en-US"/>
        </a:p>
      </dgm:t>
    </dgm:pt>
    <dgm:pt modelId="{5BC677B1-46A4-41E9-A6E5-A600F6B4B59C}" type="pres">
      <dgm:prSet presAssocID="{3A937C93-C1FE-4F53-9B36-72F4CBA8DDDA}" presName="linear" presStyleCnt="0">
        <dgm:presLayoutVars>
          <dgm:animLvl val="lvl"/>
          <dgm:resizeHandles val="exact"/>
        </dgm:presLayoutVars>
      </dgm:prSet>
      <dgm:spPr/>
    </dgm:pt>
    <dgm:pt modelId="{D0EC9199-6F99-41DA-9A90-061E8FA39481}" type="pres">
      <dgm:prSet presAssocID="{6AB1EF32-9CDE-453D-8235-5284671FCCC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3ACEAFD-2ACF-4FC2-879B-C24003AE0915}" type="pres">
      <dgm:prSet presAssocID="{AAAACC83-EC5C-4703-8936-C70B6EC05AAB}" presName="spacer" presStyleCnt="0"/>
      <dgm:spPr/>
    </dgm:pt>
    <dgm:pt modelId="{B9A6EBFF-954F-4DDF-A086-F202A9E8064B}" type="pres">
      <dgm:prSet presAssocID="{4E39F3F2-7907-4403-8D10-796DB2B3DA2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FE9541A-E2FD-4651-BFEF-ECD2602BCEDA}" type="pres">
      <dgm:prSet presAssocID="{E5D1DD23-DE82-48A6-902A-64DA416320A8}" presName="spacer" presStyleCnt="0"/>
      <dgm:spPr/>
    </dgm:pt>
    <dgm:pt modelId="{3481E32E-4BF3-4558-A7EF-AFACD3545DEC}" type="pres">
      <dgm:prSet presAssocID="{8B5DAB0A-FDDF-4101-AEFD-A47A568A6B2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D037B7A-9195-40B9-8478-756791860E8A}" type="pres">
      <dgm:prSet presAssocID="{F11E3F48-4B0E-4F26-A4A3-EE182D5E6BB7}" presName="spacer" presStyleCnt="0"/>
      <dgm:spPr/>
    </dgm:pt>
    <dgm:pt modelId="{CD100F03-E7A6-41AA-95E2-5F14DCA3A57B}" type="pres">
      <dgm:prSet presAssocID="{4B166705-7D14-4C72-81C8-6B049A35731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09A9A19-5527-4ADE-8176-F22BFD4003D8}" type="pres">
      <dgm:prSet presAssocID="{315E22F2-24DF-4795-84C9-6200A563148B}" presName="spacer" presStyleCnt="0"/>
      <dgm:spPr/>
    </dgm:pt>
    <dgm:pt modelId="{B1823CD4-1F26-413F-BF87-1D5EBDB84BA2}" type="pres">
      <dgm:prSet presAssocID="{1A87AF81-2DE6-4AD4-8578-3F54CA23E29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0A4C427-9D95-4AD4-88D5-C5C5FC0FAF66}" type="presOf" srcId="{4B166705-7D14-4C72-81C8-6B049A357319}" destId="{CD100F03-E7A6-41AA-95E2-5F14DCA3A57B}" srcOrd="0" destOrd="0" presId="urn:microsoft.com/office/officeart/2005/8/layout/vList2"/>
    <dgm:cxn modelId="{F740032F-1F37-4221-8F4A-EFE8044200B4}" type="presOf" srcId="{1A87AF81-2DE6-4AD4-8578-3F54CA23E295}" destId="{B1823CD4-1F26-413F-BF87-1D5EBDB84BA2}" srcOrd="0" destOrd="0" presId="urn:microsoft.com/office/officeart/2005/8/layout/vList2"/>
    <dgm:cxn modelId="{6EAE6335-EFE8-4674-80BD-D5AFE59B8279}" srcId="{3A937C93-C1FE-4F53-9B36-72F4CBA8DDDA}" destId="{1A87AF81-2DE6-4AD4-8578-3F54CA23E295}" srcOrd="4" destOrd="0" parTransId="{A882A01C-08A9-4DD0-8CE8-7986D250A233}" sibTransId="{DD9FC4BB-A06E-44D0-8E74-63628B0E66C4}"/>
    <dgm:cxn modelId="{FB915D64-0B6C-4AB1-BE5F-140D52BA5EFD}" srcId="{3A937C93-C1FE-4F53-9B36-72F4CBA8DDDA}" destId="{6AB1EF32-9CDE-453D-8235-5284671FCCCE}" srcOrd="0" destOrd="0" parTransId="{BBD8E880-D27C-4C41-AE84-84DB5087538D}" sibTransId="{AAAACC83-EC5C-4703-8936-C70B6EC05AAB}"/>
    <dgm:cxn modelId="{CB451C7D-BABD-47A4-83C5-C082EA495DEC}" type="presOf" srcId="{8B5DAB0A-FDDF-4101-AEFD-A47A568A6B20}" destId="{3481E32E-4BF3-4558-A7EF-AFACD3545DEC}" srcOrd="0" destOrd="0" presId="urn:microsoft.com/office/officeart/2005/8/layout/vList2"/>
    <dgm:cxn modelId="{6E6DF4B0-4FA0-482D-967D-41D81272D313}" srcId="{3A937C93-C1FE-4F53-9B36-72F4CBA8DDDA}" destId="{4E39F3F2-7907-4403-8D10-796DB2B3DA24}" srcOrd="1" destOrd="0" parTransId="{7F82D849-FDB1-4740-B1C9-047D3C9BF51D}" sibTransId="{E5D1DD23-DE82-48A6-902A-64DA416320A8}"/>
    <dgm:cxn modelId="{ABDE10B9-FB5D-4FDD-9051-1523C1F1383B}" type="presOf" srcId="{4E39F3F2-7907-4403-8D10-796DB2B3DA24}" destId="{B9A6EBFF-954F-4DDF-A086-F202A9E8064B}" srcOrd="0" destOrd="0" presId="urn:microsoft.com/office/officeart/2005/8/layout/vList2"/>
    <dgm:cxn modelId="{5C2C5AC5-4976-48D1-9DE2-5D3199B52EE4}" srcId="{3A937C93-C1FE-4F53-9B36-72F4CBA8DDDA}" destId="{8B5DAB0A-FDDF-4101-AEFD-A47A568A6B20}" srcOrd="2" destOrd="0" parTransId="{0C6FE433-132E-44BD-A1CE-B8A85EDB0B29}" sibTransId="{F11E3F48-4B0E-4F26-A4A3-EE182D5E6BB7}"/>
    <dgm:cxn modelId="{D7B0C1D2-EE0D-4494-81A3-ECC82C62792E}" type="presOf" srcId="{3A937C93-C1FE-4F53-9B36-72F4CBA8DDDA}" destId="{5BC677B1-46A4-41E9-A6E5-A600F6B4B59C}" srcOrd="0" destOrd="0" presId="urn:microsoft.com/office/officeart/2005/8/layout/vList2"/>
    <dgm:cxn modelId="{75B7B9DB-D868-48C2-A482-9B0A4E897497}" srcId="{3A937C93-C1FE-4F53-9B36-72F4CBA8DDDA}" destId="{4B166705-7D14-4C72-81C8-6B049A357319}" srcOrd="3" destOrd="0" parTransId="{5F28B0A0-175A-49D6-BCFD-BEA4BD2B6E40}" sibTransId="{315E22F2-24DF-4795-84C9-6200A563148B}"/>
    <dgm:cxn modelId="{988BA2F3-E854-4FA3-95C1-0D477EAB44AE}" type="presOf" srcId="{6AB1EF32-9CDE-453D-8235-5284671FCCCE}" destId="{D0EC9199-6F99-41DA-9A90-061E8FA39481}" srcOrd="0" destOrd="0" presId="urn:microsoft.com/office/officeart/2005/8/layout/vList2"/>
    <dgm:cxn modelId="{79A65A16-7A75-4E62-95AD-B918445F7B49}" type="presParOf" srcId="{5BC677B1-46A4-41E9-A6E5-A600F6B4B59C}" destId="{D0EC9199-6F99-41DA-9A90-061E8FA39481}" srcOrd="0" destOrd="0" presId="urn:microsoft.com/office/officeart/2005/8/layout/vList2"/>
    <dgm:cxn modelId="{AC3F6581-9D21-457B-B9A2-B555665CC2E1}" type="presParOf" srcId="{5BC677B1-46A4-41E9-A6E5-A600F6B4B59C}" destId="{B3ACEAFD-2ACF-4FC2-879B-C24003AE0915}" srcOrd="1" destOrd="0" presId="urn:microsoft.com/office/officeart/2005/8/layout/vList2"/>
    <dgm:cxn modelId="{C96F0DC1-CBFD-414E-9223-1FF282A025D3}" type="presParOf" srcId="{5BC677B1-46A4-41E9-A6E5-A600F6B4B59C}" destId="{B9A6EBFF-954F-4DDF-A086-F202A9E8064B}" srcOrd="2" destOrd="0" presId="urn:microsoft.com/office/officeart/2005/8/layout/vList2"/>
    <dgm:cxn modelId="{D9B6D5D9-474D-45F9-8C67-13C1800F9704}" type="presParOf" srcId="{5BC677B1-46A4-41E9-A6E5-A600F6B4B59C}" destId="{AFE9541A-E2FD-4651-BFEF-ECD2602BCEDA}" srcOrd="3" destOrd="0" presId="urn:microsoft.com/office/officeart/2005/8/layout/vList2"/>
    <dgm:cxn modelId="{153327C4-145F-4A73-BE08-B04308CE99CF}" type="presParOf" srcId="{5BC677B1-46A4-41E9-A6E5-A600F6B4B59C}" destId="{3481E32E-4BF3-4558-A7EF-AFACD3545DEC}" srcOrd="4" destOrd="0" presId="urn:microsoft.com/office/officeart/2005/8/layout/vList2"/>
    <dgm:cxn modelId="{6EEA5BEE-050B-407A-A9DF-91B8A6F2ACE7}" type="presParOf" srcId="{5BC677B1-46A4-41E9-A6E5-A600F6B4B59C}" destId="{FD037B7A-9195-40B9-8478-756791860E8A}" srcOrd="5" destOrd="0" presId="urn:microsoft.com/office/officeart/2005/8/layout/vList2"/>
    <dgm:cxn modelId="{40F58114-A63E-4CA9-9F71-7C35E16F911B}" type="presParOf" srcId="{5BC677B1-46A4-41E9-A6E5-A600F6B4B59C}" destId="{CD100F03-E7A6-41AA-95E2-5F14DCA3A57B}" srcOrd="6" destOrd="0" presId="urn:microsoft.com/office/officeart/2005/8/layout/vList2"/>
    <dgm:cxn modelId="{56B9E6CE-5AFD-41BB-9731-8861FEBE41E6}" type="presParOf" srcId="{5BC677B1-46A4-41E9-A6E5-A600F6B4B59C}" destId="{709A9A19-5527-4ADE-8176-F22BFD4003D8}" srcOrd="7" destOrd="0" presId="urn:microsoft.com/office/officeart/2005/8/layout/vList2"/>
    <dgm:cxn modelId="{77E3D6CF-3022-47B5-B3BA-0D9A56A24FFF}" type="presParOf" srcId="{5BC677B1-46A4-41E9-A6E5-A600F6B4B59C}" destId="{B1823CD4-1F26-413F-BF87-1D5EBDB84BA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1AB8DE-46DD-4671-B069-668B9F8ADB0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CB627B-6E0F-41D2-A3E5-EFA53E9252F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 dirty="0"/>
            <a:t>Most liveable postcodes are located in the Outer suburb group, then Mid suburb groups.</a:t>
          </a:r>
          <a:endParaRPr lang="en-US" dirty="0"/>
        </a:p>
      </dgm:t>
    </dgm:pt>
    <dgm:pt modelId="{5C1BB8FE-892F-4FE0-B4A2-E36B7924DD11}" type="parTrans" cxnId="{FA406EC9-EF7B-4B2C-9452-2AD6128C7177}">
      <dgm:prSet/>
      <dgm:spPr/>
      <dgm:t>
        <a:bodyPr/>
        <a:lstStyle/>
        <a:p>
          <a:endParaRPr lang="en-US"/>
        </a:p>
      </dgm:t>
    </dgm:pt>
    <dgm:pt modelId="{A5A5F1C0-66F6-4B31-BA78-58DA8DF2ABAB}" type="sibTrans" cxnId="{FA406EC9-EF7B-4B2C-9452-2AD6128C7177}">
      <dgm:prSet/>
      <dgm:spPr/>
      <dgm:t>
        <a:bodyPr/>
        <a:lstStyle/>
        <a:p>
          <a:endParaRPr lang="en-US"/>
        </a:p>
      </dgm:t>
    </dgm:pt>
    <dgm:pt modelId="{89EC6A05-8480-4F58-A890-42A6CFC15D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 dirty="0"/>
            <a:t>Inner suburbs all rank 119</a:t>
          </a:r>
          <a:r>
            <a:rPr lang="en-AU" baseline="30000" dirty="0"/>
            <a:t>th</a:t>
          </a:r>
          <a:r>
            <a:rPr lang="en-AU" dirty="0"/>
            <a:t> place and lower, based on affordability</a:t>
          </a:r>
          <a:endParaRPr lang="en-US" dirty="0"/>
        </a:p>
      </dgm:t>
    </dgm:pt>
    <dgm:pt modelId="{CCDA8E0B-83C5-45BD-87AF-573DB6969BC7}" type="parTrans" cxnId="{711CF708-7CB8-4C6C-A517-58EF64B3D44B}">
      <dgm:prSet/>
      <dgm:spPr/>
      <dgm:t>
        <a:bodyPr/>
        <a:lstStyle/>
        <a:p>
          <a:endParaRPr lang="en-US"/>
        </a:p>
      </dgm:t>
    </dgm:pt>
    <dgm:pt modelId="{17CE2CB4-8898-464E-987C-81B013054F31}" type="sibTrans" cxnId="{711CF708-7CB8-4C6C-A517-58EF64B3D44B}">
      <dgm:prSet/>
      <dgm:spPr/>
      <dgm:t>
        <a:bodyPr/>
        <a:lstStyle/>
        <a:p>
          <a:endParaRPr lang="en-US"/>
        </a:p>
      </dgm:t>
    </dgm:pt>
    <dgm:pt modelId="{CF11E908-895B-47AD-BB8D-FBF7C697631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Recommendations for further analysis:</a:t>
          </a:r>
          <a:endParaRPr lang="en-US"/>
        </a:p>
      </dgm:t>
    </dgm:pt>
    <dgm:pt modelId="{B3F565BE-34F5-45E0-9785-2A681B52BE37}" type="parTrans" cxnId="{C0813E2C-76F9-413A-B209-9123F0A2BE85}">
      <dgm:prSet/>
      <dgm:spPr/>
      <dgm:t>
        <a:bodyPr/>
        <a:lstStyle/>
        <a:p>
          <a:endParaRPr lang="en-US"/>
        </a:p>
      </dgm:t>
    </dgm:pt>
    <dgm:pt modelId="{E101B515-196F-46B3-849A-A9289967C079}" type="sibTrans" cxnId="{C0813E2C-76F9-413A-B209-9123F0A2BE85}">
      <dgm:prSet/>
      <dgm:spPr/>
      <dgm:t>
        <a:bodyPr/>
        <a:lstStyle/>
        <a:p>
          <a:endParaRPr lang="en-US"/>
        </a:p>
      </dgm:t>
    </dgm:pt>
    <dgm:pt modelId="{8533545B-6059-4E99-A307-3EB6FFAA21A0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AU" dirty="0"/>
            <a:t>School ranking/score data – ATAR &amp; </a:t>
          </a:r>
          <a:r>
            <a:rPr lang="en-AU" dirty="0" err="1"/>
            <a:t>Naplan</a:t>
          </a:r>
          <a:r>
            <a:rPr lang="en-AU" dirty="0"/>
            <a:t> results</a:t>
          </a:r>
          <a:endParaRPr lang="en-US" dirty="0"/>
        </a:p>
      </dgm:t>
    </dgm:pt>
    <dgm:pt modelId="{7CA9E29C-1DA8-4363-BF3B-AD3EA5F7B0FD}" type="parTrans" cxnId="{216EA17D-E424-4BB9-981A-0AB7A8866F0A}">
      <dgm:prSet/>
      <dgm:spPr/>
      <dgm:t>
        <a:bodyPr/>
        <a:lstStyle/>
        <a:p>
          <a:endParaRPr lang="en-US"/>
        </a:p>
      </dgm:t>
    </dgm:pt>
    <dgm:pt modelId="{D1CEED89-9C6D-4A56-BDDB-52D8D8E29033}" type="sibTrans" cxnId="{216EA17D-E424-4BB9-981A-0AB7A8866F0A}">
      <dgm:prSet/>
      <dgm:spPr/>
      <dgm:t>
        <a:bodyPr/>
        <a:lstStyle/>
        <a:p>
          <a:endParaRPr lang="en-US"/>
        </a:p>
      </dgm:t>
    </dgm:pt>
    <dgm:pt modelId="{F2B9D253-9F88-4014-8939-577CDD5494CE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AU" dirty="0"/>
            <a:t>Restaurants, Green spaces availability</a:t>
          </a:r>
          <a:endParaRPr lang="en-US" dirty="0"/>
        </a:p>
      </dgm:t>
    </dgm:pt>
    <dgm:pt modelId="{B3386598-1602-4211-AE55-0297FE5CA8D3}" type="parTrans" cxnId="{98E4DF3F-B252-47BB-839F-D19ECDE0B215}">
      <dgm:prSet/>
      <dgm:spPr/>
      <dgm:t>
        <a:bodyPr/>
        <a:lstStyle/>
        <a:p>
          <a:endParaRPr lang="en-US"/>
        </a:p>
      </dgm:t>
    </dgm:pt>
    <dgm:pt modelId="{530C1ADE-1943-4C62-842C-E55E7E891049}" type="sibTrans" cxnId="{98E4DF3F-B252-47BB-839F-D19ECDE0B215}">
      <dgm:prSet/>
      <dgm:spPr/>
      <dgm:t>
        <a:bodyPr/>
        <a:lstStyle/>
        <a:p>
          <a:endParaRPr lang="en-US"/>
        </a:p>
      </dgm:t>
    </dgm:pt>
    <dgm:pt modelId="{835BFFE3-06C3-4426-93BB-B2EB8C4E9E8C}" type="pres">
      <dgm:prSet presAssocID="{991AB8DE-46DD-4671-B069-668B9F8ADB0B}" presName="root" presStyleCnt="0">
        <dgm:presLayoutVars>
          <dgm:dir/>
          <dgm:resizeHandles val="exact"/>
        </dgm:presLayoutVars>
      </dgm:prSet>
      <dgm:spPr/>
    </dgm:pt>
    <dgm:pt modelId="{86BF46E3-88D7-457D-A092-FEB4EDFE56E4}" type="pres">
      <dgm:prSet presAssocID="{58CB627B-6E0F-41D2-A3E5-EFA53E9252F0}" presName="compNode" presStyleCnt="0"/>
      <dgm:spPr/>
    </dgm:pt>
    <dgm:pt modelId="{585A0D11-86A1-446F-9F0E-927F8A201A1D}" type="pres">
      <dgm:prSet presAssocID="{58CB627B-6E0F-41D2-A3E5-EFA53E9252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A467333A-B522-45C6-859F-5681B9D04F35}" type="pres">
      <dgm:prSet presAssocID="{58CB627B-6E0F-41D2-A3E5-EFA53E9252F0}" presName="iconSpace" presStyleCnt="0"/>
      <dgm:spPr/>
    </dgm:pt>
    <dgm:pt modelId="{435E451E-D9B3-4AA4-8D60-B90DA29E4EAE}" type="pres">
      <dgm:prSet presAssocID="{58CB627B-6E0F-41D2-A3E5-EFA53E9252F0}" presName="parTx" presStyleLbl="revTx" presStyleIdx="0" presStyleCnt="6">
        <dgm:presLayoutVars>
          <dgm:chMax val="0"/>
          <dgm:chPref val="0"/>
        </dgm:presLayoutVars>
      </dgm:prSet>
      <dgm:spPr/>
    </dgm:pt>
    <dgm:pt modelId="{25F0C068-5097-47F5-B190-6A05D1F8C9FC}" type="pres">
      <dgm:prSet presAssocID="{58CB627B-6E0F-41D2-A3E5-EFA53E9252F0}" presName="txSpace" presStyleCnt="0"/>
      <dgm:spPr/>
    </dgm:pt>
    <dgm:pt modelId="{CA9248E2-4EE2-4721-985A-B5251E0A8D5A}" type="pres">
      <dgm:prSet presAssocID="{58CB627B-6E0F-41D2-A3E5-EFA53E9252F0}" presName="desTx" presStyleLbl="revTx" presStyleIdx="1" presStyleCnt="6">
        <dgm:presLayoutVars/>
      </dgm:prSet>
      <dgm:spPr/>
    </dgm:pt>
    <dgm:pt modelId="{A8E99A61-9CDE-40FB-9A30-65B07A8E48C2}" type="pres">
      <dgm:prSet presAssocID="{A5A5F1C0-66F6-4B31-BA78-58DA8DF2ABAB}" presName="sibTrans" presStyleCnt="0"/>
      <dgm:spPr/>
    </dgm:pt>
    <dgm:pt modelId="{CC1522E4-34A9-471B-9639-00558602B6E4}" type="pres">
      <dgm:prSet presAssocID="{89EC6A05-8480-4F58-A890-42A6CFC15D6A}" presName="compNode" presStyleCnt="0"/>
      <dgm:spPr/>
    </dgm:pt>
    <dgm:pt modelId="{C682989D-E883-46F6-8F80-850358C7771D}" type="pres">
      <dgm:prSet presAssocID="{89EC6A05-8480-4F58-A890-42A6CFC15D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4E1A7146-F60E-4A2A-8308-5F291E6FA777}" type="pres">
      <dgm:prSet presAssocID="{89EC6A05-8480-4F58-A890-42A6CFC15D6A}" presName="iconSpace" presStyleCnt="0"/>
      <dgm:spPr/>
    </dgm:pt>
    <dgm:pt modelId="{46DAEE07-4BF7-431E-A793-7FF1E8644373}" type="pres">
      <dgm:prSet presAssocID="{89EC6A05-8480-4F58-A890-42A6CFC15D6A}" presName="parTx" presStyleLbl="revTx" presStyleIdx="2" presStyleCnt="6">
        <dgm:presLayoutVars>
          <dgm:chMax val="0"/>
          <dgm:chPref val="0"/>
        </dgm:presLayoutVars>
      </dgm:prSet>
      <dgm:spPr/>
    </dgm:pt>
    <dgm:pt modelId="{8488F472-C35A-406A-AE98-BEE3AB426C31}" type="pres">
      <dgm:prSet presAssocID="{89EC6A05-8480-4F58-A890-42A6CFC15D6A}" presName="txSpace" presStyleCnt="0"/>
      <dgm:spPr/>
    </dgm:pt>
    <dgm:pt modelId="{5B74323A-A335-4131-8317-F6442606E7CA}" type="pres">
      <dgm:prSet presAssocID="{89EC6A05-8480-4F58-A890-42A6CFC15D6A}" presName="desTx" presStyleLbl="revTx" presStyleIdx="3" presStyleCnt="6">
        <dgm:presLayoutVars/>
      </dgm:prSet>
      <dgm:spPr/>
    </dgm:pt>
    <dgm:pt modelId="{3112F113-CE79-40E4-ACE6-BC915BEDFBF7}" type="pres">
      <dgm:prSet presAssocID="{17CE2CB4-8898-464E-987C-81B013054F31}" presName="sibTrans" presStyleCnt="0"/>
      <dgm:spPr/>
    </dgm:pt>
    <dgm:pt modelId="{BB130DD6-AF48-448A-8AE9-81558AA1CBBD}" type="pres">
      <dgm:prSet presAssocID="{CF11E908-895B-47AD-BB8D-FBF7C6976312}" presName="compNode" presStyleCnt="0"/>
      <dgm:spPr/>
    </dgm:pt>
    <dgm:pt modelId="{2A3B84D1-69DF-47ED-A488-F74EF131DC53}" type="pres">
      <dgm:prSet presAssocID="{CF11E908-895B-47AD-BB8D-FBF7C69763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54B4C6DB-745B-4198-83C1-B3A0F4B1A630}" type="pres">
      <dgm:prSet presAssocID="{CF11E908-895B-47AD-BB8D-FBF7C6976312}" presName="iconSpace" presStyleCnt="0"/>
      <dgm:spPr/>
    </dgm:pt>
    <dgm:pt modelId="{CBDFAE03-5C9C-468D-BC57-6AB4C0BE7606}" type="pres">
      <dgm:prSet presAssocID="{CF11E908-895B-47AD-BB8D-FBF7C6976312}" presName="parTx" presStyleLbl="revTx" presStyleIdx="4" presStyleCnt="6">
        <dgm:presLayoutVars>
          <dgm:chMax val="0"/>
          <dgm:chPref val="0"/>
        </dgm:presLayoutVars>
      </dgm:prSet>
      <dgm:spPr/>
    </dgm:pt>
    <dgm:pt modelId="{C54692D3-F2E4-4046-B114-993E2862F66F}" type="pres">
      <dgm:prSet presAssocID="{CF11E908-895B-47AD-BB8D-FBF7C6976312}" presName="txSpace" presStyleCnt="0"/>
      <dgm:spPr/>
    </dgm:pt>
    <dgm:pt modelId="{B6028716-8CE1-4638-892A-C64D358B6542}" type="pres">
      <dgm:prSet presAssocID="{CF11E908-895B-47AD-BB8D-FBF7C6976312}" presName="desTx" presStyleLbl="revTx" presStyleIdx="5" presStyleCnt="6">
        <dgm:presLayoutVars/>
      </dgm:prSet>
      <dgm:spPr/>
    </dgm:pt>
  </dgm:ptLst>
  <dgm:cxnLst>
    <dgm:cxn modelId="{711CF708-7CB8-4C6C-A517-58EF64B3D44B}" srcId="{991AB8DE-46DD-4671-B069-668B9F8ADB0B}" destId="{89EC6A05-8480-4F58-A890-42A6CFC15D6A}" srcOrd="1" destOrd="0" parTransId="{CCDA8E0B-83C5-45BD-87AF-573DB6969BC7}" sibTransId="{17CE2CB4-8898-464E-987C-81B013054F31}"/>
    <dgm:cxn modelId="{07CB9114-41E5-4F2E-9842-A3E4780F4FDA}" type="presOf" srcId="{F2B9D253-9F88-4014-8939-577CDD5494CE}" destId="{B6028716-8CE1-4638-892A-C64D358B6542}" srcOrd="0" destOrd="1" presId="urn:microsoft.com/office/officeart/2018/2/layout/IconLabelDescriptionList"/>
    <dgm:cxn modelId="{C0813E2C-76F9-413A-B209-9123F0A2BE85}" srcId="{991AB8DE-46DD-4671-B069-668B9F8ADB0B}" destId="{CF11E908-895B-47AD-BB8D-FBF7C6976312}" srcOrd="2" destOrd="0" parTransId="{B3F565BE-34F5-45E0-9785-2A681B52BE37}" sibTransId="{E101B515-196F-46B3-849A-A9289967C079}"/>
    <dgm:cxn modelId="{98E4DF3F-B252-47BB-839F-D19ECDE0B215}" srcId="{CF11E908-895B-47AD-BB8D-FBF7C6976312}" destId="{F2B9D253-9F88-4014-8939-577CDD5494CE}" srcOrd="1" destOrd="0" parTransId="{B3386598-1602-4211-AE55-0297FE5CA8D3}" sibTransId="{530C1ADE-1943-4C62-842C-E55E7E891049}"/>
    <dgm:cxn modelId="{3BFE1344-5188-45CF-A2C0-55617A8FA318}" type="presOf" srcId="{CF11E908-895B-47AD-BB8D-FBF7C6976312}" destId="{CBDFAE03-5C9C-468D-BC57-6AB4C0BE7606}" srcOrd="0" destOrd="0" presId="urn:microsoft.com/office/officeart/2018/2/layout/IconLabelDescriptionList"/>
    <dgm:cxn modelId="{091CC36F-6954-4103-ACE0-2BB1669F9944}" type="presOf" srcId="{58CB627B-6E0F-41D2-A3E5-EFA53E9252F0}" destId="{435E451E-D9B3-4AA4-8D60-B90DA29E4EAE}" srcOrd="0" destOrd="0" presId="urn:microsoft.com/office/officeart/2018/2/layout/IconLabelDescriptionList"/>
    <dgm:cxn modelId="{216EA17D-E424-4BB9-981A-0AB7A8866F0A}" srcId="{CF11E908-895B-47AD-BB8D-FBF7C6976312}" destId="{8533545B-6059-4E99-A307-3EB6FFAA21A0}" srcOrd="0" destOrd="0" parTransId="{7CA9E29C-1DA8-4363-BF3B-AD3EA5F7B0FD}" sibTransId="{D1CEED89-9C6D-4A56-BDDB-52D8D8E29033}"/>
    <dgm:cxn modelId="{2FF0F591-B523-4FDA-8EA2-B824A3C30AED}" type="presOf" srcId="{8533545B-6059-4E99-A307-3EB6FFAA21A0}" destId="{B6028716-8CE1-4638-892A-C64D358B6542}" srcOrd="0" destOrd="0" presId="urn:microsoft.com/office/officeart/2018/2/layout/IconLabelDescriptionList"/>
    <dgm:cxn modelId="{FA406EC9-EF7B-4B2C-9452-2AD6128C7177}" srcId="{991AB8DE-46DD-4671-B069-668B9F8ADB0B}" destId="{58CB627B-6E0F-41D2-A3E5-EFA53E9252F0}" srcOrd="0" destOrd="0" parTransId="{5C1BB8FE-892F-4FE0-B4A2-E36B7924DD11}" sibTransId="{A5A5F1C0-66F6-4B31-BA78-58DA8DF2ABAB}"/>
    <dgm:cxn modelId="{F288CEEC-84FD-4007-AB38-40953083DBE1}" type="presOf" srcId="{89EC6A05-8480-4F58-A890-42A6CFC15D6A}" destId="{46DAEE07-4BF7-431E-A793-7FF1E8644373}" srcOrd="0" destOrd="0" presId="urn:microsoft.com/office/officeart/2018/2/layout/IconLabelDescriptionList"/>
    <dgm:cxn modelId="{77679CFD-7EAC-41AC-80C9-A04559E8494C}" type="presOf" srcId="{991AB8DE-46DD-4671-B069-668B9F8ADB0B}" destId="{835BFFE3-06C3-4426-93BB-B2EB8C4E9E8C}" srcOrd="0" destOrd="0" presId="urn:microsoft.com/office/officeart/2018/2/layout/IconLabelDescriptionList"/>
    <dgm:cxn modelId="{65772982-B158-42DF-8FED-EAD0312A09BA}" type="presParOf" srcId="{835BFFE3-06C3-4426-93BB-B2EB8C4E9E8C}" destId="{86BF46E3-88D7-457D-A092-FEB4EDFE56E4}" srcOrd="0" destOrd="0" presId="urn:microsoft.com/office/officeart/2018/2/layout/IconLabelDescriptionList"/>
    <dgm:cxn modelId="{EFAD92B0-CDCB-4D94-9C33-D98DC5047885}" type="presParOf" srcId="{86BF46E3-88D7-457D-A092-FEB4EDFE56E4}" destId="{585A0D11-86A1-446F-9F0E-927F8A201A1D}" srcOrd="0" destOrd="0" presId="urn:microsoft.com/office/officeart/2018/2/layout/IconLabelDescriptionList"/>
    <dgm:cxn modelId="{28C453FC-4B33-430C-9DB2-D66C946F47E0}" type="presParOf" srcId="{86BF46E3-88D7-457D-A092-FEB4EDFE56E4}" destId="{A467333A-B522-45C6-859F-5681B9D04F35}" srcOrd="1" destOrd="0" presId="urn:microsoft.com/office/officeart/2018/2/layout/IconLabelDescriptionList"/>
    <dgm:cxn modelId="{3E1A9AAE-784C-4411-985C-FFFD1D1CF0C9}" type="presParOf" srcId="{86BF46E3-88D7-457D-A092-FEB4EDFE56E4}" destId="{435E451E-D9B3-4AA4-8D60-B90DA29E4EAE}" srcOrd="2" destOrd="0" presId="urn:microsoft.com/office/officeart/2018/2/layout/IconLabelDescriptionList"/>
    <dgm:cxn modelId="{AB0B1AC3-99B3-4416-95FC-CFBDCB15792D}" type="presParOf" srcId="{86BF46E3-88D7-457D-A092-FEB4EDFE56E4}" destId="{25F0C068-5097-47F5-B190-6A05D1F8C9FC}" srcOrd="3" destOrd="0" presId="urn:microsoft.com/office/officeart/2018/2/layout/IconLabelDescriptionList"/>
    <dgm:cxn modelId="{2F118496-8655-43DE-974F-F234498205CE}" type="presParOf" srcId="{86BF46E3-88D7-457D-A092-FEB4EDFE56E4}" destId="{CA9248E2-4EE2-4721-985A-B5251E0A8D5A}" srcOrd="4" destOrd="0" presId="urn:microsoft.com/office/officeart/2018/2/layout/IconLabelDescriptionList"/>
    <dgm:cxn modelId="{C37D0532-02D4-4ADB-8EEA-F054CF7341D6}" type="presParOf" srcId="{835BFFE3-06C3-4426-93BB-B2EB8C4E9E8C}" destId="{A8E99A61-9CDE-40FB-9A30-65B07A8E48C2}" srcOrd="1" destOrd="0" presId="urn:microsoft.com/office/officeart/2018/2/layout/IconLabelDescriptionList"/>
    <dgm:cxn modelId="{DA8DD58F-2266-44BB-8330-95674D69681F}" type="presParOf" srcId="{835BFFE3-06C3-4426-93BB-B2EB8C4E9E8C}" destId="{CC1522E4-34A9-471B-9639-00558602B6E4}" srcOrd="2" destOrd="0" presId="urn:microsoft.com/office/officeart/2018/2/layout/IconLabelDescriptionList"/>
    <dgm:cxn modelId="{7FB1E47B-CBF3-4F3D-AEEA-1F8777387427}" type="presParOf" srcId="{CC1522E4-34A9-471B-9639-00558602B6E4}" destId="{C682989D-E883-46F6-8F80-850358C7771D}" srcOrd="0" destOrd="0" presId="urn:microsoft.com/office/officeart/2018/2/layout/IconLabelDescriptionList"/>
    <dgm:cxn modelId="{D5D7A975-DE1B-4CC2-AA07-D1EC5B5E1780}" type="presParOf" srcId="{CC1522E4-34A9-471B-9639-00558602B6E4}" destId="{4E1A7146-F60E-4A2A-8308-5F291E6FA777}" srcOrd="1" destOrd="0" presId="urn:microsoft.com/office/officeart/2018/2/layout/IconLabelDescriptionList"/>
    <dgm:cxn modelId="{4C7B5A4C-C2D0-45F0-95F1-1A7A96133DFF}" type="presParOf" srcId="{CC1522E4-34A9-471B-9639-00558602B6E4}" destId="{46DAEE07-4BF7-431E-A793-7FF1E8644373}" srcOrd="2" destOrd="0" presId="urn:microsoft.com/office/officeart/2018/2/layout/IconLabelDescriptionList"/>
    <dgm:cxn modelId="{5E63327D-FA46-4AE8-9BAF-D3FCCCB440CC}" type="presParOf" srcId="{CC1522E4-34A9-471B-9639-00558602B6E4}" destId="{8488F472-C35A-406A-AE98-BEE3AB426C31}" srcOrd="3" destOrd="0" presId="urn:microsoft.com/office/officeart/2018/2/layout/IconLabelDescriptionList"/>
    <dgm:cxn modelId="{B54F40D6-D1BB-4FBB-AED2-F853D72E8699}" type="presParOf" srcId="{CC1522E4-34A9-471B-9639-00558602B6E4}" destId="{5B74323A-A335-4131-8317-F6442606E7CA}" srcOrd="4" destOrd="0" presId="urn:microsoft.com/office/officeart/2018/2/layout/IconLabelDescriptionList"/>
    <dgm:cxn modelId="{13B06BE1-7709-4765-852F-C6509EF9EC30}" type="presParOf" srcId="{835BFFE3-06C3-4426-93BB-B2EB8C4E9E8C}" destId="{3112F113-CE79-40E4-ACE6-BC915BEDFBF7}" srcOrd="3" destOrd="0" presId="urn:microsoft.com/office/officeart/2018/2/layout/IconLabelDescriptionList"/>
    <dgm:cxn modelId="{975B4E5D-B92E-4BC5-9861-FCB0574DA6D0}" type="presParOf" srcId="{835BFFE3-06C3-4426-93BB-B2EB8C4E9E8C}" destId="{BB130DD6-AF48-448A-8AE9-81558AA1CBBD}" srcOrd="4" destOrd="0" presId="urn:microsoft.com/office/officeart/2018/2/layout/IconLabelDescriptionList"/>
    <dgm:cxn modelId="{05975975-694F-4519-AFCB-0E940058D8BF}" type="presParOf" srcId="{BB130DD6-AF48-448A-8AE9-81558AA1CBBD}" destId="{2A3B84D1-69DF-47ED-A488-F74EF131DC53}" srcOrd="0" destOrd="0" presId="urn:microsoft.com/office/officeart/2018/2/layout/IconLabelDescriptionList"/>
    <dgm:cxn modelId="{6248346E-DB3F-4173-B18F-3B49C6799EBB}" type="presParOf" srcId="{BB130DD6-AF48-448A-8AE9-81558AA1CBBD}" destId="{54B4C6DB-745B-4198-83C1-B3A0F4B1A630}" srcOrd="1" destOrd="0" presId="urn:microsoft.com/office/officeart/2018/2/layout/IconLabelDescriptionList"/>
    <dgm:cxn modelId="{9D419F06-CD33-4E9F-ACBC-FDE988A5A8C0}" type="presParOf" srcId="{BB130DD6-AF48-448A-8AE9-81558AA1CBBD}" destId="{CBDFAE03-5C9C-468D-BC57-6AB4C0BE7606}" srcOrd="2" destOrd="0" presId="urn:microsoft.com/office/officeart/2018/2/layout/IconLabelDescriptionList"/>
    <dgm:cxn modelId="{3275982F-72ED-45F4-B2B7-4F5D86C6451E}" type="presParOf" srcId="{BB130DD6-AF48-448A-8AE9-81558AA1CBBD}" destId="{C54692D3-F2E4-4046-B114-993E2862F66F}" srcOrd="3" destOrd="0" presId="urn:microsoft.com/office/officeart/2018/2/layout/IconLabelDescriptionList"/>
    <dgm:cxn modelId="{AC4FEF43-9C32-49A7-AE21-34A1636D2975}" type="presParOf" srcId="{BB130DD6-AF48-448A-8AE9-81558AA1CBBD}" destId="{B6028716-8CE1-4638-892A-C64D358B654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3C906-3367-482D-91DD-C4DA1B1E83C4}">
      <dsp:nvSpPr>
        <dsp:cNvPr id="0" name=""/>
        <dsp:cNvSpPr/>
      </dsp:nvSpPr>
      <dsp:spPr>
        <a:xfrm>
          <a:off x="190643" y="0"/>
          <a:ext cx="5329163" cy="5329163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4A8B7-FA0C-42BD-8E0C-25F328070F84}">
      <dsp:nvSpPr>
        <dsp:cNvPr id="0" name=""/>
        <dsp:cNvSpPr/>
      </dsp:nvSpPr>
      <dsp:spPr>
        <a:xfrm>
          <a:off x="696914" y="506270"/>
          <a:ext cx="2078373" cy="20783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AFFORDABILITY: Median House Prices </a:t>
          </a:r>
          <a:endParaRPr lang="en-US" sz="1700" kern="1200"/>
        </a:p>
      </dsp:txBody>
      <dsp:txXfrm>
        <a:off x="798372" y="607728"/>
        <a:ext cx="1875457" cy="1875457"/>
      </dsp:txXfrm>
    </dsp:sp>
    <dsp:sp modelId="{1C52D062-26E8-4D32-A8DF-0FAB0AE24BB8}">
      <dsp:nvSpPr>
        <dsp:cNvPr id="0" name=""/>
        <dsp:cNvSpPr/>
      </dsp:nvSpPr>
      <dsp:spPr>
        <a:xfrm>
          <a:off x="2935162" y="506270"/>
          <a:ext cx="2078373" cy="20783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SAFETY: Crime Rates</a:t>
          </a:r>
          <a:endParaRPr lang="en-US" sz="1700" kern="1200"/>
        </a:p>
      </dsp:txBody>
      <dsp:txXfrm>
        <a:off x="3036620" y="607728"/>
        <a:ext cx="1875457" cy="1875457"/>
      </dsp:txXfrm>
    </dsp:sp>
    <dsp:sp modelId="{F22C0647-EB7D-42FD-BBB6-E4FF82871CAD}">
      <dsp:nvSpPr>
        <dsp:cNvPr id="0" name=""/>
        <dsp:cNvSpPr/>
      </dsp:nvSpPr>
      <dsp:spPr>
        <a:xfrm>
          <a:off x="696914" y="2744518"/>
          <a:ext cx="2078373" cy="20783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EDUCATION: Schools</a:t>
          </a:r>
          <a:endParaRPr lang="en-US" sz="1700" kern="1200"/>
        </a:p>
      </dsp:txBody>
      <dsp:txXfrm>
        <a:off x="798372" y="2845976"/>
        <a:ext cx="1875457" cy="1875457"/>
      </dsp:txXfrm>
    </dsp:sp>
    <dsp:sp modelId="{5CA97234-10D9-4860-A0DE-749D79F05648}">
      <dsp:nvSpPr>
        <dsp:cNvPr id="0" name=""/>
        <dsp:cNvSpPr/>
      </dsp:nvSpPr>
      <dsp:spPr>
        <a:xfrm>
          <a:off x="2935162" y="2744518"/>
          <a:ext cx="2078373" cy="20783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ESSENTIAL SERVICES: Hospitals, Police Stations, Supermarkets</a:t>
          </a:r>
          <a:endParaRPr lang="en-US" sz="1700" kern="1200"/>
        </a:p>
      </dsp:txBody>
      <dsp:txXfrm>
        <a:off x="3036620" y="2845976"/>
        <a:ext cx="1875457" cy="1875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C9199-6F99-41DA-9A90-061E8FA39481}">
      <dsp:nvSpPr>
        <dsp:cNvPr id="0" name=""/>
        <dsp:cNvSpPr/>
      </dsp:nvSpPr>
      <dsp:spPr>
        <a:xfrm>
          <a:off x="0" y="706452"/>
          <a:ext cx="5393367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Analysis to postcode level, as most accurate way of linking numerous data sources</a:t>
          </a:r>
          <a:endParaRPr lang="en-US" sz="1600" kern="1200" dirty="0"/>
        </a:p>
      </dsp:txBody>
      <dsp:txXfrm>
        <a:off x="31984" y="738436"/>
        <a:ext cx="5329399" cy="591232"/>
      </dsp:txXfrm>
    </dsp:sp>
    <dsp:sp modelId="{B9A6EBFF-954F-4DDF-A086-F202A9E8064B}">
      <dsp:nvSpPr>
        <dsp:cNvPr id="0" name=""/>
        <dsp:cNvSpPr/>
      </dsp:nvSpPr>
      <dsp:spPr>
        <a:xfrm>
          <a:off x="0" y="1407733"/>
          <a:ext cx="5393367" cy="655200"/>
        </a:xfrm>
        <a:prstGeom prst="roundRect">
          <a:avLst/>
        </a:prstGeom>
        <a:solidFill>
          <a:schemeClr val="accent2">
            <a:hueOff val="-612388"/>
            <a:satOff val="-2828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Eliminated any postcodes that were not across all datasets</a:t>
          </a:r>
          <a:endParaRPr lang="en-US" sz="1600" kern="1200" dirty="0"/>
        </a:p>
      </dsp:txBody>
      <dsp:txXfrm>
        <a:off x="31984" y="1439717"/>
        <a:ext cx="5329399" cy="591232"/>
      </dsp:txXfrm>
    </dsp:sp>
    <dsp:sp modelId="{3481E32E-4BF3-4558-A7EF-AFACD3545DEC}">
      <dsp:nvSpPr>
        <dsp:cNvPr id="0" name=""/>
        <dsp:cNvSpPr/>
      </dsp:nvSpPr>
      <dsp:spPr>
        <a:xfrm>
          <a:off x="0" y="2109013"/>
          <a:ext cx="5393367" cy="65520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Grouped postcodes to “Inner”, “Mid”, “Outer” groups based on distance from the Melbourne CBD.</a:t>
          </a:r>
          <a:endParaRPr lang="en-US" sz="1600" kern="1200" dirty="0"/>
        </a:p>
      </dsp:txBody>
      <dsp:txXfrm>
        <a:off x="31984" y="2140997"/>
        <a:ext cx="5329399" cy="591232"/>
      </dsp:txXfrm>
    </dsp:sp>
    <dsp:sp modelId="{CD100F03-E7A6-41AA-95E2-5F14DCA3A57B}">
      <dsp:nvSpPr>
        <dsp:cNvPr id="0" name=""/>
        <dsp:cNvSpPr/>
      </dsp:nvSpPr>
      <dsp:spPr>
        <a:xfrm>
          <a:off x="0" y="2810292"/>
          <a:ext cx="5393367" cy="655200"/>
        </a:xfrm>
        <a:prstGeom prst="roundRect">
          <a:avLst/>
        </a:prstGeom>
        <a:solidFill>
          <a:schemeClr val="accent2">
            <a:hueOff val="-1837163"/>
            <a:satOff val="-8485"/>
            <a:lumOff val="-17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Where postcodes are shared by two municipalities, the postcode is reported in just one.</a:t>
          </a:r>
          <a:endParaRPr lang="en-US" sz="1600" kern="1200" dirty="0"/>
        </a:p>
      </dsp:txBody>
      <dsp:txXfrm>
        <a:off x="31984" y="2842276"/>
        <a:ext cx="5329399" cy="591232"/>
      </dsp:txXfrm>
    </dsp:sp>
    <dsp:sp modelId="{B1823CD4-1F26-413F-BF87-1D5EBDB84BA2}">
      <dsp:nvSpPr>
        <dsp:cNvPr id="0" name=""/>
        <dsp:cNvSpPr/>
      </dsp:nvSpPr>
      <dsp:spPr>
        <a:xfrm>
          <a:off x="0" y="3511573"/>
          <a:ext cx="5393367" cy="65520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Data sources are the most current and available to the public.</a:t>
          </a:r>
          <a:endParaRPr lang="en-US" sz="1600" kern="1200" dirty="0"/>
        </a:p>
      </dsp:txBody>
      <dsp:txXfrm>
        <a:off x="31984" y="3543557"/>
        <a:ext cx="5329399" cy="591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A0D11-86A1-446F-9F0E-927F8A201A1D}">
      <dsp:nvSpPr>
        <dsp:cNvPr id="0" name=""/>
        <dsp:cNvSpPr/>
      </dsp:nvSpPr>
      <dsp:spPr>
        <a:xfrm>
          <a:off x="5345" y="339457"/>
          <a:ext cx="909562" cy="909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E451E-D9B3-4AA4-8D60-B90DA29E4EAE}">
      <dsp:nvSpPr>
        <dsp:cNvPr id="0" name=""/>
        <dsp:cNvSpPr/>
      </dsp:nvSpPr>
      <dsp:spPr>
        <a:xfrm>
          <a:off x="5345" y="1358769"/>
          <a:ext cx="2598750" cy="901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 dirty="0"/>
            <a:t>Most liveable postcodes are located in the Outer suburb group, then Mid suburb groups.</a:t>
          </a:r>
          <a:endParaRPr lang="en-US" sz="1400" kern="1200" dirty="0"/>
        </a:p>
      </dsp:txBody>
      <dsp:txXfrm>
        <a:off x="5345" y="1358769"/>
        <a:ext cx="2598750" cy="901441"/>
      </dsp:txXfrm>
    </dsp:sp>
    <dsp:sp modelId="{CA9248E2-4EE2-4721-985A-B5251E0A8D5A}">
      <dsp:nvSpPr>
        <dsp:cNvPr id="0" name=""/>
        <dsp:cNvSpPr/>
      </dsp:nvSpPr>
      <dsp:spPr>
        <a:xfrm>
          <a:off x="5345" y="2311257"/>
          <a:ext cx="2598750" cy="580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2989D-E883-46F6-8F80-850358C7771D}">
      <dsp:nvSpPr>
        <dsp:cNvPr id="0" name=""/>
        <dsp:cNvSpPr/>
      </dsp:nvSpPr>
      <dsp:spPr>
        <a:xfrm>
          <a:off x="3058876" y="339457"/>
          <a:ext cx="909562" cy="909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AEE07-4BF7-431E-A793-7FF1E8644373}">
      <dsp:nvSpPr>
        <dsp:cNvPr id="0" name=""/>
        <dsp:cNvSpPr/>
      </dsp:nvSpPr>
      <dsp:spPr>
        <a:xfrm>
          <a:off x="3058876" y="1358769"/>
          <a:ext cx="2598750" cy="901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 dirty="0"/>
            <a:t>Inner suburbs all rank 119</a:t>
          </a:r>
          <a:r>
            <a:rPr lang="en-AU" sz="1400" kern="1200" baseline="30000" dirty="0"/>
            <a:t>th</a:t>
          </a:r>
          <a:r>
            <a:rPr lang="en-AU" sz="1400" kern="1200" dirty="0"/>
            <a:t> place and lower, based on affordability</a:t>
          </a:r>
          <a:endParaRPr lang="en-US" sz="1400" kern="1200" dirty="0"/>
        </a:p>
      </dsp:txBody>
      <dsp:txXfrm>
        <a:off x="3058876" y="1358769"/>
        <a:ext cx="2598750" cy="901441"/>
      </dsp:txXfrm>
    </dsp:sp>
    <dsp:sp modelId="{5B74323A-A335-4131-8317-F6442606E7CA}">
      <dsp:nvSpPr>
        <dsp:cNvPr id="0" name=""/>
        <dsp:cNvSpPr/>
      </dsp:nvSpPr>
      <dsp:spPr>
        <a:xfrm>
          <a:off x="3058876" y="2311257"/>
          <a:ext cx="2598750" cy="580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B84D1-69DF-47ED-A488-F74EF131DC53}">
      <dsp:nvSpPr>
        <dsp:cNvPr id="0" name=""/>
        <dsp:cNvSpPr/>
      </dsp:nvSpPr>
      <dsp:spPr>
        <a:xfrm>
          <a:off x="6112408" y="339457"/>
          <a:ext cx="909562" cy="909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FAE03-5C9C-468D-BC57-6AB4C0BE7606}">
      <dsp:nvSpPr>
        <dsp:cNvPr id="0" name=""/>
        <dsp:cNvSpPr/>
      </dsp:nvSpPr>
      <dsp:spPr>
        <a:xfrm>
          <a:off x="6112408" y="1358769"/>
          <a:ext cx="2598750" cy="901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Recommendations for further analysis:</a:t>
          </a:r>
          <a:endParaRPr lang="en-US" sz="1400" kern="1200"/>
        </a:p>
      </dsp:txBody>
      <dsp:txXfrm>
        <a:off x="6112408" y="1358769"/>
        <a:ext cx="2598750" cy="901441"/>
      </dsp:txXfrm>
    </dsp:sp>
    <dsp:sp modelId="{B6028716-8CE1-4638-892A-C64D358B6542}">
      <dsp:nvSpPr>
        <dsp:cNvPr id="0" name=""/>
        <dsp:cNvSpPr/>
      </dsp:nvSpPr>
      <dsp:spPr>
        <a:xfrm>
          <a:off x="6112408" y="2311257"/>
          <a:ext cx="2598750" cy="580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AU" sz="1100" kern="1200" dirty="0"/>
            <a:t>School ranking/score data – ATAR &amp; </a:t>
          </a:r>
          <a:r>
            <a:rPr lang="en-AU" sz="1100" kern="1200" dirty="0" err="1"/>
            <a:t>Naplan</a:t>
          </a:r>
          <a:r>
            <a:rPr lang="en-AU" sz="1100" kern="1200" dirty="0"/>
            <a:t> results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AU" sz="1100" kern="1200" dirty="0"/>
            <a:t>Restaurants, Green spaces availability</a:t>
          </a:r>
          <a:endParaRPr lang="en-US" sz="1100" kern="1200" dirty="0"/>
        </a:p>
      </dsp:txBody>
      <dsp:txXfrm>
        <a:off x="6112408" y="2311257"/>
        <a:ext cx="2598750" cy="580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B60A9-32F3-4355-8A2A-2C70635CA3A7}" type="datetimeFigureOut">
              <a:rPr lang="en-AU" smtClean="0"/>
              <a:t>19/07/2023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CC39B-C49B-4CDF-81D8-0F40B6A940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48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8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523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range: 1/4/2022 to 31/3/2023</a:t>
            </a:r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Crimes against the person : these includes offences such as: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Homicide, Assault, Sexual offences, Abduction</a:t>
            </a:r>
            <a:r>
              <a:rPr lang="en-A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Robbery</a:t>
            </a:r>
            <a:r>
              <a:rPr lang="en-A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Blackmail and extortion, </a:t>
            </a:r>
            <a:r>
              <a:rPr lang="en-AU" b="0" i="0" dirty="0">
                <a:solidFill>
                  <a:srgbClr val="333333"/>
                </a:solidFill>
                <a:effectLst/>
                <a:latin typeface="Tableau Book"/>
              </a:rPr>
              <a:t>Stalking, harassment &amp; Dangerous and negligent acts endangering people.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Property and deception offences: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Arson, Property damage, Burglary/Break and enter, Theft, Deception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Drug Offences: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Drug dealing, Cultivate or manufacture drugs, Drug use and possession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Public order and security offences: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Weapons and explosives, Disorderly and offensive conduct, Public nuisance, Public security 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offenes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Justice procedures offences: </a:t>
            </a:r>
            <a:r>
              <a:rPr lang="en-AU" sz="1200" dirty="0"/>
              <a:t>Justice procedures, Breaches of orders</a:t>
            </a:r>
            <a:endParaRPr lang="en-US" sz="1200" dirty="0"/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Other Offences</a:t>
            </a:r>
            <a:r>
              <a:rPr lang="en-AU" sz="1200" dirty="0"/>
              <a:t>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Transport regulation offences, Other government regulatory offences.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729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range: 1/4/2022 to 31/3/2023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184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Kashif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1667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NEED TO ADD OUTLIERS TO CHART</a:t>
            </a:r>
          </a:p>
          <a:p>
            <a:r>
              <a:rPr lang="en-AU" dirty="0"/>
              <a:t>Make table prettier</a:t>
            </a:r>
          </a:p>
          <a:p>
            <a:endParaRPr lang="en-AU" dirty="0"/>
          </a:p>
          <a:p>
            <a:r>
              <a:rPr lang="en-AU" dirty="0"/>
              <a:t>Analysis: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average there is around 4 primary schools per suburb, 1 </a:t>
            </a:r>
            <a:r>
              <a:rPr lang="en-US" dirty="0" err="1"/>
              <a:t>highschool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Language, </a:t>
            </a:r>
            <a:r>
              <a:rPr lang="en-US" dirty="0" err="1"/>
              <a:t>Pri</a:t>
            </a:r>
            <a:r>
              <a:rPr lang="en-US" dirty="0"/>
              <a:t>/Sec and Special Schools are rare.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028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Kashif</a:t>
            </a:r>
          </a:p>
          <a:p>
            <a:r>
              <a:rPr lang="en-AU" dirty="0"/>
              <a:t>Postcodes 3029, 3030, 3977</a:t>
            </a:r>
          </a:p>
          <a:p>
            <a:r>
              <a:rPr lang="en-AU" dirty="0"/>
              <a:t>Mention names representing these postcodes</a:t>
            </a:r>
          </a:p>
          <a:p>
            <a:r>
              <a:rPr lang="en-AU" dirty="0"/>
              <a:t>Maybe population numbers</a:t>
            </a:r>
          </a:p>
          <a:p>
            <a:r>
              <a:rPr lang="en-AU" dirty="0"/>
              <a:t>Population count per school in those postcodes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83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Kashif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697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Kashif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794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Kashif</a:t>
            </a:r>
          </a:p>
          <a:p>
            <a:r>
              <a:rPr lang="en-AU" dirty="0"/>
              <a:t>We ideally wanted to have score ATAR data and state rankings, but was unavailable in the format required for this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2765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Kashif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19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Khai</a:t>
            </a:r>
            <a:r>
              <a:rPr lang="en-AU" dirty="0"/>
              <a:t>: Van is the CEO of Van Housing Real Estate and your associates Chris and Tom.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821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760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David</a:t>
            </a:r>
          </a:p>
          <a:p>
            <a:r>
              <a:rPr lang="en-AU" dirty="0"/>
              <a:t>Explain key – bigger weight applied to house price, crime, followed by school availability</a:t>
            </a:r>
          </a:p>
          <a:p>
            <a:endParaRPr lang="en-AU" dirty="0"/>
          </a:p>
          <a:p>
            <a:r>
              <a:rPr lang="en-AU" dirty="0"/>
              <a:t>8 are from outer postcodes outer suburbs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578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Kath</a:t>
            </a:r>
          </a:p>
          <a:p>
            <a:endParaRPr lang="en-AU" dirty="0"/>
          </a:p>
          <a:p>
            <a:r>
              <a:rPr lang="en-AU" dirty="0"/>
              <a:t>Explain key – bigger weight applied to house price, crime,, followed by school availability</a:t>
            </a:r>
          </a:p>
          <a:p>
            <a:endParaRPr lang="en-AU" dirty="0"/>
          </a:p>
          <a:p>
            <a:r>
              <a:rPr lang="en-AU" dirty="0"/>
              <a:t>8 are from outer postcodes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with a minimum median house price of $1.3 million for postcode 3066 Collingwood, and maximum postcode 3206 Albert Park, Middle Park.</a:t>
            </a:r>
          </a:p>
          <a:p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411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sz="1200" dirty="0" err="1"/>
              <a:t>Khai</a:t>
            </a: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Based on the question we have, we believe that these points are most essential for the benefit of the future generations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The main measure is affordability, looking at the Median House Prices across Postcodes in Melbourne.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Secondly, we will be considering the safety of each postcode based on the crime rates per population. Looking into different types of crimes and the result was a surprising.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Thirdly, we will focus on Education, as this is of high importance to prospective families planning where they will want to live in the future.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Lastly, look at the availability of essential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77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Khai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83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Khai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134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Khai</a:t>
            </a:r>
            <a:endParaRPr lang="en-AU" dirty="0"/>
          </a:p>
          <a:p>
            <a:r>
              <a:rPr lang="en-AU" dirty="0"/>
              <a:t>All 192 postcodes, will be analysed in all sections of this analysis, for consistency</a:t>
            </a:r>
          </a:p>
          <a:p>
            <a:r>
              <a:rPr lang="en-AU" dirty="0"/>
              <a:t>Fair representation of each City/Shire as shown by the table on the far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96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Kath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767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Kath</a:t>
            </a:r>
          </a:p>
          <a:p>
            <a:r>
              <a:rPr lang="en-AU" dirty="0"/>
              <a:t>Interest rates decreasing during Covid (2019 to 2021), increasing demand for housing, due to lower mortgage payments for prospective buyers.</a:t>
            </a:r>
          </a:p>
          <a:p>
            <a:endParaRPr lang="en-AU" dirty="0"/>
          </a:p>
          <a:p>
            <a:r>
              <a:rPr lang="en-AU" dirty="0"/>
              <a:t>Interest rate increases started mid 2022, placing added financial on mortgage repayments for households, sharp drop in demand for houses.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439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Kath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25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July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6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5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July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8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1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8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July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July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4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039" y="691429"/>
            <a:ext cx="9213920" cy="2737570"/>
          </a:xfrm>
        </p:spPr>
        <p:txBody>
          <a:bodyPr>
            <a:normAutofit/>
          </a:bodyPr>
          <a:lstStyle/>
          <a:p>
            <a:r>
              <a:rPr lang="en-AU" sz="540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CA0D7-4AEA-2844-55A1-26B9DB546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039" y="3620467"/>
            <a:ext cx="9213911" cy="2222280"/>
          </a:xfrm>
        </p:spPr>
        <p:txBody>
          <a:bodyPr>
            <a:normAutofit/>
          </a:bodyPr>
          <a:lstStyle/>
          <a:p>
            <a:r>
              <a:rPr lang="en-AU"/>
              <a:t>Group 6 </a:t>
            </a:r>
          </a:p>
          <a:p>
            <a:r>
              <a:rPr lang="en-AU"/>
              <a:t>Katharine Tamas, Nairui Guo, Kashif Bashir and Khai Tran</a:t>
            </a:r>
            <a:endParaRPr lang="en-A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42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039" y="691429"/>
            <a:ext cx="9213920" cy="2737570"/>
          </a:xfrm>
        </p:spPr>
        <p:txBody>
          <a:bodyPr>
            <a:normAutofit/>
          </a:bodyPr>
          <a:lstStyle/>
          <a:p>
            <a:r>
              <a:rPr lang="en-AU" sz="5400"/>
              <a:t>Factor 2: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039" y="3620467"/>
            <a:ext cx="9213911" cy="2222280"/>
          </a:xfrm>
        </p:spPr>
        <p:txBody>
          <a:bodyPr>
            <a:normAutofit/>
          </a:bodyPr>
          <a:lstStyle/>
          <a:p>
            <a:r>
              <a:rPr lang="en-AU" dirty="0"/>
              <a:t>Safety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20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20" y="264908"/>
            <a:ext cx="10543032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Crime Types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6363C-DA43-84B6-6C69-166B5FAA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17" y="962320"/>
            <a:ext cx="7571520" cy="493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284C55E4-D3CB-2449-2703-7D01BEE0E182}"/>
              </a:ext>
            </a:extLst>
          </p:cNvPr>
          <p:cNvSpPr txBox="1">
            <a:spLocks/>
          </p:cNvSpPr>
          <p:nvPr/>
        </p:nvSpPr>
        <p:spPr>
          <a:xfrm>
            <a:off x="105667" y="1270092"/>
            <a:ext cx="4489450" cy="539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Crimes against the person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Homicide, Assault, Sexual offences, Abduction</a:t>
            </a:r>
            <a:r>
              <a:rPr lang="en-AU" sz="11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Robbery</a:t>
            </a:r>
            <a:r>
              <a:rPr lang="en-AU" sz="11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Blackmail and extortion, </a:t>
            </a:r>
            <a:r>
              <a:rPr lang="en-AU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Stalking, harassment &amp; Dangerous and negligent acts endangering people</a:t>
            </a:r>
            <a:endParaRPr lang="en-US" sz="1516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Property and deception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Arson, Property damage, Burglary/Break and enter, Theft, Deception</a:t>
            </a:r>
            <a:endParaRPr lang="en-US" sz="1516" b="1" dirty="0"/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Drug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Drug dealing, Cultivate or manufacture drugs, Drug use and possession</a:t>
            </a:r>
            <a:endParaRPr lang="en-US" sz="1516" b="1" dirty="0"/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Public order and security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Weapons and explosives, Disorderly and offensive conduct, Public nuisance, Public security offense</a:t>
            </a:r>
            <a:endParaRPr lang="en-US" sz="1516" b="1" dirty="0"/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Justice procedures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Justice procedures, Breaches of orders</a:t>
            </a:r>
            <a:endParaRPr lang="en-US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Other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Transport regulation offences, Other government regulatory offences</a:t>
            </a:r>
            <a:endParaRPr lang="en-US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dirty="0"/>
          </a:p>
        </p:txBody>
      </p:sp>
    </p:spTree>
    <p:extLst>
      <p:ext uri="{BB962C8B-B14F-4D97-AF65-F5344CB8AC3E}">
        <p14:creationId xmlns:p14="http://schemas.microsoft.com/office/powerpoint/2010/main" val="320941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Crime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73478-2073-5869-3B24-F53D5DC8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62138-C58C-8B19-5C51-09C4FD6D2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658" y="953856"/>
            <a:ext cx="9137342" cy="5157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F152EA-6437-9A4C-CE8F-869B50E77497}"/>
              </a:ext>
            </a:extLst>
          </p:cNvPr>
          <p:cNvSpPr txBox="1"/>
          <p:nvPr/>
        </p:nvSpPr>
        <p:spPr>
          <a:xfrm>
            <a:off x="14317559" y="3164823"/>
            <a:ext cx="3700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Inner Suburbs: 	</a:t>
            </a:r>
            <a:r>
              <a:rPr lang="en-AU" b="1" dirty="0">
                <a:solidFill>
                  <a:srgbClr val="00B050"/>
                </a:solidFill>
              </a:rPr>
              <a:t>15 postcodes</a:t>
            </a:r>
          </a:p>
          <a:p>
            <a:r>
              <a:rPr lang="en-AU" b="1" dirty="0"/>
              <a:t>7 police stations.  0.47</a:t>
            </a:r>
          </a:p>
          <a:p>
            <a:endParaRPr lang="en-AU" b="1" dirty="0"/>
          </a:p>
          <a:p>
            <a:r>
              <a:rPr lang="en-AU" b="1" dirty="0"/>
              <a:t>Mid Suburbs:	 </a:t>
            </a:r>
            <a:r>
              <a:rPr lang="en-AU" b="1" dirty="0">
                <a:solidFill>
                  <a:srgbClr val="C00000"/>
                </a:solidFill>
              </a:rPr>
              <a:t>111 Postcodes</a:t>
            </a:r>
          </a:p>
          <a:p>
            <a:r>
              <a:rPr lang="en-AU" b="1" dirty="0"/>
              <a:t>44 police stations 0.40</a:t>
            </a:r>
          </a:p>
          <a:p>
            <a:endParaRPr lang="en-AU" b="1" dirty="0"/>
          </a:p>
          <a:p>
            <a:r>
              <a:rPr lang="en-AU" b="1" dirty="0"/>
              <a:t>Outer Suburbs:	 </a:t>
            </a:r>
            <a:r>
              <a:rPr lang="en-AU" b="1" dirty="0">
                <a:solidFill>
                  <a:srgbClr val="FF0000"/>
                </a:solidFill>
              </a:rPr>
              <a:t>71 Postcodes</a:t>
            </a:r>
          </a:p>
          <a:p>
            <a:r>
              <a:rPr lang="en-AU" b="1" dirty="0"/>
              <a:t>33 police stations  0.46</a:t>
            </a:r>
          </a:p>
          <a:p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FB446-2272-9812-1FE5-392734A9E73E}"/>
              </a:ext>
            </a:extLst>
          </p:cNvPr>
          <p:cNvSpPr txBox="1"/>
          <p:nvPr/>
        </p:nvSpPr>
        <p:spPr>
          <a:xfrm>
            <a:off x="-52697" y="2037886"/>
            <a:ext cx="3700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Inner Suburbs: 	</a:t>
            </a:r>
            <a:endParaRPr lang="en-AU" b="1" dirty="0">
              <a:solidFill>
                <a:srgbClr val="00B050"/>
              </a:solidFill>
            </a:endParaRP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Mid Suburbs:	</a:t>
            </a:r>
            <a:endParaRPr lang="en-AU" b="1" dirty="0">
              <a:solidFill>
                <a:srgbClr val="C00000"/>
              </a:solidFill>
            </a:endParaRP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Outer Suburbs:	</a:t>
            </a:r>
            <a:endParaRPr lang="en-AU" b="1" dirty="0">
              <a:solidFill>
                <a:srgbClr val="FF0000"/>
              </a:solidFill>
            </a:endParaRPr>
          </a:p>
          <a:p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9A9C1-B88C-1C45-5B07-E569020200F9}"/>
              </a:ext>
            </a:extLst>
          </p:cNvPr>
          <p:cNvSpPr txBox="1"/>
          <p:nvPr/>
        </p:nvSpPr>
        <p:spPr>
          <a:xfrm>
            <a:off x="27661" y="2407364"/>
            <a:ext cx="3700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7 police stations. 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44 police stations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33 police stations</a:t>
            </a:r>
          </a:p>
          <a:p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AC9A4-4D6A-143B-2B3B-53A3D629826B}"/>
              </a:ext>
            </a:extLst>
          </p:cNvPr>
          <p:cNvSpPr txBox="1"/>
          <p:nvPr/>
        </p:nvSpPr>
        <p:spPr>
          <a:xfrm>
            <a:off x="1656376" y="4265229"/>
            <a:ext cx="37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71 Postcodes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9CED4-8D23-5D77-1002-E28A2C5E0C2D}"/>
              </a:ext>
            </a:extLst>
          </p:cNvPr>
          <p:cNvSpPr txBox="1"/>
          <p:nvPr/>
        </p:nvSpPr>
        <p:spPr>
          <a:xfrm>
            <a:off x="1417416" y="3145881"/>
            <a:ext cx="37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111 Postcodes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8B0B0E-AB02-1FC9-7C53-41C11E847DFD}"/>
              </a:ext>
            </a:extLst>
          </p:cNvPr>
          <p:cNvSpPr txBox="1"/>
          <p:nvPr/>
        </p:nvSpPr>
        <p:spPr>
          <a:xfrm>
            <a:off x="1563114" y="2038774"/>
            <a:ext cx="37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15 postcodes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45657-59D5-F053-E083-2D29F894B2C8}"/>
              </a:ext>
            </a:extLst>
          </p:cNvPr>
          <p:cNvSpPr txBox="1"/>
          <p:nvPr/>
        </p:nvSpPr>
        <p:spPr>
          <a:xfrm>
            <a:off x="1991500" y="2407364"/>
            <a:ext cx="9170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C000"/>
                </a:solidFill>
              </a:rPr>
              <a:t>0.47</a:t>
            </a:r>
          </a:p>
          <a:p>
            <a:endParaRPr lang="en-AU" b="1" dirty="0">
              <a:solidFill>
                <a:srgbClr val="FFC000"/>
              </a:solidFill>
            </a:endParaRPr>
          </a:p>
          <a:p>
            <a:endParaRPr lang="en-AU" b="1" dirty="0">
              <a:solidFill>
                <a:srgbClr val="FFC000"/>
              </a:solidFill>
            </a:endParaRPr>
          </a:p>
          <a:p>
            <a:endParaRPr lang="en-AU" b="1" dirty="0">
              <a:solidFill>
                <a:srgbClr val="FFC000"/>
              </a:solidFill>
            </a:endParaRPr>
          </a:p>
          <a:p>
            <a:r>
              <a:rPr lang="en-AU" b="1" dirty="0">
                <a:solidFill>
                  <a:srgbClr val="FFC000"/>
                </a:solidFill>
              </a:rPr>
              <a:t>0.40</a:t>
            </a:r>
          </a:p>
          <a:p>
            <a:endParaRPr lang="en-AU" b="1" dirty="0">
              <a:solidFill>
                <a:srgbClr val="FFC000"/>
              </a:solidFill>
            </a:endParaRPr>
          </a:p>
          <a:p>
            <a:endParaRPr lang="en-AU" b="1" dirty="0">
              <a:solidFill>
                <a:srgbClr val="FFC000"/>
              </a:solidFill>
            </a:endParaRPr>
          </a:p>
          <a:p>
            <a:endParaRPr lang="en-AU" b="1" dirty="0">
              <a:solidFill>
                <a:srgbClr val="FFC000"/>
              </a:solidFill>
            </a:endParaRPr>
          </a:p>
          <a:p>
            <a:r>
              <a:rPr lang="en-AU" b="1" dirty="0">
                <a:solidFill>
                  <a:srgbClr val="FFC000"/>
                </a:solidFill>
              </a:rPr>
              <a:t>0.46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90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039" y="691429"/>
            <a:ext cx="9213920" cy="2737570"/>
          </a:xfrm>
        </p:spPr>
        <p:txBody>
          <a:bodyPr>
            <a:normAutofit/>
          </a:bodyPr>
          <a:lstStyle/>
          <a:p>
            <a:r>
              <a:rPr lang="en-AU" sz="5400"/>
              <a:t>Factor 3: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039" y="3620467"/>
            <a:ext cx="9213911" cy="2222280"/>
          </a:xfrm>
        </p:spPr>
        <p:txBody>
          <a:bodyPr>
            <a:normAutofit/>
          </a:bodyPr>
          <a:lstStyle/>
          <a:p>
            <a:r>
              <a:rPr lang="en-AU" dirty="0"/>
              <a:t>Education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62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School Types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Count of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Summary stats on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Education Sectors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E2D6C-AA50-713C-A740-F058952E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32" y="3932607"/>
            <a:ext cx="10987535" cy="19490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D2F45F-DC24-A733-4952-4409FC73B053}"/>
              </a:ext>
            </a:extLst>
          </p:cNvPr>
          <p:cNvSpPr/>
          <p:nvPr/>
        </p:nvSpPr>
        <p:spPr>
          <a:xfrm>
            <a:off x="261257" y="4685066"/>
            <a:ext cx="11508342" cy="44413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58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Education Sectors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A16C8E-0C2B-B1F8-0C44-731B1F4B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" y="2014660"/>
            <a:ext cx="4003380" cy="3157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2D5EE8-7F4D-0E7F-060A-03E0BFEDA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144" y="2003120"/>
            <a:ext cx="4080233" cy="3157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EA3C64-BC51-17B4-7384-188106439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377" y="2046541"/>
            <a:ext cx="4011857" cy="307114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CDD38-C760-A88A-12F9-AE6D72CCFA64}"/>
              </a:ext>
            </a:extLst>
          </p:cNvPr>
          <p:cNvCxnSpPr>
            <a:cxnSpLocks/>
          </p:cNvCxnSpPr>
          <p:nvPr/>
        </p:nvCxnSpPr>
        <p:spPr>
          <a:xfrm flipH="1">
            <a:off x="8560526" y="1632943"/>
            <a:ext cx="635725" cy="918669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CD418D-6E4F-109E-262F-61413846434E}"/>
              </a:ext>
            </a:extLst>
          </p:cNvPr>
          <p:cNvCxnSpPr>
            <a:cxnSpLocks/>
          </p:cNvCxnSpPr>
          <p:nvPr/>
        </p:nvCxnSpPr>
        <p:spPr>
          <a:xfrm>
            <a:off x="10702834" y="1632943"/>
            <a:ext cx="1018452" cy="9186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5DEC46-8F5F-911F-D9A3-44B7671B4374}"/>
              </a:ext>
            </a:extLst>
          </p:cNvPr>
          <p:cNvSpPr txBox="1"/>
          <p:nvPr/>
        </p:nvSpPr>
        <p:spPr>
          <a:xfrm>
            <a:off x="8878388" y="1119024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Highest number of schools:</a:t>
            </a:r>
          </a:p>
          <a:p>
            <a:r>
              <a:rPr lang="en-AU" sz="1200" dirty="0"/>
              <a:t>Postcodes 3029, 3030, 3977</a:t>
            </a:r>
          </a:p>
        </p:txBody>
      </p:sp>
    </p:spTree>
    <p:extLst>
      <p:ext uri="{BB962C8B-B14F-4D97-AF65-F5344CB8AC3E}">
        <p14:creationId xmlns:p14="http://schemas.microsoft.com/office/powerpoint/2010/main" val="3983671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Education Sectors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Count of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Summary stats on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Types of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Education Sectors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8E47B12-F958-AFD6-41C0-6DD000023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9968" y="1014884"/>
            <a:ext cx="6819190" cy="5335674"/>
          </a:xfrm>
        </p:spPr>
      </p:pic>
    </p:spTree>
    <p:extLst>
      <p:ext uri="{BB962C8B-B14F-4D97-AF65-F5344CB8AC3E}">
        <p14:creationId xmlns:p14="http://schemas.microsoft.com/office/powerpoint/2010/main" val="61425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039" y="691429"/>
            <a:ext cx="9213920" cy="2737570"/>
          </a:xfrm>
        </p:spPr>
        <p:txBody>
          <a:bodyPr>
            <a:normAutofit/>
          </a:bodyPr>
          <a:lstStyle/>
          <a:p>
            <a:r>
              <a:rPr lang="en-AU" sz="5400" dirty="0"/>
              <a:t>Findings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039" y="3620467"/>
            <a:ext cx="9213911" cy="2222280"/>
          </a:xfrm>
        </p:spPr>
        <p:txBody>
          <a:bodyPr>
            <a:normAutofit/>
          </a:bodyPr>
          <a:lstStyle/>
          <a:p>
            <a:r>
              <a:rPr lang="en-AU" dirty="0"/>
              <a:t>???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81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Correlation Median House Price vs School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BDE0D-1BD2-076C-1598-58E71B61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480" y="905159"/>
            <a:ext cx="3837774" cy="2994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EA9314-398A-6325-E84C-B9A2F0244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76" y="3900240"/>
            <a:ext cx="3944313" cy="2919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8F73A0-38C4-12AC-22CF-E4AA564D5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28" y="3899538"/>
            <a:ext cx="3944313" cy="2901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71551B-FE86-A885-513C-B1FF2691D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5777" y="3899538"/>
            <a:ext cx="3969180" cy="2901562"/>
          </a:xfrm>
          <a:prstGeom prst="rect">
            <a:avLst/>
          </a:prstGeom>
        </p:spPr>
      </p:pic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79095F67-BD62-0449-7AC4-B7F3BAC59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Little correlation between Median House Prices and Schools and the count of school types in each suburb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940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Correlation: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Schools vs Crime Incidents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Correlation of schools to number of crime incidents have a positive relationship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Correlation coefficient = ????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Need to update data source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6680DE-61B8-3161-3570-31E7684B4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7180" y="1950866"/>
            <a:ext cx="5239999" cy="3910184"/>
          </a:xfrm>
        </p:spPr>
      </p:pic>
    </p:spTree>
    <p:extLst>
      <p:ext uri="{BB962C8B-B14F-4D97-AF65-F5344CB8AC3E}">
        <p14:creationId xmlns:p14="http://schemas.microsoft.com/office/powerpoint/2010/main" val="316898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DF77EA1D-CD58-47D1-895E-0E74AE5D1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A2F27B-AF82-4F47-887C-2B4B9878E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3DAA41-976B-4A7A-91F5-FD48E4345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DD18D-32B4-8683-ABE8-94CBCA53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2250899"/>
          </a:xfrm>
        </p:spPr>
        <p:txBody>
          <a:bodyPr anchor="b">
            <a:normAutofit/>
          </a:bodyPr>
          <a:lstStyle/>
          <a:p>
            <a:r>
              <a:rPr lang="en-AU" sz="4800" dirty="0"/>
              <a:t>What are we analysing: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1396-7DBD-FBC0-16B0-B49F72D3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8" y="3008169"/>
            <a:ext cx="8898650" cy="2878828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We are running an analysis on suburbs all around </a:t>
            </a:r>
            <a:r>
              <a:rPr lang="en-US" sz="1800" b="0" i="0" u="none" strike="noStrike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Melbourne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for the CEO of a real estate company that operates in most suburbs of Melbourne. The CEO wants to know which suburbs in Melbourne are the </a:t>
            </a:r>
            <a:r>
              <a:rPr lang="en-US" sz="1800" b="0" i="0" u="none" strike="noStrike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most liveable 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for the future young generations in terms of </a:t>
            </a:r>
            <a:r>
              <a:rPr lang="en-US" sz="1800" b="0" i="0" u="none" strike="noStrike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affordability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safety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and </a:t>
            </a:r>
            <a:r>
              <a:rPr lang="en-US" sz="1800" b="0" i="0" u="none" strike="noStrike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education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?</a:t>
            </a:r>
            <a:endParaRPr lang="en-AU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F5C0F-87CD-40D8-AD4B-452395E3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40788-FC62-4F28-9E98-397312317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8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Top 10 Postcodes – liveability score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86C741-B042-65CF-BE35-8C3343A9E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46" y="1422596"/>
            <a:ext cx="11073108" cy="31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49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Top 10 Postcodes – liveability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EB8CB-8F81-60D3-3DA5-AF12749C5FE8}"/>
              </a:ext>
            </a:extLst>
          </p:cNvPr>
          <p:cNvSpPr txBox="1"/>
          <p:nvPr/>
        </p:nvSpPr>
        <p:spPr>
          <a:xfrm>
            <a:off x="773723" y="4903596"/>
            <a:ext cx="4314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Key:</a:t>
            </a:r>
          </a:p>
          <a:p>
            <a:r>
              <a:rPr lang="en-AU" dirty="0"/>
              <a:t>Hospital, Police Station, Supermarket</a:t>
            </a:r>
          </a:p>
          <a:p>
            <a:r>
              <a:rPr lang="en-AU" dirty="0"/>
              <a:t>0 = none, 1 = has at least one</a:t>
            </a:r>
          </a:p>
          <a:p>
            <a:endParaRPr lang="en-AU" dirty="0"/>
          </a:p>
          <a:p>
            <a:r>
              <a:rPr lang="en-AU" dirty="0"/>
              <a:t>Affordability, Crime, School</a:t>
            </a:r>
          </a:p>
          <a:p>
            <a:r>
              <a:rPr lang="en-AU" dirty="0"/>
              <a:t>1=worst outcome to 5 = best outcome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8E9C0-E85B-C71D-07E8-39E63C5FB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01" y="1576911"/>
            <a:ext cx="1010743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03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1CE68C35-0307-4DBB-9BB2-51A0BC80F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ackground Gray Rectangle">
            <a:extLst>
              <a:ext uri="{FF2B5EF4-FFF2-40B4-BE49-F238E27FC236}">
                <a16:creationId xmlns:a16="http://schemas.microsoft.com/office/drawing/2014/main" id="{B4461734-7A1F-4C43-9DD1-82961A9B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White Rectangle">
            <a:extLst>
              <a:ext uri="{FF2B5EF4-FFF2-40B4-BE49-F238E27FC236}">
                <a16:creationId xmlns:a16="http://schemas.microsoft.com/office/drawing/2014/main" id="{F76B182E-353C-4F09-98E3-D0D9D094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1" y="603503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Summary</a:t>
            </a:r>
          </a:p>
        </p:txBody>
      </p:sp>
      <p:cxnSp>
        <p:nvCxnSpPr>
          <p:cNvPr id="29" name="Vertical Connector">
            <a:extLst>
              <a:ext uri="{FF2B5EF4-FFF2-40B4-BE49-F238E27FC236}">
                <a16:creationId xmlns:a16="http://schemas.microsoft.com/office/drawing/2014/main" id="{A32DD4E3-F3A5-479E-9FC8-93181F7A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Horizontal Connector 2">
            <a:extLst>
              <a:ext uri="{FF2B5EF4-FFF2-40B4-BE49-F238E27FC236}">
                <a16:creationId xmlns:a16="http://schemas.microsoft.com/office/drawing/2014/main" id="{A5C97BEA-9A67-4872-9526-42EECD54C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12F56D8-4C07-226F-9304-5422DCBD8F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5227697"/>
              </p:ext>
            </p:extLst>
          </p:nvPr>
        </p:nvGraphicFramePr>
        <p:xfrm>
          <a:off x="1948329" y="2515751"/>
          <a:ext cx="8716504" cy="323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3209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A8E407-BBF0-D614-08BE-D0AA0B367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039" y="691429"/>
            <a:ext cx="9213920" cy="2737570"/>
          </a:xfrm>
        </p:spPr>
        <p:txBody>
          <a:bodyPr>
            <a:normAutofit/>
          </a:bodyPr>
          <a:lstStyle/>
          <a:p>
            <a:r>
              <a:rPr lang="en-AU" sz="5400" dirty="0"/>
              <a:t>Thankyou!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2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A3AEA-8067-474F-940E-BD5B58D88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DD18D-32B4-8683-ABE8-94CBCA53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940910"/>
            <a:ext cx="5069451" cy="4976179"/>
          </a:xfrm>
        </p:spPr>
        <p:txBody>
          <a:bodyPr>
            <a:normAutofit/>
          </a:bodyPr>
          <a:lstStyle/>
          <a:p>
            <a:r>
              <a:rPr lang="en-AU"/>
              <a:t>Liveability Factors:</a:t>
            </a:r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2F7B46-E7D2-7AFE-2416-97AC90CF9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557050"/>
              </p:ext>
            </p:extLst>
          </p:nvPr>
        </p:nvGraphicFramePr>
        <p:xfrm>
          <a:off x="5766179" y="805218"/>
          <a:ext cx="5710451" cy="532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598B73-A36D-63E6-2EB2-1FC6C04ADD56}"/>
              </a:ext>
            </a:extLst>
          </p:cNvPr>
          <p:cNvSpPr txBox="1"/>
          <p:nvPr/>
        </p:nvSpPr>
        <p:spPr>
          <a:xfrm>
            <a:off x="422144" y="4947593"/>
            <a:ext cx="49945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dirty="0"/>
              <a:t>Based on these factors, we have calculated the most liveable postcodes in Melbourne.</a:t>
            </a:r>
          </a:p>
        </p:txBody>
      </p:sp>
    </p:spTree>
    <p:extLst>
      <p:ext uri="{BB962C8B-B14F-4D97-AF65-F5344CB8AC3E}">
        <p14:creationId xmlns:p14="http://schemas.microsoft.com/office/powerpoint/2010/main" val="253371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3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35">
            <a:extLst>
              <a:ext uri="{FF2B5EF4-FFF2-40B4-BE49-F238E27FC236}">
                <a16:creationId xmlns:a16="http://schemas.microsoft.com/office/drawing/2014/main" id="{1CE68C35-0307-4DBB-9BB2-51A0BC80F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Background Gray Rectangle">
            <a:extLst>
              <a:ext uri="{FF2B5EF4-FFF2-40B4-BE49-F238E27FC236}">
                <a16:creationId xmlns:a16="http://schemas.microsoft.com/office/drawing/2014/main" id="{B4461734-7A1F-4C43-9DD1-82961A9B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White Rectangle">
            <a:extLst>
              <a:ext uri="{FF2B5EF4-FFF2-40B4-BE49-F238E27FC236}">
                <a16:creationId xmlns:a16="http://schemas.microsoft.com/office/drawing/2014/main" id="{F76B182E-353C-4F09-98E3-D0D9D094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1" y="603503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+mj-lt"/>
              </a:rPr>
              <a:t>Data Sources</a:t>
            </a:r>
            <a:endParaRPr lang="en-US" dirty="0">
              <a:latin typeface="+mj-lt"/>
            </a:endParaRPr>
          </a:p>
        </p:txBody>
      </p:sp>
      <p:cxnSp>
        <p:nvCxnSpPr>
          <p:cNvPr id="50" name="Vertical Connector">
            <a:extLst>
              <a:ext uri="{FF2B5EF4-FFF2-40B4-BE49-F238E27FC236}">
                <a16:creationId xmlns:a16="http://schemas.microsoft.com/office/drawing/2014/main" id="{A32DD4E3-F3A5-479E-9FC8-93181F7A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Horizontal Connector 2">
            <a:extLst>
              <a:ext uri="{FF2B5EF4-FFF2-40B4-BE49-F238E27FC236}">
                <a16:creationId xmlns:a16="http://schemas.microsoft.com/office/drawing/2014/main" id="{A5C97BEA-9A67-4872-9526-42EECD54C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46CA1D1-1413-9BAF-62CF-2A81EAC89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834102"/>
              </p:ext>
            </p:extLst>
          </p:nvPr>
        </p:nvGraphicFramePr>
        <p:xfrm>
          <a:off x="1948329" y="3013850"/>
          <a:ext cx="8716507" cy="2571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71">
                  <a:extLst>
                    <a:ext uri="{9D8B030D-6E8A-4147-A177-3AD203B41FA5}">
                      <a16:colId xmlns:a16="http://schemas.microsoft.com/office/drawing/2014/main" val="2964077548"/>
                    </a:ext>
                  </a:extLst>
                </a:gridCol>
                <a:gridCol w="1838674">
                  <a:extLst>
                    <a:ext uri="{9D8B030D-6E8A-4147-A177-3AD203B41FA5}">
                      <a16:colId xmlns:a16="http://schemas.microsoft.com/office/drawing/2014/main" val="2918624283"/>
                    </a:ext>
                  </a:extLst>
                </a:gridCol>
                <a:gridCol w="3257006">
                  <a:extLst>
                    <a:ext uri="{9D8B030D-6E8A-4147-A177-3AD203B41FA5}">
                      <a16:colId xmlns:a16="http://schemas.microsoft.com/office/drawing/2014/main" val="290148748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65023412"/>
                    </a:ext>
                  </a:extLst>
                </a:gridCol>
                <a:gridCol w="795971">
                  <a:extLst>
                    <a:ext uri="{9D8B030D-6E8A-4147-A177-3AD203B41FA5}">
                      <a16:colId xmlns:a16="http://schemas.microsoft.com/office/drawing/2014/main" val="4215567657"/>
                    </a:ext>
                  </a:extLst>
                </a:gridCol>
                <a:gridCol w="672614">
                  <a:extLst>
                    <a:ext uri="{9D8B030D-6E8A-4147-A177-3AD203B41FA5}">
                      <a16:colId xmlns:a16="http://schemas.microsoft.com/office/drawing/2014/main" val="1717892007"/>
                    </a:ext>
                  </a:extLst>
                </a:gridCol>
              </a:tblGrid>
              <a:tr h="241169">
                <a:tc>
                  <a:txBody>
                    <a:bodyPr/>
                    <a:lstStyle/>
                    <a:p>
                      <a:r>
                        <a:rPr lang="en-AU" sz="1000"/>
                        <a:t>Data Set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Source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Website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Date Range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Frequency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Period</a:t>
                      </a:r>
                    </a:p>
                  </a:txBody>
                  <a:tcPr marL="52043" marR="52043" marT="26022" marB="26022"/>
                </a:tc>
                <a:extLst>
                  <a:ext uri="{0D108BD9-81ED-4DB2-BD59-A6C34878D82A}">
                    <a16:rowId xmlns:a16="http://schemas.microsoft.com/office/drawing/2014/main" val="2701259632"/>
                  </a:ext>
                </a:extLst>
              </a:tr>
              <a:tr h="398773">
                <a:tc>
                  <a:txBody>
                    <a:bodyPr/>
                    <a:lstStyle/>
                    <a:p>
                      <a:r>
                        <a:rPr lang="en-AU" sz="1000"/>
                        <a:t>Median House Price By Year – Houses By Suburb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Victorian State Government – Department of Transport and Planning 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https://www.land.vic.gov.au/valuations/resources-and-reports/property-sales-statistics</a:t>
                      </a:r>
                      <a:endParaRPr lang="en-AU" sz="1000" dirty="0"/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2012 to 2022</a:t>
                      </a:r>
                      <a:br>
                        <a:rPr lang="en-AU" sz="1000"/>
                      </a:br>
                      <a:endParaRPr lang="en-AU" sz="1000"/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Annual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1</a:t>
                      </a:r>
                      <a:r>
                        <a:rPr lang="en-AU" sz="1000" baseline="30000"/>
                        <a:t>st</a:t>
                      </a:r>
                      <a:r>
                        <a:rPr lang="en-AU" sz="1000"/>
                        <a:t> Jan to 31</a:t>
                      </a:r>
                      <a:r>
                        <a:rPr lang="en-AU" sz="1000" baseline="30000"/>
                        <a:t>st</a:t>
                      </a:r>
                      <a:r>
                        <a:rPr lang="en-AU" sz="1000"/>
                        <a:t> Dec</a:t>
                      </a:r>
                    </a:p>
                  </a:txBody>
                  <a:tcPr marL="52043" marR="52043" marT="26022" marB="26022"/>
                </a:tc>
                <a:extLst>
                  <a:ext uri="{0D108BD9-81ED-4DB2-BD59-A6C34878D82A}">
                    <a16:rowId xmlns:a16="http://schemas.microsoft.com/office/drawing/2014/main" val="2340853477"/>
                  </a:ext>
                </a:extLst>
              </a:tr>
              <a:tr h="398773">
                <a:tc>
                  <a:txBody>
                    <a:bodyPr/>
                    <a:lstStyle/>
                    <a:p>
                      <a:r>
                        <a:rPr lang="en-AU" sz="1000"/>
                        <a:t>Population by Suburb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b="0" u="none" dirty="0">
                          <a:solidFill>
                            <a:schemeClr val="tx1"/>
                          </a:solidFill>
                        </a:rPr>
                        <a:t>Australian Bureau of Statistics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https://api.data.abs.gov.au/files/ABS_ERP_ASGS2021_1.0.0.csv</a:t>
                      </a:r>
                      <a:endParaRPr lang="en-AU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2001 to 2021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Annual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1</a:t>
                      </a:r>
                      <a:r>
                        <a:rPr lang="en-AU" sz="1000" baseline="30000"/>
                        <a:t>st</a:t>
                      </a:r>
                      <a:r>
                        <a:rPr lang="en-AU" sz="1000"/>
                        <a:t> Jul to 30</a:t>
                      </a:r>
                      <a:r>
                        <a:rPr lang="en-AU" sz="1000" baseline="30000"/>
                        <a:t>th</a:t>
                      </a:r>
                      <a:r>
                        <a:rPr lang="en-AU" sz="1000"/>
                        <a:t> Jun</a:t>
                      </a:r>
                    </a:p>
                  </a:txBody>
                  <a:tcPr marL="52043" marR="52043" marT="26022" marB="26022"/>
                </a:tc>
                <a:extLst>
                  <a:ext uri="{0D108BD9-81ED-4DB2-BD59-A6C34878D82A}">
                    <a16:rowId xmlns:a16="http://schemas.microsoft.com/office/drawing/2014/main" val="3533113778"/>
                  </a:ext>
                </a:extLst>
              </a:tr>
              <a:tr h="398773">
                <a:tc>
                  <a:txBody>
                    <a:bodyPr/>
                    <a:lstStyle/>
                    <a:p>
                      <a:r>
                        <a:rPr lang="en-AU" sz="1000"/>
                        <a:t>School Locations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dirty="0" err="1"/>
                        <a:t>DataVic</a:t>
                      </a:r>
                      <a:endParaRPr lang="en-AU" sz="1000" dirty="0"/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https://discover.data.vic.gov.au/dataset/school-locations-2022</a:t>
                      </a:r>
                      <a:endParaRPr lang="en-AU" sz="1000" dirty="0"/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As at 5</a:t>
                      </a:r>
                      <a:r>
                        <a:rPr lang="en-AU" sz="1000" baseline="30000"/>
                        <a:t>th</a:t>
                      </a:r>
                      <a:r>
                        <a:rPr lang="en-AU" sz="1000"/>
                        <a:t> Aug 2022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Snapshot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As at 5</a:t>
                      </a:r>
                      <a:r>
                        <a:rPr lang="en-AU" sz="1000" baseline="30000"/>
                        <a:t>th</a:t>
                      </a:r>
                      <a:r>
                        <a:rPr lang="en-AU" sz="1000"/>
                        <a:t> Aug 2022</a:t>
                      </a:r>
                    </a:p>
                  </a:txBody>
                  <a:tcPr marL="52043" marR="52043" marT="26022" marB="26022"/>
                </a:tc>
                <a:extLst>
                  <a:ext uri="{0D108BD9-81ED-4DB2-BD59-A6C34878D82A}">
                    <a16:rowId xmlns:a16="http://schemas.microsoft.com/office/drawing/2014/main" val="1061874671"/>
                  </a:ext>
                </a:extLst>
              </a:tr>
              <a:tr h="398773">
                <a:tc>
                  <a:txBody>
                    <a:bodyPr/>
                    <a:lstStyle/>
                    <a:p>
                      <a:r>
                        <a:rPr lang="en-AU" sz="1000"/>
                        <a:t>Crime Rates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u="none" dirty="0"/>
                        <a:t>Crimes Statistics Agency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https://www.crimestatistics.vic.gov.au/crime-statistics/latest-victorian-crime-data/download-data</a:t>
                      </a:r>
                      <a:endParaRPr lang="en-AU" sz="1000" u="none" dirty="0"/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2014 to 2023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Annual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1</a:t>
                      </a:r>
                      <a:r>
                        <a:rPr lang="en-AU" sz="1000" baseline="30000"/>
                        <a:t>st</a:t>
                      </a:r>
                      <a:r>
                        <a:rPr lang="en-AU" sz="1000"/>
                        <a:t> Apr to 31</a:t>
                      </a:r>
                      <a:r>
                        <a:rPr lang="en-AU" sz="1000" baseline="30000"/>
                        <a:t>st</a:t>
                      </a:r>
                      <a:r>
                        <a:rPr lang="en-AU" sz="1000"/>
                        <a:t> Mar</a:t>
                      </a:r>
                    </a:p>
                  </a:txBody>
                  <a:tcPr marL="52043" marR="52043" marT="26022" marB="26022"/>
                </a:tc>
                <a:extLst>
                  <a:ext uri="{0D108BD9-81ED-4DB2-BD59-A6C34878D82A}">
                    <a16:rowId xmlns:a16="http://schemas.microsoft.com/office/drawing/2014/main" val="3427556061"/>
                  </a:ext>
                </a:extLst>
              </a:tr>
              <a:tr h="398773">
                <a:tc>
                  <a:txBody>
                    <a:bodyPr/>
                    <a:lstStyle/>
                    <a:p>
                      <a:r>
                        <a:rPr lang="en-AU" sz="1000"/>
                        <a:t>Supermarkets, Police Stations and Hospitals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u="none" dirty="0" err="1"/>
                        <a:t>GeoApify</a:t>
                      </a:r>
                      <a:endParaRPr lang="en-AU" sz="1000" u="none" dirty="0"/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https://www.geoapify.com/</a:t>
                      </a:r>
                      <a:endParaRPr lang="en-AU" sz="1000" u="none" dirty="0"/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July 2023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/>
                        <a:t>Snapshot</a:t>
                      </a:r>
                    </a:p>
                  </a:txBody>
                  <a:tcPr marL="52043" marR="52043" marT="26022" marB="26022"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July 2023</a:t>
                      </a:r>
                    </a:p>
                  </a:txBody>
                  <a:tcPr marL="52043" marR="52043" marT="26022" marB="26022"/>
                </a:tc>
                <a:extLst>
                  <a:ext uri="{0D108BD9-81ED-4DB2-BD59-A6C34878D82A}">
                    <a16:rowId xmlns:a16="http://schemas.microsoft.com/office/drawing/2014/main" val="2242225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6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769E14-42A1-4194-9915-A3C3F12B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54B4AC2F-67D3-4029-9050-8F70D701E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1E43F547-8690-4CB0-A621-415F429D5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93C8F-55C5-80F8-81DF-CABA1DE1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12004"/>
            <a:ext cx="4862576" cy="4795408"/>
          </a:xfrm>
        </p:spPr>
        <p:txBody>
          <a:bodyPr>
            <a:normAutofit/>
          </a:bodyPr>
          <a:lstStyle/>
          <a:p>
            <a:r>
              <a:rPr lang="en-AU" dirty="0"/>
              <a:t>Data Collection &amp; Cleaning</a:t>
            </a:r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C43453A4-E672-4E99-828D-61F490D03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42B3D3AB-0475-4349-9B16-455F1E315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96CFA9-3C67-C38B-B853-5446FF587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165141"/>
              </p:ext>
            </p:extLst>
          </p:nvPr>
        </p:nvGraphicFramePr>
        <p:xfrm>
          <a:off x="5561161" y="992387"/>
          <a:ext cx="5393367" cy="4873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464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Melbourne Postcodes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Sample size = 192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2" y="2026625"/>
            <a:ext cx="2892680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chosen based on available data points from the various data sources.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 to City-Shires within Melbourne</a:t>
            </a:r>
          </a:p>
        </p:txBody>
      </p:sp>
      <p:pic>
        <p:nvPicPr>
          <p:cNvPr id="8" name="Content Placeholder 7" descr="A map of a city&#10;&#10;Description automatically generated">
            <a:extLst>
              <a:ext uri="{FF2B5EF4-FFF2-40B4-BE49-F238E27FC236}">
                <a16:creationId xmlns:a16="http://schemas.microsoft.com/office/drawing/2014/main" id="{2CDFA742-4E6C-9F3A-ED09-DE0C5E69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42" y="1893197"/>
            <a:ext cx="6168922" cy="4762719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168480-ED86-F7AD-68D4-3994DD4B2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524" y="211599"/>
            <a:ext cx="2673507" cy="64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3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039" y="691429"/>
            <a:ext cx="9213920" cy="2737570"/>
          </a:xfrm>
        </p:spPr>
        <p:txBody>
          <a:bodyPr>
            <a:normAutofit/>
          </a:bodyPr>
          <a:lstStyle/>
          <a:p>
            <a:r>
              <a:rPr lang="en-AU" sz="5400"/>
              <a:t>Factor 1: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039" y="3620467"/>
            <a:ext cx="9213911" cy="2222280"/>
          </a:xfrm>
        </p:spPr>
        <p:txBody>
          <a:bodyPr>
            <a:normAutofit/>
          </a:bodyPr>
          <a:lstStyle/>
          <a:p>
            <a:r>
              <a:rPr lang="en-AU" dirty="0"/>
              <a:t>Affordability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1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1" y="333047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Median House Price – which postcodes are most affordable?</a:t>
            </a:r>
          </a:p>
        </p:txBody>
      </p:sp>
      <p:pic>
        <p:nvPicPr>
          <p:cNvPr id="9" name="Content Placeholder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C47539A-3B42-9DB8-90E0-932545FA7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4158" y="1802914"/>
            <a:ext cx="6239544" cy="4425839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265" y="2207170"/>
            <a:ext cx="3523807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Upward trend in median house price from 2012 to 2022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Impact of covid apparent on all areas of Melbourne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Decline in Median House Price For Inner and Mid areas, whereas Outer increasing from 2021 to 2022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CBFE7E-6A86-9D26-D05D-8BF67706C282}"/>
              </a:ext>
            </a:extLst>
          </p:cNvPr>
          <p:cNvSpPr/>
          <p:nvPr/>
        </p:nvSpPr>
        <p:spPr>
          <a:xfrm>
            <a:off x="9265920" y="2168027"/>
            <a:ext cx="960616" cy="313014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3E56FE-6419-B3DD-6C5C-F9AB2903EDA0}"/>
              </a:ext>
            </a:extLst>
          </p:cNvPr>
          <p:cNvSpPr txBox="1"/>
          <p:nvPr/>
        </p:nvSpPr>
        <p:spPr>
          <a:xfrm>
            <a:off x="9422537" y="5330889"/>
            <a:ext cx="64472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AU" sz="1404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covid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F9D8-9F8C-D450-1EF8-833936811459}"/>
              </a:ext>
            </a:extLst>
          </p:cNvPr>
          <p:cNvSpPr/>
          <p:nvPr/>
        </p:nvSpPr>
        <p:spPr>
          <a:xfrm>
            <a:off x="10279686" y="2168027"/>
            <a:ext cx="538428" cy="2578517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364DE-A655-E45B-8724-AFE10A279064}"/>
              </a:ext>
            </a:extLst>
          </p:cNvPr>
          <p:cNvSpPr txBox="1"/>
          <p:nvPr/>
        </p:nvSpPr>
        <p:spPr>
          <a:xfrm>
            <a:off x="10223881" y="4933471"/>
            <a:ext cx="872355" cy="60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AU" sz="1404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Interest </a:t>
            </a:r>
          </a:p>
          <a:p>
            <a:pPr defTabSz="713232">
              <a:spcAft>
                <a:spcPts val="600"/>
              </a:spcAft>
            </a:pPr>
            <a:r>
              <a:rPr lang="en-AU" sz="1404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Rate </a:t>
            </a:r>
            <a:r>
              <a:rPr lang="en-AU" sz="1404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inc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4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1" y="333047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Median House Price by Postcode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265" y="2207170"/>
            <a:ext cx="3523807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Summary stats Median House Price 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Box and whisker plot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Outliers – Toorak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Breakdown of inner/mid/outer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ADD MAP of different suburbs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634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1352</Words>
  <Application>Microsoft Office PowerPoint</Application>
  <PresentationFormat>Widescreen</PresentationFormat>
  <Paragraphs>257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Dante (Headings)2</vt:lpstr>
      <vt:lpstr>roboto</vt:lpstr>
      <vt:lpstr>Tableau Book</vt:lpstr>
      <vt:lpstr>Univers</vt:lpstr>
      <vt:lpstr>Univers Light</vt:lpstr>
      <vt:lpstr>Wingdings 2</vt:lpstr>
      <vt:lpstr>OffsetVTI</vt:lpstr>
      <vt:lpstr>Project 1</vt:lpstr>
      <vt:lpstr>What are we analysing:</vt:lpstr>
      <vt:lpstr>Liveability Factors:</vt:lpstr>
      <vt:lpstr>Data Sources</vt:lpstr>
      <vt:lpstr>Data Collection &amp; Cleaning</vt:lpstr>
      <vt:lpstr>Melbourne Postcodes  Sample size = 192</vt:lpstr>
      <vt:lpstr>Factor 1:</vt:lpstr>
      <vt:lpstr>Median House Price – which postcodes are most affordable?</vt:lpstr>
      <vt:lpstr>Median House Price by Postcode</vt:lpstr>
      <vt:lpstr>Factor 2:</vt:lpstr>
      <vt:lpstr>Crime Types</vt:lpstr>
      <vt:lpstr>Crime Types</vt:lpstr>
      <vt:lpstr>Factor 3:</vt:lpstr>
      <vt:lpstr>School Types</vt:lpstr>
      <vt:lpstr>Education Sectors</vt:lpstr>
      <vt:lpstr>Education Sectors</vt:lpstr>
      <vt:lpstr>Findings</vt:lpstr>
      <vt:lpstr>Correlation Median House Price vs School Types</vt:lpstr>
      <vt:lpstr>Correlation: Schools vs Crime Incidents</vt:lpstr>
      <vt:lpstr>Top 10 Postcodes – liveability score</vt:lpstr>
      <vt:lpstr>Top 10 Postcodes – liveability score</vt:lpstr>
      <vt:lpstr>Summary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Postcodes  Sample size = 192</dc:title>
  <dc:creator>Peter Tamas</dc:creator>
  <cp:lastModifiedBy>Peter Tamas</cp:lastModifiedBy>
  <cp:revision>15</cp:revision>
  <dcterms:created xsi:type="dcterms:W3CDTF">2023-07-18T04:17:55Z</dcterms:created>
  <dcterms:modified xsi:type="dcterms:W3CDTF">2023-07-19T00:01:18Z</dcterms:modified>
</cp:coreProperties>
</file>