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63" r:id="rId2"/>
    <p:sldId id="264" r:id="rId3"/>
    <p:sldId id="265" r:id="rId4"/>
    <p:sldId id="261" r:id="rId5"/>
    <p:sldId id="266" r:id="rId6"/>
    <p:sldId id="267" r:id="rId7"/>
    <p:sldId id="260" r:id="rId8"/>
    <p:sldId id="259" r:id="rId9"/>
    <p:sldId id="262" r:id="rId10"/>
    <p:sldId id="268" r:id="rId11"/>
    <p:sldId id="269" r:id="rId12"/>
    <p:sldId id="271" r:id="rId13"/>
    <p:sldId id="272" r:id="rId14"/>
    <p:sldId id="273" r:id="rId15"/>
    <p:sldId id="276" r:id="rId16"/>
    <p:sldId id="275" r:id="rId17"/>
    <p:sldId id="277" r:id="rId18"/>
    <p:sldId id="274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5408" autoAdjust="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60A9-32F3-4355-8A2A-2C70635CA3A7}" type="datetimeFigureOut">
              <a:rPr lang="en-AU" smtClean="0"/>
              <a:t>18/07/2023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CC39B-C49B-4CDF-81D8-0F40B6A940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3487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Crimes against the person : these includes offences such as: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Homicide, Assault, Sexual offences, Abduction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Robbery</a:t>
            </a:r>
            <a:r>
              <a:rPr lang="en-A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Blackmail and extortion, </a:t>
            </a:r>
            <a:r>
              <a:rPr lang="en-AU" b="0" i="0" dirty="0">
                <a:solidFill>
                  <a:srgbClr val="333333"/>
                </a:solidFill>
                <a:effectLst/>
                <a:latin typeface="Tableau Book"/>
              </a:rPr>
              <a:t>Stalking, harassment &amp; Dangerous and negligent acts endangering people.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Property and deception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Drug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Public order and security offences: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Weapons and explosives, Disorderly and offensive conduct, Public nuisance, Public security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offenes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Justice procedures offences: </a:t>
            </a:r>
            <a:r>
              <a:rPr lang="en-AU" sz="1200" dirty="0"/>
              <a:t>Justice procedures, Breaches of orders</a:t>
            </a:r>
            <a:endParaRPr lang="en-US" sz="1200" dirty="0"/>
          </a:p>
          <a:p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Other Offences</a:t>
            </a:r>
            <a:r>
              <a:rPr lang="en-AU" sz="1200" dirty="0"/>
              <a:t>: </a:t>
            </a:r>
            <a:r>
              <a:rPr lang="en-A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Transport regulation offences, Other government regulatory offences.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729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Data range: 1/4/2022 to 31/3/2023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184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667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NEED TO ADD OUTLIERS TO CHART</a:t>
            </a:r>
          </a:p>
          <a:p>
            <a:r>
              <a:rPr lang="en-AU" dirty="0"/>
              <a:t>Make table prettier</a:t>
            </a:r>
          </a:p>
          <a:p>
            <a:endParaRPr lang="en-AU" dirty="0"/>
          </a:p>
          <a:p>
            <a:r>
              <a:rPr lang="en-AU" dirty="0"/>
              <a:t>Analysis: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average there is around 4 primary schools per suburb, 1 </a:t>
            </a:r>
            <a:r>
              <a:rPr lang="en-US" dirty="0" err="1"/>
              <a:t>highschool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Language, </a:t>
            </a:r>
            <a:r>
              <a:rPr lang="en-US" dirty="0" err="1"/>
              <a:t>Pri</a:t>
            </a:r>
            <a:r>
              <a:rPr lang="en-US" dirty="0"/>
              <a:t>/Sec and Special Schools are rare.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028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Postcodes 3029, 3030, 3977</a:t>
            </a:r>
          </a:p>
          <a:p>
            <a:r>
              <a:rPr lang="en-AU" dirty="0"/>
              <a:t>Mention names representing these postcodes</a:t>
            </a:r>
          </a:p>
          <a:p>
            <a:r>
              <a:rPr lang="en-AU" dirty="0"/>
              <a:t>Maybe population numbers</a:t>
            </a:r>
          </a:p>
          <a:p>
            <a:r>
              <a:rPr lang="en-AU" dirty="0"/>
              <a:t>Population count per school in those postcodes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83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697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263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We ideally wanted to have score ATAR data and state rankings, but was unavailable in the format required for this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2765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199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760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Van is the CEO of Van Housing Real Estate and your associates Chris and 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821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 outer suburbs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57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Explain key – bigger weight applied to house price, crime,, followed by school availability</a:t>
            </a:r>
          </a:p>
          <a:p>
            <a:endParaRPr lang="en-AU" dirty="0"/>
          </a:p>
          <a:p>
            <a:r>
              <a:rPr lang="en-AU" dirty="0"/>
              <a:t>8 are from outer postcodes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1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Based on the question we have, we believe that these points are most essential for the benefit of the future generations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The main measure is affordability, looking at the Median House Prices across Postcodes in Melbourne.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Secondly, we will be considering the safety of each postcode based on the crime rates per population. Looking into different types of crimes and the result was a surprising.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Thirdly, we will focus on Education, as this is of high importance to prospective families planning where they will want to live in the future.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600" dirty="0"/>
              <a:t>Lastly, look at the availability of essential services.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76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683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13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6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All 192 postcodes, will be analysed in all sections of this analysis, for consistency</a:t>
            </a:r>
          </a:p>
          <a:p>
            <a:r>
              <a:rPr lang="en-AU" dirty="0"/>
              <a:t>Fair representation of each City/Shire as shown by the table on the far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96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Interest rates decreasing during Covid (2019 to 2021), increasing demand for housing, due to lower mortgage payments for prospective buyers.</a:t>
            </a:r>
          </a:p>
          <a:p>
            <a:endParaRPr lang="en-AU" dirty="0"/>
          </a:p>
          <a:p>
            <a:r>
              <a:rPr lang="en-AU" dirty="0"/>
              <a:t>Interest rate increases started mid 2022, placing added financial on mortgage repayments for households, sharp drop in demand for houses.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43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9CC39B-C49B-4CDF-81D8-0F40B6A9403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523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6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8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1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8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Tuesday, July 18,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Tuesday, July 18,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CA0D7-4AEA-2844-55A1-26B9DB546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Group 6 </a:t>
            </a:r>
          </a:p>
          <a:p>
            <a:r>
              <a:rPr lang="en-AU" dirty="0"/>
              <a:t>Katharine Tamas, </a:t>
            </a:r>
            <a:r>
              <a:rPr lang="en-AU" dirty="0" err="1"/>
              <a:t>Nairui</a:t>
            </a:r>
            <a:r>
              <a:rPr lang="en-AU" dirty="0"/>
              <a:t> Guo, Kashif Bashir and </a:t>
            </a:r>
            <a:r>
              <a:rPr lang="en-AU" dirty="0" err="1"/>
              <a:t>Khai</a:t>
            </a:r>
            <a:r>
              <a:rPr lang="en-AU" dirty="0"/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288542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2: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95220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20" y="264908"/>
            <a:ext cx="10543032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386191" y="6072550"/>
            <a:ext cx="4489450" cy="3668713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Most prominent crimes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Pie chart showing split of crime types for whole of </a:t>
            </a:r>
            <a:r>
              <a:rPr lang="en-US" sz="1716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Melb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6363C-DA43-84B6-6C69-166B5FAA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117" y="962320"/>
            <a:ext cx="7571520" cy="493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284C55E4-D3CB-2449-2703-7D01BEE0E182}"/>
              </a:ext>
            </a:extLst>
          </p:cNvPr>
          <p:cNvSpPr txBox="1">
            <a:spLocks/>
          </p:cNvSpPr>
          <p:nvPr/>
        </p:nvSpPr>
        <p:spPr>
          <a:xfrm>
            <a:off x="105667" y="1270092"/>
            <a:ext cx="4489450" cy="539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Crimes against the person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Homicide, Assault, Sexual offences, Abduction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Robbery</a:t>
            </a:r>
            <a:r>
              <a:rPr lang="en-AU" sz="11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Blackmail and extortion, </a:t>
            </a:r>
            <a:r>
              <a:rPr lang="en-AU" sz="11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Stalking, harassment &amp; Dangerous and negligent acts endangering people</a:t>
            </a:r>
            <a:endParaRPr lang="en-US" sz="1516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Property and deception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Arson, Property damage, Burglary/Break and enter, Theft, Deception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Drug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Drug dealing, Cultivate or manufacture drugs, Drug use and possession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Public order and security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Weapons and explosives, Disorderly and offensive conduct, Public nuisance, Public security offense</a:t>
            </a:r>
            <a:endParaRPr lang="en-US" sz="1516" b="1" dirty="0"/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Justice procedures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Justice procedures, Breaches of orders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b="1" dirty="0"/>
              <a:t>Other Offences</a:t>
            </a:r>
          </a:p>
          <a:p>
            <a:pPr marL="724662" lvl="1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regulation offences, Other government regulatory offences</a:t>
            </a:r>
            <a:endParaRPr lang="en-US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dirty="0"/>
          </a:p>
        </p:txBody>
      </p:sp>
    </p:spTree>
    <p:extLst>
      <p:ext uri="{BB962C8B-B14F-4D97-AF65-F5344CB8AC3E}">
        <p14:creationId xmlns:p14="http://schemas.microsoft.com/office/powerpoint/2010/main" val="148894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Crime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73478-2073-5869-3B24-F53D5DC87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2138-C58C-8B19-5C51-09C4FD6D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27" y="1148423"/>
            <a:ext cx="9170902" cy="5176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152EA-6437-9A4C-CE8F-869B50E77497}"/>
              </a:ext>
            </a:extLst>
          </p:cNvPr>
          <p:cNvSpPr txBox="1"/>
          <p:nvPr/>
        </p:nvSpPr>
        <p:spPr>
          <a:xfrm>
            <a:off x="14317559" y="3164823"/>
            <a:ext cx="37004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r>
              <a:rPr lang="en-AU" b="1" dirty="0">
                <a:solidFill>
                  <a:srgbClr val="00B050"/>
                </a:solidFill>
              </a:rPr>
              <a:t>15 postcodes</a:t>
            </a:r>
          </a:p>
          <a:p>
            <a:r>
              <a:rPr lang="en-AU" b="1" dirty="0"/>
              <a:t>7 police stations.  0.47</a:t>
            </a:r>
          </a:p>
          <a:p>
            <a:endParaRPr lang="en-AU" b="1" dirty="0"/>
          </a:p>
          <a:p>
            <a:r>
              <a:rPr lang="en-AU" b="1" dirty="0"/>
              <a:t>Mid Suburbs:	 </a:t>
            </a:r>
            <a:r>
              <a:rPr lang="en-AU" b="1" dirty="0">
                <a:solidFill>
                  <a:srgbClr val="C00000"/>
                </a:solidFill>
              </a:rPr>
              <a:t>111 Postcodes</a:t>
            </a:r>
          </a:p>
          <a:p>
            <a:r>
              <a:rPr lang="en-AU" b="1" dirty="0"/>
              <a:t>44 police stations 0.40</a:t>
            </a:r>
          </a:p>
          <a:p>
            <a:endParaRPr lang="en-AU" b="1" dirty="0"/>
          </a:p>
          <a:p>
            <a:r>
              <a:rPr lang="en-AU" b="1" dirty="0"/>
              <a:t>Outer Suburbs:	 </a:t>
            </a:r>
            <a:r>
              <a:rPr lang="en-AU" b="1" dirty="0">
                <a:solidFill>
                  <a:srgbClr val="FF0000"/>
                </a:solidFill>
              </a:rPr>
              <a:t>71 Postcodes</a:t>
            </a:r>
          </a:p>
          <a:p>
            <a:r>
              <a:rPr lang="en-AU" b="1" dirty="0"/>
              <a:t>33 police stations  0.46</a:t>
            </a:r>
          </a:p>
          <a:p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FB446-2272-9812-1FE5-392734A9E73E}"/>
              </a:ext>
            </a:extLst>
          </p:cNvPr>
          <p:cNvSpPr txBox="1"/>
          <p:nvPr/>
        </p:nvSpPr>
        <p:spPr>
          <a:xfrm>
            <a:off x="-52697" y="2037886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Inner Suburbs: 	</a:t>
            </a:r>
            <a:endParaRPr lang="en-AU" b="1" dirty="0">
              <a:solidFill>
                <a:srgbClr val="00B05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Mid Suburbs:	</a:t>
            </a:r>
            <a:endParaRPr lang="en-AU" b="1" dirty="0">
              <a:solidFill>
                <a:srgbClr val="C00000"/>
              </a:solidFill>
            </a:endParaRP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Outer Suburbs:	</a:t>
            </a:r>
            <a:endParaRPr lang="en-AU" b="1" dirty="0">
              <a:solidFill>
                <a:srgbClr val="FF0000"/>
              </a:solidFill>
            </a:endParaRPr>
          </a:p>
          <a:p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9A9C1-B88C-1C45-5B07-E569020200F9}"/>
              </a:ext>
            </a:extLst>
          </p:cNvPr>
          <p:cNvSpPr txBox="1"/>
          <p:nvPr/>
        </p:nvSpPr>
        <p:spPr>
          <a:xfrm>
            <a:off x="27661" y="2407364"/>
            <a:ext cx="3700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7 police stations. 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44 police stations</a:t>
            </a:r>
          </a:p>
          <a:p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r>
              <a:rPr lang="en-AU" b="1" dirty="0"/>
              <a:t>33 police stations</a:t>
            </a:r>
          </a:p>
          <a:p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AC9A4-4D6A-143B-2B3B-53A3D629826B}"/>
              </a:ext>
            </a:extLst>
          </p:cNvPr>
          <p:cNvSpPr txBox="1"/>
          <p:nvPr/>
        </p:nvSpPr>
        <p:spPr>
          <a:xfrm>
            <a:off x="1482756" y="4253730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71 Postcodes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19CED4-8D23-5D77-1002-E28A2C5E0C2D}"/>
              </a:ext>
            </a:extLst>
          </p:cNvPr>
          <p:cNvSpPr txBox="1"/>
          <p:nvPr/>
        </p:nvSpPr>
        <p:spPr>
          <a:xfrm>
            <a:off x="1313372" y="3145881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111 Postcodes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0B0E-AB02-1FC9-7C53-41C11E847DFD}"/>
              </a:ext>
            </a:extLst>
          </p:cNvPr>
          <p:cNvSpPr txBox="1"/>
          <p:nvPr/>
        </p:nvSpPr>
        <p:spPr>
          <a:xfrm>
            <a:off x="1398064" y="2038032"/>
            <a:ext cx="370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15 postcodes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45657-59D5-F053-E083-2D29F894B2C8}"/>
              </a:ext>
            </a:extLst>
          </p:cNvPr>
          <p:cNvSpPr txBox="1"/>
          <p:nvPr/>
        </p:nvSpPr>
        <p:spPr>
          <a:xfrm>
            <a:off x="1925290" y="2407364"/>
            <a:ext cx="917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C000"/>
                </a:solidFill>
              </a:rPr>
              <a:t>0.47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0.40</a:t>
            </a: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endParaRPr lang="en-AU" b="1" dirty="0">
              <a:solidFill>
                <a:srgbClr val="FFC000"/>
              </a:solidFill>
            </a:endParaRPr>
          </a:p>
          <a:p>
            <a:r>
              <a:rPr lang="en-AU" b="1" dirty="0">
                <a:solidFill>
                  <a:srgbClr val="FFC000"/>
                </a:solidFill>
              </a:rPr>
              <a:t>0.46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20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3: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87062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School Types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2D6C-AA50-713C-A740-F058952E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2" y="3932607"/>
            <a:ext cx="10987535" cy="19490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D2F45F-DC24-A733-4952-4409FC73B053}"/>
              </a:ext>
            </a:extLst>
          </p:cNvPr>
          <p:cNvSpPr/>
          <p:nvPr/>
        </p:nvSpPr>
        <p:spPr>
          <a:xfrm>
            <a:off x="261257" y="4685066"/>
            <a:ext cx="11508342" cy="4441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85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16C8E-0C2B-B1F8-0C44-731B1F4B0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" y="2014660"/>
            <a:ext cx="4003380" cy="3157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D5EE8-7F4D-0E7F-060A-03E0BFEDA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44" y="2003120"/>
            <a:ext cx="4080233" cy="3157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EA3C64-BC51-17B4-7384-188106439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77" y="2046541"/>
            <a:ext cx="4011857" cy="307114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DD38-C760-A88A-12F9-AE6D72CCFA64}"/>
              </a:ext>
            </a:extLst>
          </p:cNvPr>
          <p:cNvCxnSpPr>
            <a:cxnSpLocks/>
          </p:cNvCxnSpPr>
          <p:nvPr/>
        </p:nvCxnSpPr>
        <p:spPr>
          <a:xfrm flipH="1">
            <a:off x="8560526" y="1632943"/>
            <a:ext cx="635725" cy="918669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D418D-6E4F-109E-262F-61413846434E}"/>
              </a:ext>
            </a:extLst>
          </p:cNvPr>
          <p:cNvCxnSpPr>
            <a:cxnSpLocks/>
          </p:cNvCxnSpPr>
          <p:nvPr/>
        </p:nvCxnSpPr>
        <p:spPr>
          <a:xfrm>
            <a:off x="10702834" y="1632943"/>
            <a:ext cx="1018452" cy="9186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5DEC46-8F5F-911F-D9A3-44B7671B4374}"/>
              </a:ext>
            </a:extLst>
          </p:cNvPr>
          <p:cNvSpPr txBox="1"/>
          <p:nvPr/>
        </p:nvSpPr>
        <p:spPr>
          <a:xfrm>
            <a:off x="8878388" y="1119024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Highest number of schools:</a:t>
            </a:r>
          </a:p>
          <a:p>
            <a:r>
              <a:rPr lang="en-AU" sz="1200" dirty="0"/>
              <a:t>Postcodes 3029, 3030, 3977</a:t>
            </a:r>
          </a:p>
        </p:txBody>
      </p:sp>
    </p:spTree>
    <p:extLst>
      <p:ext uri="{BB962C8B-B14F-4D97-AF65-F5344CB8AC3E}">
        <p14:creationId xmlns:p14="http://schemas.microsoft.com/office/powerpoint/2010/main" val="398367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Education Sectors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Count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Summary stats on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Types of schools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Education Sectors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8E47B12-F958-AFD6-41C0-6DD000023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968" y="1014884"/>
            <a:ext cx="6819190" cy="5335674"/>
          </a:xfrm>
        </p:spPr>
      </p:pic>
    </p:spTree>
    <p:extLst>
      <p:ext uri="{BB962C8B-B14F-4D97-AF65-F5344CB8AC3E}">
        <p14:creationId xmlns:p14="http://schemas.microsoft.com/office/powerpoint/2010/main" val="6142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Findings: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8263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 Median House Price vs School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BDE0D-1BD2-076C-1598-58E71B61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480" y="905159"/>
            <a:ext cx="3837774" cy="2994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A9314-398A-6325-E84C-B9A2F0244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6" y="3900240"/>
            <a:ext cx="3944313" cy="2919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8F73A0-38C4-12AC-22CF-E4AA564D5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28" y="3899538"/>
            <a:ext cx="3944313" cy="2901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71551B-FE86-A885-513C-B1FF2691D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77" y="3899538"/>
            <a:ext cx="3969180" cy="2901562"/>
          </a:xfrm>
          <a:prstGeom prst="rect">
            <a:avLst/>
          </a:prstGeom>
        </p:spPr>
      </p:pic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79095F67-BD62-0449-7AC4-B7F3BAC59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Little correlation between Median House Prices and Schools and the count of school types in each suburb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94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Correlation: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Schools vs Crime Incidents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1" y="2026625"/>
            <a:ext cx="4036387" cy="2880510"/>
          </a:xfrm>
        </p:spPr>
        <p:txBody>
          <a:bodyPr>
            <a:normAutofit/>
          </a:bodyPr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of schools to number of crime incidents have a positive relationship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Correlation coefficient = ????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dirty="0"/>
              <a:t>Need to update data source</a:t>
            </a: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endParaRPr lang="en-US" sz="1716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6680DE-61B8-3161-3570-31E7684B4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180" y="1950866"/>
            <a:ext cx="5239999" cy="3910184"/>
          </a:xfrm>
        </p:spPr>
      </p:pic>
    </p:spTree>
    <p:extLst>
      <p:ext uri="{BB962C8B-B14F-4D97-AF65-F5344CB8AC3E}">
        <p14:creationId xmlns:p14="http://schemas.microsoft.com/office/powerpoint/2010/main" val="31689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18D-32B4-8683-ABE8-94CBCA53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are we analysing: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1396-7DBD-FBC0-16B0-B49F72D3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We are running an analysis on suburbs all around Melbourne for the CEO of a real estate company that operates in most suburbs of Melbourne. The CEO wants to know which suburbs in </a:t>
            </a:r>
            <a:r>
              <a:rPr lang="en-US" sz="3600" b="0" i="0" u="none" strike="noStrike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Melbourne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are the most </a:t>
            </a:r>
            <a:r>
              <a:rPr lang="en-US" sz="3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liveable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for the future young generation in terms of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affordability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safety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3600" b="0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lang="en-US" sz="36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?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213781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6C741-B042-65CF-BE35-8C3343A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6" y="1422596"/>
            <a:ext cx="11073108" cy="31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Top 10 Postcodes – liveability score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EB8CB-8F81-60D3-3DA5-AF12749C5FE8}"/>
              </a:ext>
            </a:extLst>
          </p:cNvPr>
          <p:cNvSpPr txBox="1"/>
          <p:nvPr/>
        </p:nvSpPr>
        <p:spPr>
          <a:xfrm>
            <a:off x="773723" y="4903596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Key:</a:t>
            </a:r>
          </a:p>
          <a:p>
            <a:r>
              <a:rPr lang="en-AU" dirty="0"/>
              <a:t>Hospital, Police Station, Supermarket</a:t>
            </a:r>
          </a:p>
          <a:p>
            <a:r>
              <a:rPr lang="en-AU" dirty="0"/>
              <a:t>0 = none, 1 = has at least one</a:t>
            </a:r>
          </a:p>
          <a:p>
            <a:endParaRPr lang="en-AU" dirty="0"/>
          </a:p>
          <a:p>
            <a:r>
              <a:rPr lang="en-AU" dirty="0"/>
              <a:t>Affordability, Crime, School</a:t>
            </a:r>
          </a:p>
          <a:p>
            <a:r>
              <a:rPr lang="en-AU" dirty="0"/>
              <a:t>1=worst outcome to 5 = best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88E9C0-E85B-C71D-07E8-39E63C5F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701" y="1576911"/>
            <a:ext cx="1010743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3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BE90-0535-5306-7742-030DFC67B5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Most liveable postcodes are located in the Outer suburb group, then Mid suburb groups</a:t>
            </a:r>
          </a:p>
          <a:p>
            <a:r>
              <a:rPr lang="en-AU" dirty="0"/>
              <a:t>Inner suburbs all rank 119</a:t>
            </a:r>
            <a:r>
              <a:rPr lang="en-AU" baseline="30000" dirty="0"/>
              <a:t>th</a:t>
            </a:r>
            <a:r>
              <a:rPr lang="en-AU" dirty="0"/>
              <a:t> place and lower, based on affordability, with a minimum median house price of $1.3 million for postcode 3066 Collingwood, and maximum postcode 3206 Albert Park, Middle Park.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1293C-AC62-35C7-8684-55FA2782A8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209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F5EA-7497-58BC-D4AD-A281C217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5CB88-5D38-5F49-0A79-47800AB5A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01EF2-EF27-6514-8BF4-E1639632E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503C1-0696-2777-3BBE-209D78F0A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D7E44-D98D-C6FA-5D70-DE02E542C2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926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Liveability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AFFORDABILITY: Median House Prices </a:t>
            </a:r>
          </a:p>
          <a:p>
            <a:r>
              <a:rPr lang="en-AU" dirty="0"/>
              <a:t>SAFETY: Crime Rates</a:t>
            </a:r>
          </a:p>
          <a:p>
            <a:r>
              <a:rPr lang="en-AU" dirty="0"/>
              <a:t>EDUCATION: Schools</a:t>
            </a:r>
          </a:p>
          <a:p>
            <a:r>
              <a:rPr lang="en-AU" dirty="0"/>
              <a:t>ESSENTIAL SERVICES: Hospitals, Police Stations, Supermarkets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Based on these factors, we have calculated the most liveable postcodes in Melbourne.</a:t>
            </a:r>
          </a:p>
        </p:txBody>
      </p:sp>
    </p:spTree>
    <p:extLst>
      <p:ext uri="{BB962C8B-B14F-4D97-AF65-F5344CB8AC3E}">
        <p14:creationId xmlns:p14="http://schemas.microsoft.com/office/powerpoint/2010/main" val="186134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Data Sources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46CA1D1-1413-9BAF-62CF-2A81EAC89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36245"/>
              </p:ext>
            </p:extLst>
          </p:nvPr>
        </p:nvGraphicFramePr>
        <p:xfrm>
          <a:off x="504594" y="1315111"/>
          <a:ext cx="1098191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383">
                  <a:extLst>
                    <a:ext uri="{9D8B030D-6E8A-4147-A177-3AD203B41FA5}">
                      <a16:colId xmlns:a16="http://schemas.microsoft.com/office/drawing/2014/main" val="2964077548"/>
                    </a:ext>
                  </a:extLst>
                </a:gridCol>
                <a:gridCol w="4025835">
                  <a:extLst>
                    <a:ext uri="{9D8B030D-6E8A-4147-A177-3AD203B41FA5}">
                      <a16:colId xmlns:a16="http://schemas.microsoft.com/office/drawing/2014/main" val="2901487480"/>
                    </a:ext>
                  </a:extLst>
                </a:gridCol>
                <a:gridCol w="1558485">
                  <a:extLst>
                    <a:ext uri="{9D8B030D-6E8A-4147-A177-3AD203B41FA5}">
                      <a16:colId xmlns:a16="http://schemas.microsoft.com/office/drawing/2014/main" val="65023412"/>
                    </a:ext>
                  </a:extLst>
                </a:gridCol>
                <a:gridCol w="1423562">
                  <a:extLst>
                    <a:ext uri="{9D8B030D-6E8A-4147-A177-3AD203B41FA5}">
                      <a16:colId xmlns:a16="http://schemas.microsoft.com/office/drawing/2014/main" val="4215567657"/>
                    </a:ext>
                  </a:extLst>
                </a:gridCol>
                <a:gridCol w="1777648">
                  <a:extLst>
                    <a:ext uri="{9D8B030D-6E8A-4147-A177-3AD203B41FA5}">
                      <a16:colId xmlns:a16="http://schemas.microsoft.com/office/drawing/2014/main" val="171789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25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Median House Price By Year – Houses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https://www.land.vic.gov.au/valuations/resources-and-reports/property-sales-statistics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2012 to 2022</a:t>
                      </a:r>
                      <a:br>
                        <a:rPr lang="en-AU" dirty="0"/>
                      </a:b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Jan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5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Population by 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https://api.data.abs.gov.au/files/ABS_ERP_ASGS2021_1.0.0.csv</a:t>
                      </a:r>
                      <a:endParaRPr lang="en-AU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2001 to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Jul to 30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School 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https://discover.data.vic.gov.au/dataset/school-locations-2022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As at 5</a:t>
                      </a:r>
                      <a:r>
                        <a:rPr lang="en-AU" baseline="30000" dirty="0"/>
                        <a:t>th</a:t>
                      </a:r>
                      <a:r>
                        <a:rPr lang="en-AU" dirty="0"/>
                        <a:t> Aug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7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Crime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https://www.crimestatistics.vic.gov.au/crime-statistics/latest-victorian-crime-data/download-data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2014 to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Apr to 31</a:t>
                      </a:r>
                      <a:r>
                        <a:rPr lang="en-AU" baseline="30000" dirty="0"/>
                        <a:t>st</a:t>
                      </a:r>
                      <a:r>
                        <a:rPr lang="en-AU" dirty="0"/>
                        <a:t>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56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Supermarkets, Police Stations and Hospitals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https://www.geoapify.com/</a:t>
                      </a:r>
                      <a:endParaRPr lang="en-AU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July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25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6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8F-55C5-80F8-81DF-CABA1DE1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BB4-5934-CA10-2A66-F5223AB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Analysis to postcode level, as most accurate way of linking numerous data sources</a:t>
            </a:r>
          </a:p>
          <a:p>
            <a:r>
              <a:rPr lang="en-AU" dirty="0"/>
              <a:t>Eliminated any postcodes that were not across all datasets</a:t>
            </a:r>
          </a:p>
          <a:p>
            <a:r>
              <a:rPr lang="en-AU" dirty="0"/>
              <a:t>Grouped postcodes to “Inner”, “Mid”, “Outer” groups based on distance from the Melbourne CBD.</a:t>
            </a:r>
          </a:p>
          <a:p>
            <a:r>
              <a:rPr lang="en-AU" dirty="0"/>
              <a:t>Where postcodes are shared by two municipalities, the postcode is reported in just one.</a:t>
            </a:r>
          </a:p>
          <a:p>
            <a:r>
              <a:rPr lang="en-AU" dirty="0"/>
              <a:t>Data sources are the most current and available to the public.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464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3B67-4321-AE96-3488-EEB7AC5C4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Factor 1: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CBF04EB-C50E-161E-4BA1-E9F71CC68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Affordability</a:t>
            </a:r>
          </a:p>
        </p:txBody>
      </p:sp>
    </p:spTree>
    <p:extLst>
      <p:ext uri="{BB962C8B-B14F-4D97-AF65-F5344CB8AC3E}">
        <p14:creationId xmlns:p14="http://schemas.microsoft.com/office/powerpoint/2010/main" val="230691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2" y="211599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Melbourne Postcodes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Sample size = 192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402" y="2026625"/>
            <a:ext cx="2892680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Sample chosen based on available data points from the various data sources.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 to City-Shires within Melbourne</a:t>
            </a:r>
          </a:p>
        </p:txBody>
      </p:sp>
      <p:pic>
        <p:nvPicPr>
          <p:cNvPr id="8" name="Content Placeholder 7" descr="A map of a city&#10;&#10;Description automatically generated">
            <a:extLst>
              <a:ext uri="{FF2B5EF4-FFF2-40B4-BE49-F238E27FC236}">
                <a16:creationId xmlns:a16="http://schemas.microsoft.com/office/drawing/2014/main" id="{2CDFA742-4E6C-9F3A-ED09-DE0C5E6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2" y="1893197"/>
            <a:ext cx="6168922" cy="476271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168480-ED86-F7AD-68D4-3994DD4B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524" y="211599"/>
            <a:ext cx="2673507" cy="64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– which postcodes are most affordable?</a:t>
            </a:r>
          </a:p>
        </p:txBody>
      </p:sp>
      <p:pic>
        <p:nvPicPr>
          <p:cNvPr id="9" name="Content Placeholder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C47539A-3B42-9DB8-90E0-932545FA7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4158" y="1802914"/>
            <a:ext cx="6239544" cy="4425839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Upward trend in median house price from 2012 to 2022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Impact of covid apparent on all areas of Melbourne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Decline in Median House Price For Inner and Mid areas, whereas Outer increasing from 2021 to 2022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CBFE7E-6A86-9D26-D05D-8BF67706C282}"/>
              </a:ext>
            </a:extLst>
          </p:cNvPr>
          <p:cNvSpPr/>
          <p:nvPr/>
        </p:nvSpPr>
        <p:spPr>
          <a:xfrm>
            <a:off x="9265920" y="2168027"/>
            <a:ext cx="960616" cy="31301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E56FE-6419-B3DD-6C5C-F9AB2903EDA0}"/>
              </a:ext>
            </a:extLst>
          </p:cNvPr>
          <p:cNvSpPr txBox="1"/>
          <p:nvPr/>
        </p:nvSpPr>
        <p:spPr>
          <a:xfrm>
            <a:off x="9422537" y="5330889"/>
            <a:ext cx="64472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covid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76F9D8-9F8C-D450-1EF8-833936811459}"/>
              </a:ext>
            </a:extLst>
          </p:cNvPr>
          <p:cNvSpPr/>
          <p:nvPr/>
        </p:nvSpPr>
        <p:spPr>
          <a:xfrm>
            <a:off x="10279686" y="2168027"/>
            <a:ext cx="538428" cy="257851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364DE-A655-E45B-8724-AFE10A279064}"/>
              </a:ext>
            </a:extLst>
          </p:cNvPr>
          <p:cNvSpPr txBox="1"/>
          <p:nvPr/>
        </p:nvSpPr>
        <p:spPr>
          <a:xfrm>
            <a:off x="10223881" y="4933471"/>
            <a:ext cx="872355" cy="601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</a:t>
            </a:r>
          </a:p>
          <a:p>
            <a:pPr defTabSz="713232">
              <a:spcAft>
                <a:spcPts val="600"/>
              </a:spcAft>
            </a:pPr>
            <a:r>
              <a:rPr lang="en-AU" sz="1404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Rate </a:t>
            </a:r>
            <a:r>
              <a:rPr lang="en-AU" sz="1404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inc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D6DC-14A8-D8C9-2C9B-12DFA2A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21" y="333047"/>
            <a:ext cx="10851735" cy="1739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Median House Price by Postcode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C440601-7589-7E20-BFEA-D89A1257B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265" y="2207170"/>
            <a:ext cx="3523807" cy="2880510"/>
          </a:xfrm>
        </p:spPr>
        <p:txBody>
          <a:bodyPr/>
          <a:lstStyle/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Summary stats Median House Price 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Box and whisker plot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Outliers – Toorak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Breakdown of inner/mid/outer</a:t>
            </a:r>
          </a:p>
          <a:p>
            <a:pPr marL="267462" indent="-267462" defTabSz="713232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AU" sz="1716" dirty="0"/>
              <a:t>ADD MAP of different suburbs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34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1309</Words>
  <Application>Microsoft Office PowerPoint</Application>
  <PresentationFormat>Widescreen</PresentationFormat>
  <Paragraphs>232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Dante (Headings)2</vt:lpstr>
      <vt:lpstr>Tableau Book</vt:lpstr>
      <vt:lpstr>Arial</vt:lpstr>
      <vt:lpstr>Calibri</vt:lpstr>
      <vt:lpstr>roboto</vt:lpstr>
      <vt:lpstr>Univers</vt:lpstr>
      <vt:lpstr>Univers Light</vt:lpstr>
      <vt:lpstr>Wingdings 2</vt:lpstr>
      <vt:lpstr>OffsetVTI</vt:lpstr>
      <vt:lpstr>Project 1</vt:lpstr>
      <vt:lpstr>What are we analysing:</vt:lpstr>
      <vt:lpstr>Liveability Factors</vt:lpstr>
      <vt:lpstr>Data Sources</vt:lpstr>
      <vt:lpstr>Data Collection &amp; Cleaning</vt:lpstr>
      <vt:lpstr>Factor 1:</vt:lpstr>
      <vt:lpstr>Melbourne Postcodes  Sample size = 192</vt:lpstr>
      <vt:lpstr>Median House Price – which postcodes are most affordable?</vt:lpstr>
      <vt:lpstr>Median House Price by Postcode</vt:lpstr>
      <vt:lpstr>Factor 2:</vt:lpstr>
      <vt:lpstr>Crime Types</vt:lpstr>
      <vt:lpstr>Crime Types</vt:lpstr>
      <vt:lpstr>Factor 3:</vt:lpstr>
      <vt:lpstr>School Types</vt:lpstr>
      <vt:lpstr>Education Sectors</vt:lpstr>
      <vt:lpstr>Education Sectors</vt:lpstr>
      <vt:lpstr>Findings:</vt:lpstr>
      <vt:lpstr>Correlation Median House Price vs School Types</vt:lpstr>
      <vt:lpstr>Correlation: Schools vs Crime Incidents</vt:lpstr>
      <vt:lpstr>Top 10 Postcodes – liveability score</vt:lpstr>
      <vt:lpstr>Top 10 Postcodes – liveability score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Melbourne Postcodes  Sample size = 192</dc:title>
  <dc:creator>Peter Tamas</dc:creator>
  <cp:lastModifiedBy>Wolfred</cp:lastModifiedBy>
  <cp:revision>12</cp:revision>
  <dcterms:created xsi:type="dcterms:W3CDTF">2023-07-18T04:17:55Z</dcterms:created>
  <dcterms:modified xsi:type="dcterms:W3CDTF">2023-07-18T18:16:26Z</dcterms:modified>
</cp:coreProperties>
</file>