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3" r:id="rId2"/>
    <p:sldId id="264" r:id="rId3"/>
    <p:sldId id="265" r:id="rId4"/>
    <p:sldId id="261" r:id="rId5"/>
    <p:sldId id="266" r:id="rId6"/>
    <p:sldId id="267" r:id="rId7"/>
    <p:sldId id="260" r:id="rId8"/>
    <p:sldId id="259" r:id="rId9"/>
    <p:sldId id="262" r:id="rId10"/>
    <p:sldId id="268" r:id="rId11"/>
    <p:sldId id="269" r:id="rId12"/>
    <p:sldId id="271" r:id="rId13"/>
    <p:sldId id="272" r:id="rId14"/>
    <p:sldId id="273" r:id="rId15"/>
    <p:sldId id="276" r:id="rId16"/>
    <p:sldId id="275" r:id="rId17"/>
    <p:sldId id="277" r:id="rId18"/>
    <p:sldId id="274" r:id="rId19"/>
    <p:sldId id="278" r:id="rId20"/>
    <p:sldId id="280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408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Crimes against the person : these includes offences such as: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Homicide, Assault, Sexual offences, Abduction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Robbery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Blackmail and extortion, </a:t>
            </a:r>
            <a:r>
              <a:rPr lang="en-AU" b="0" i="0" dirty="0">
                <a:solidFill>
                  <a:srgbClr val="333333"/>
                </a:solidFill>
                <a:effectLst/>
                <a:latin typeface="Tableau Book"/>
              </a:rPr>
              <a:t>Stalking, harassment &amp; Dangerous and negligent acts endangering people.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Property and deception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Drug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Public order and security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Weapons and explosives, Disorderly and offensive conduct, Public nuisance, Public security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offenes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Justice procedures offences: </a:t>
            </a:r>
            <a:r>
              <a:rPr lang="en-AU" sz="1200" dirty="0"/>
              <a:t>Justice procedures, Breaches of orders</a:t>
            </a:r>
            <a:endParaRPr lang="en-US" sz="1200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Other Offences</a:t>
            </a:r>
            <a:r>
              <a:rPr lang="en-AU" sz="1200" dirty="0"/>
              <a:t>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Transport regulation offences, Other government regulatory offences.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63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 outer suburbs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7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1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Lastly, look at the availability of essential services.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6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6 </a:t>
            </a:r>
          </a:p>
          <a:p>
            <a:r>
              <a:rPr lang="en-AU" dirty="0"/>
              <a:t>Katharine Tamas, </a:t>
            </a:r>
            <a:r>
              <a:rPr lang="en-AU" dirty="0" err="1"/>
              <a:t>Nairui</a:t>
            </a:r>
            <a:r>
              <a:rPr lang="en-AU" dirty="0"/>
              <a:t> Guo, Kashif Bashir and </a:t>
            </a:r>
            <a:r>
              <a:rPr lang="en-AU" dirty="0" err="1"/>
              <a:t>Khai</a:t>
            </a:r>
            <a:r>
              <a:rPr lang="en-AU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0" y="264908"/>
            <a:ext cx="10543032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84C55E4-D3CB-2449-2703-7D01BEE0E182}"/>
              </a:ext>
            </a:extLst>
          </p:cNvPr>
          <p:cNvSpPr txBox="1">
            <a:spLocks/>
          </p:cNvSpPr>
          <p:nvPr/>
        </p:nvSpPr>
        <p:spPr>
          <a:xfrm>
            <a:off x="105667" y="1270092"/>
            <a:ext cx="4489450" cy="53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Crimes against the person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Homicide, Assault, Sexual offences, Abduction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Robbery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Blackmail and extortion, </a:t>
            </a:r>
            <a:r>
              <a:rPr lang="en-AU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Stalking, harassment &amp; Dangerous and negligent acts endangering people</a:t>
            </a:r>
            <a:endParaRPr lang="en-US" sz="1516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Property and deception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Drug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Public order and security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Weapons and explosives, Disorderly and offensive conduct, Public nuisance, Public security offense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Justice procedures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Justice procedures, Breaches of orders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Other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regulation offences, Other government regulatory offences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0C962-6646-D3BB-1B0C-D74E4761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17" y="1270092"/>
            <a:ext cx="7613503" cy="53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152EA-6437-9A4C-CE8F-869B50E77497}"/>
              </a:ext>
            </a:extLst>
          </p:cNvPr>
          <p:cNvSpPr txBox="1"/>
          <p:nvPr/>
        </p:nvSpPr>
        <p:spPr>
          <a:xfrm>
            <a:off x="14317559" y="3164823"/>
            <a:ext cx="370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r>
              <a:rPr lang="en-AU" b="1" dirty="0">
                <a:solidFill>
                  <a:srgbClr val="00B050"/>
                </a:solidFill>
              </a:rPr>
              <a:t>15 postcodes</a:t>
            </a:r>
          </a:p>
          <a:p>
            <a:r>
              <a:rPr lang="en-AU" b="1" dirty="0"/>
              <a:t>7 police stations.  0.47</a:t>
            </a:r>
          </a:p>
          <a:p>
            <a:endParaRPr lang="en-AU" b="1" dirty="0"/>
          </a:p>
          <a:p>
            <a:r>
              <a:rPr lang="en-AU" b="1" dirty="0"/>
              <a:t>Mid Suburbs:	 </a:t>
            </a:r>
            <a:r>
              <a:rPr lang="en-AU" b="1" dirty="0">
                <a:solidFill>
                  <a:srgbClr val="C00000"/>
                </a:solidFill>
              </a:rPr>
              <a:t>111 Postcodes</a:t>
            </a:r>
          </a:p>
          <a:p>
            <a:r>
              <a:rPr lang="en-AU" b="1" dirty="0"/>
              <a:t>44 police stations 0.40</a:t>
            </a:r>
          </a:p>
          <a:p>
            <a:endParaRPr lang="en-AU" b="1" dirty="0"/>
          </a:p>
          <a:p>
            <a:r>
              <a:rPr lang="en-AU" b="1" dirty="0"/>
              <a:t>Outer Suburbs:	 </a:t>
            </a:r>
            <a:r>
              <a:rPr lang="en-AU" b="1" dirty="0">
                <a:solidFill>
                  <a:srgbClr val="FF0000"/>
                </a:solidFill>
              </a:rPr>
              <a:t>71 Postcodes</a:t>
            </a:r>
          </a:p>
          <a:p>
            <a:r>
              <a:rPr lang="en-AU" b="1" dirty="0"/>
              <a:t>33 police stations  0.46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FB446-2272-9812-1FE5-392734A9E73E}"/>
              </a:ext>
            </a:extLst>
          </p:cNvPr>
          <p:cNvSpPr txBox="1"/>
          <p:nvPr/>
        </p:nvSpPr>
        <p:spPr>
          <a:xfrm>
            <a:off x="-52697" y="2037886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endParaRPr lang="en-AU" b="1" dirty="0">
              <a:solidFill>
                <a:srgbClr val="00B05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Mid Suburbs:	</a:t>
            </a:r>
            <a:endParaRPr lang="en-AU" b="1" dirty="0">
              <a:solidFill>
                <a:srgbClr val="C0000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Outer Suburbs:	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A9C1-B88C-1C45-5B07-E569020200F9}"/>
              </a:ext>
            </a:extLst>
          </p:cNvPr>
          <p:cNvSpPr txBox="1"/>
          <p:nvPr/>
        </p:nvSpPr>
        <p:spPr>
          <a:xfrm>
            <a:off x="27661" y="2407364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 police stations. 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44 police stations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33 police stations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AC9A4-4D6A-143B-2B3B-53A3D629826B}"/>
              </a:ext>
            </a:extLst>
          </p:cNvPr>
          <p:cNvSpPr txBox="1"/>
          <p:nvPr/>
        </p:nvSpPr>
        <p:spPr>
          <a:xfrm>
            <a:off x="1656376" y="4265229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71 Postcodes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9CED4-8D23-5D77-1002-E28A2C5E0C2D}"/>
              </a:ext>
            </a:extLst>
          </p:cNvPr>
          <p:cNvSpPr txBox="1"/>
          <p:nvPr/>
        </p:nvSpPr>
        <p:spPr>
          <a:xfrm>
            <a:off x="1417416" y="3145881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111 Postcodes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0B0E-AB02-1FC9-7C53-41C11E847DFD}"/>
              </a:ext>
            </a:extLst>
          </p:cNvPr>
          <p:cNvSpPr txBox="1"/>
          <p:nvPr/>
        </p:nvSpPr>
        <p:spPr>
          <a:xfrm>
            <a:off x="1563114" y="2038774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15 postcodes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5657-59D5-F053-E083-2D29F894B2C8}"/>
              </a:ext>
            </a:extLst>
          </p:cNvPr>
          <p:cNvSpPr txBox="1"/>
          <p:nvPr/>
        </p:nvSpPr>
        <p:spPr>
          <a:xfrm>
            <a:off x="1991500" y="2407364"/>
            <a:ext cx="91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0.47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0.40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0.46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64EBF-D517-176D-55EF-46D5BA371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23" y="1569428"/>
            <a:ext cx="8813052" cy="48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Findings: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263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We are running an analysis on suburbs all around Melbourne for the CEO of a real estate company that operates in most suburbs of Melbourne. The CEO wants to know which suburbs in </a:t>
            </a:r>
            <a:r>
              <a:rPr lang="en-US" sz="3600" b="0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Melbourne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are the most </a:t>
            </a:r>
            <a:r>
              <a:rPr lang="en-US" sz="3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liveable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the future young generation in terms of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affordability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safety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B-8F81-60D3-3DA5-AF12749C5FE8}"/>
              </a:ext>
            </a:extLst>
          </p:cNvPr>
          <p:cNvSpPr txBox="1"/>
          <p:nvPr/>
        </p:nvSpPr>
        <p:spPr>
          <a:xfrm>
            <a:off x="773723" y="4903596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Key:</a:t>
            </a:r>
          </a:p>
          <a:p>
            <a:r>
              <a:rPr lang="en-AU" dirty="0"/>
              <a:t>Hospital, Police Station, Supermarket</a:t>
            </a:r>
          </a:p>
          <a:p>
            <a:r>
              <a:rPr lang="en-AU" dirty="0"/>
              <a:t>0 = none, 1 = has at least one</a:t>
            </a:r>
          </a:p>
          <a:p>
            <a:endParaRPr lang="en-AU" dirty="0"/>
          </a:p>
          <a:p>
            <a:r>
              <a:rPr lang="en-AU" dirty="0"/>
              <a:t>Affordability, Crime, School</a:t>
            </a:r>
          </a:p>
          <a:p>
            <a:r>
              <a:rPr lang="en-AU" dirty="0"/>
              <a:t>1=worst outcome to 5 = best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8E9C0-E85B-C71D-07E8-39E63C5F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1" y="1576911"/>
            <a:ext cx="101074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6C741-B042-65CF-BE35-8C3343A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6" y="1422596"/>
            <a:ext cx="11073108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BE90-0535-5306-7742-030DFC67B5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Most liveable postcodes are located in the Outer suburb group, then Mid suburb groups</a:t>
            </a:r>
          </a:p>
          <a:p>
            <a:r>
              <a:rPr lang="en-AU" dirty="0"/>
              <a:t>Inner suburbs all rank 119</a:t>
            </a:r>
            <a:r>
              <a:rPr lang="en-AU" baseline="30000" dirty="0"/>
              <a:t>th</a:t>
            </a:r>
            <a:r>
              <a:rPr lang="en-AU" dirty="0"/>
              <a:t> place and lower, based on affordability, with a minimum median house price of $1.3 million for postcode 3066 Collingwood, and maximum postcode 3206 Albert Park, Middle Park.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1293C-AC62-35C7-8684-55FA2782A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0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F5EA-7497-58BC-D4AD-A281C217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CB88-5D38-5F49-0A79-47800AB5A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1EF2-EF27-6514-8BF4-E1639632E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503C1-0696-2777-3BBE-209D78F0A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D7E44-D98D-C6FA-5D70-DE02E542C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Liveability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AFFORDABILITY: Median House Prices </a:t>
            </a:r>
          </a:p>
          <a:p>
            <a:r>
              <a:rPr lang="en-AU" dirty="0"/>
              <a:t>SAFETY: Crime Rates</a:t>
            </a:r>
          </a:p>
          <a:p>
            <a:r>
              <a:rPr lang="en-AU" dirty="0"/>
              <a:t>EDUCATION: Schools</a:t>
            </a:r>
          </a:p>
          <a:p>
            <a:r>
              <a:rPr lang="en-AU" dirty="0"/>
              <a:t>ESSENTIAL SERVICES: Hospitals, Police Stations, Supermarkets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18613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6245"/>
              </p:ext>
            </p:extLst>
          </p:nvPr>
        </p:nvGraphicFramePr>
        <p:xfrm>
          <a:off x="504594" y="1315111"/>
          <a:ext cx="109819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83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4025835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1558485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1423562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1777648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House Price By Year – Houses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2012 to 2022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Jan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Population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2001 to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Jul to 30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School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Crime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2014 to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Apr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Supermarkets, Police Stations and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to postcode level, as most accurate way of linking numerous data sources</a:t>
            </a:r>
          </a:p>
          <a:p>
            <a:r>
              <a:rPr lang="en-AU" dirty="0"/>
              <a:t>Eliminated any postcodes that were not across all datasets</a:t>
            </a:r>
          </a:p>
          <a:p>
            <a:r>
              <a:rPr lang="en-AU" dirty="0"/>
              <a:t>Grouped postcodes to “Inner”, “Mid”, “Outer” groups based on distance from the Melbourne CBD.</a:t>
            </a:r>
          </a:p>
          <a:p>
            <a:r>
              <a:rPr lang="en-AU" dirty="0"/>
              <a:t>Where postcodes are shared by two municipalities, the postcode is reported in just one.</a:t>
            </a:r>
          </a:p>
          <a:p>
            <a:r>
              <a:rPr lang="en-AU" dirty="0"/>
              <a:t>Data sources are the most current and available to the public.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Affordability</a:t>
            </a:r>
          </a:p>
        </p:txBody>
      </p: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422537" y="5330889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223881" y="4933471"/>
            <a:ext cx="872355" cy="6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</a:t>
            </a:r>
          </a:p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 </a:t>
            </a:r>
            <a:r>
              <a:rPr lang="en-AU" sz="1404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by Postcode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ADD MAP of different suburbs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1294</Words>
  <Application>Microsoft Office PowerPoint</Application>
  <PresentationFormat>Widescreen</PresentationFormat>
  <Paragraphs>230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Dante (Headings)2</vt:lpstr>
      <vt:lpstr>Tableau Book</vt:lpstr>
      <vt:lpstr>Arial</vt:lpstr>
      <vt:lpstr>Calibri</vt:lpstr>
      <vt:lpstr>roboto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</vt:lpstr>
      <vt:lpstr>Data Sources</vt:lpstr>
      <vt:lpstr>Data Collection &amp; Cleaning</vt:lpstr>
      <vt:lpstr>Factor 1:</vt:lpstr>
      <vt:lpstr>Melbourne Postcodes  Sample size = 192</vt:lpstr>
      <vt:lpstr>Median House Price – which postcodes are most affordable?</vt:lpstr>
      <vt:lpstr>Median House Price by Postcode</vt:lpstr>
      <vt:lpstr>Factor 2: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Findings:</vt:lpstr>
      <vt:lpstr>Correlation Median House Price vs School Types</vt:lpstr>
      <vt:lpstr>Correlation: Schools vs Crime Incidents</vt:lpstr>
      <vt:lpstr>Top 10 Postcodes – liveability score</vt:lpstr>
      <vt:lpstr>Top 10 Postcodes – liveability score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Wolfred</cp:lastModifiedBy>
  <cp:revision>14</cp:revision>
  <dcterms:created xsi:type="dcterms:W3CDTF">2023-07-18T04:17:55Z</dcterms:created>
  <dcterms:modified xsi:type="dcterms:W3CDTF">2023-07-19T17:13:59Z</dcterms:modified>
</cp:coreProperties>
</file>