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6720">
          <p15:clr>
            <a:srgbClr val="A4A3A4"/>
          </p15:clr>
        </p15:guide>
        <p15:guide id="2" pos="-2592">
          <p15:clr>
            <a:srgbClr val="A4A3A4"/>
          </p15:clr>
        </p15:guide>
      </p15:sldGuideLst>
    </p:ext>
    <p:ext uri="{2D200454-40CA-4A62-9FC3-DE9A4176ACB9}">
      <p15:notesGuideLst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3730"/>
  </p:normalViewPr>
  <p:slideViewPr>
    <p:cSldViewPr>
      <p:cViewPr>
        <p:scale>
          <a:sx n="50" d="100"/>
          <a:sy n="50" d="100"/>
        </p:scale>
        <p:origin x="90" y="-1854"/>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p14="http://schemas.microsoft.com/office/powerpoint/2010/main"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t>8/9/2018</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t>8/9/2018</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10900" y="8277344"/>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05176" y="4054311"/>
            <a:ext cx="20822264" cy="3717966"/>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CA" dirty="0" smtClean="0"/>
          </a:p>
          <a:p>
            <a:endParaRPr lang="en-CA" dirty="0"/>
          </a:p>
          <a:p>
            <a:endParaRPr lang="en-CA" dirty="0" smtClean="0"/>
          </a:p>
          <a:p>
            <a:pPr algn="ctr"/>
            <a:r>
              <a:rPr lang="en-CA" sz="4000" b="1" dirty="0">
                <a:solidFill>
                  <a:srgbClr val="002F84"/>
                </a:solidFill>
                <a:latin typeface="Times New Roman" charset="0"/>
              </a:rPr>
              <a:t>    </a:t>
            </a:r>
            <a:endParaRPr lang="en-US" dirty="0" smtClean="0">
              <a:solidFill>
                <a:schemeClr val="tx1"/>
              </a:solidFill>
              <a:latin typeface="Times New Roman" charset="0"/>
            </a:endParaRPr>
          </a:p>
          <a:p>
            <a:endParaRPr kumimoji="0" lang="en-US" sz="2400" b="0" i="0" u="none" strike="noStrike" cap="none" normalizeH="0" baseline="0" dirty="0">
              <a:ln>
                <a:noFill/>
              </a:ln>
              <a:solidFill>
                <a:schemeClr val="tx1"/>
              </a:solidFill>
              <a:effectLst/>
              <a:latin typeface="Times New Roman" charset="0"/>
            </a:endParaRPr>
          </a:p>
          <a:p>
            <a:endParaRPr lang="en-US" dirty="0" smtClean="0">
              <a:solidFill>
                <a:schemeClr val="tx1"/>
              </a:solidFill>
              <a:latin typeface="Times New Roman" charset="0"/>
            </a:endParaRPr>
          </a:p>
          <a:p>
            <a:endParaRPr kumimoji="0" lang="en-US" sz="2400" b="0" i="0" u="none" strike="noStrike" cap="none" normalizeH="0" baseline="0" dirty="0">
              <a:ln>
                <a:noFill/>
              </a:ln>
              <a:solidFill>
                <a:schemeClr val="tx1"/>
              </a:solidFill>
              <a:effectLst/>
              <a:latin typeface="Times New Roman" charset="0"/>
            </a:endParaRPr>
          </a:p>
        </p:txBody>
      </p:sp>
      <p:sp>
        <p:nvSpPr>
          <p:cNvPr id="41" name="TextBox 40"/>
          <p:cNvSpPr txBox="1"/>
          <p:nvPr/>
        </p:nvSpPr>
        <p:spPr>
          <a:xfrm>
            <a:off x="835857" y="4270732"/>
            <a:ext cx="20245116" cy="707886"/>
          </a:xfrm>
          <a:prstGeom prst="rect">
            <a:avLst/>
          </a:prstGeom>
          <a:noFill/>
        </p:spPr>
        <p:txBody>
          <a:bodyPr wrap="square" rtlCol="0">
            <a:spAutoFit/>
          </a:bodyPr>
          <a:lstStyle/>
          <a:p>
            <a:pPr algn="ctr"/>
            <a:r>
              <a:rPr lang="en-US" sz="4000" b="1" dirty="0" smtClean="0">
                <a:solidFill>
                  <a:srgbClr val="002F84"/>
                </a:solidFill>
              </a:rPr>
              <a:t>Objective</a:t>
            </a:r>
            <a:endParaRPr lang="en-US" sz="4000" b="1" dirty="0"/>
          </a:p>
        </p:txBody>
      </p:sp>
      <p:sp>
        <p:nvSpPr>
          <p:cNvPr id="42" name="Rectangle 41"/>
          <p:cNvSpPr/>
          <p:nvPr/>
        </p:nvSpPr>
        <p:spPr bwMode="auto">
          <a:xfrm>
            <a:off x="609600" y="8229476"/>
            <a:ext cx="10058400" cy="10668000"/>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CA" dirty="0" smtClean="0"/>
          </a:p>
          <a:p>
            <a:endParaRPr lang="en-CA" dirty="0"/>
          </a:p>
          <a:p>
            <a:endParaRPr lang="en-CA" dirty="0" smtClean="0"/>
          </a:p>
          <a:p>
            <a:endParaRPr lang="en-CA" dirty="0"/>
          </a:p>
          <a:p>
            <a:endParaRPr lang="en-CA" dirty="0" smtClean="0"/>
          </a:p>
          <a:p>
            <a:r>
              <a:rPr lang="en-CA" dirty="0"/>
              <a:t> </a:t>
            </a:r>
            <a:r>
              <a:rPr lang="en-CA" dirty="0" smtClean="0"/>
              <a:t>  </a:t>
            </a:r>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96119"/>
            <a:ext cx="9296400" cy="707886"/>
          </a:xfrm>
          <a:prstGeom prst="rect">
            <a:avLst/>
          </a:prstGeom>
          <a:noFill/>
        </p:spPr>
        <p:txBody>
          <a:bodyPr wrap="square" rtlCol="0">
            <a:spAutoFit/>
          </a:bodyPr>
          <a:lstStyle/>
          <a:p>
            <a:pPr algn="ctr"/>
            <a:r>
              <a:rPr lang="en-US" sz="4000" b="1" dirty="0" smtClean="0">
                <a:solidFill>
                  <a:srgbClr val="002F84"/>
                </a:solidFill>
              </a:rPr>
              <a:t>Background</a:t>
            </a:r>
            <a:endParaRPr lang="en-US" sz="4000" b="1" dirty="0">
              <a:solidFill>
                <a:srgbClr val="002F84"/>
              </a:solidFill>
            </a:endParaRP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smtClean="0">
                <a:solidFill>
                  <a:srgbClr val="002F84"/>
                </a:solidFill>
              </a:rPr>
              <a:t>Methodology</a:t>
            </a:r>
            <a:endParaRPr lang="en-US" sz="4000" b="1" dirty="0">
              <a:solidFill>
                <a:srgbClr val="002F84"/>
              </a:solidFill>
            </a:endParaRPr>
          </a:p>
        </p:txBody>
      </p:sp>
      <p:sp>
        <p:nvSpPr>
          <p:cNvPr id="47" name="TextBox 46"/>
          <p:cNvSpPr txBox="1"/>
          <p:nvPr/>
        </p:nvSpPr>
        <p:spPr>
          <a:xfrm>
            <a:off x="11571601" y="8521215"/>
            <a:ext cx="9296400" cy="707886"/>
          </a:xfrm>
          <a:prstGeom prst="rect">
            <a:avLst/>
          </a:prstGeom>
          <a:noFill/>
        </p:spPr>
        <p:txBody>
          <a:bodyPr wrap="square" rtlCol="0">
            <a:spAutoFit/>
          </a:bodyPr>
          <a:lstStyle/>
          <a:p>
            <a:pPr algn="ctr"/>
            <a:r>
              <a:rPr lang="en-US" sz="4000" b="1" dirty="0" smtClean="0">
                <a:solidFill>
                  <a:srgbClr val="002F84"/>
                </a:solidFill>
              </a:rPr>
              <a:t>Results</a:t>
            </a:r>
            <a:endParaRPr lang="en-US" sz="4000" b="1" dirty="0">
              <a:solidFill>
                <a:srgbClr val="002F84"/>
              </a:solidFill>
            </a:endParaRPr>
          </a:p>
        </p:txBody>
      </p:sp>
      <p:sp>
        <p:nvSpPr>
          <p:cNvPr id="48" name="Rectangle 47"/>
          <p:cNvSpPr/>
          <p:nvPr/>
        </p:nvSpPr>
        <p:spPr bwMode="auto">
          <a:xfrm>
            <a:off x="11016122" y="24889721"/>
            <a:ext cx="10396078" cy="74676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smtClean="0">
                <a:solidFill>
                  <a:srgbClr val="002F84"/>
                </a:solidFill>
              </a:rPr>
              <a:t>Conclusions</a:t>
            </a:r>
            <a:endParaRPr lang="en-US" sz="4000" b="1" dirty="0">
              <a:solidFill>
                <a:srgbClr val="002F84"/>
              </a:solidFill>
            </a:endParaRP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3"/>
          <a:stretch>
            <a:fillRect/>
          </a:stretch>
        </p:blipFill>
        <p:spPr>
          <a:xfrm>
            <a:off x="799998" y="669497"/>
            <a:ext cx="5549900" cy="1244600"/>
          </a:xfrm>
          <a:prstGeom prst="rect">
            <a:avLst/>
          </a:prstGeom>
        </p:spPr>
      </p:pic>
      <p:sp>
        <p:nvSpPr>
          <p:cNvPr id="52" name="TextBox 51"/>
          <p:cNvSpPr txBox="1"/>
          <p:nvPr/>
        </p:nvSpPr>
        <p:spPr>
          <a:xfrm>
            <a:off x="835857" y="2816246"/>
            <a:ext cx="20323657" cy="707886"/>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        Kakoli Chowdhury             </a:t>
            </a:r>
            <a:r>
              <a:rPr lang="en-US" sz="3600" b="1" dirty="0" smtClean="0">
                <a:solidFill>
                  <a:srgbClr val="002F84"/>
                </a:solidFill>
              </a:rPr>
              <a:t>Supervisor</a:t>
            </a:r>
            <a:r>
              <a:rPr lang="en-US" sz="4000" b="1" dirty="0">
                <a:solidFill>
                  <a:srgbClr val="002F84"/>
                </a:solidFill>
              </a:rPr>
              <a:t>: Dr. </a:t>
            </a:r>
            <a:r>
              <a:rPr lang="en-US" sz="4000" b="1" dirty="0" err="1" smtClean="0">
                <a:solidFill>
                  <a:srgbClr val="002F84"/>
                </a:solidFill>
              </a:rPr>
              <a:t>Ayse</a:t>
            </a:r>
            <a:r>
              <a:rPr lang="en-US" sz="4000" b="1" dirty="0" smtClean="0">
                <a:solidFill>
                  <a:srgbClr val="002F84"/>
                </a:solidFill>
              </a:rPr>
              <a:t> </a:t>
            </a:r>
            <a:r>
              <a:rPr lang="en-US" sz="4000" b="1" dirty="0" err="1" smtClean="0">
                <a:solidFill>
                  <a:srgbClr val="002F84"/>
                </a:solidFill>
              </a:rPr>
              <a:t>Bener</a:t>
            </a:r>
            <a:endParaRPr lang="en-US" sz="4000" b="1" dirty="0">
              <a:solidFill>
                <a:srgbClr val="002F84"/>
              </a:solidFill>
            </a:endParaRPr>
          </a:p>
        </p:txBody>
      </p:sp>
      <p:sp>
        <p:nvSpPr>
          <p:cNvPr id="51" name="TextBox 50"/>
          <p:cNvSpPr txBox="1"/>
          <p:nvPr/>
        </p:nvSpPr>
        <p:spPr>
          <a:xfrm>
            <a:off x="903582" y="854887"/>
            <a:ext cx="20245115" cy="1631216"/>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2017-2018 </a:t>
            </a:r>
            <a:r>
              <a:rPr lang="en-US" sz="4000" b="1" dirty="0">
                <a:solidFill>
                  <a:srgbClr val="002F84"/>
                </a:solidFill>
              </a:rPr>
              <a:t>M.Sc. in Data Science and Analytics</a:t>
            </a:r>
          </a:p>
          <a:p>
            <a:pPr algn="ctr"/>
            <a:endParaRPr lang="en-US" sz="2000" b="1" dirty="0">
              <a:solidFill>
                <a:srgbClr val="002F84"/>
              </a:solidFill>
            </a:endParaRPr>
          </a:p>
          <a:p>
            <a:pPr algn="ctr"/>
            <a:r>
              <a:rPr lang="en-CA" sz="3600" b="1" dirty="0">
                <a:solidFill>
                  <a:srgbClr val="002F84"/>
                </a:solidFill>
              </a:rPr>
              <a:t>BINARY</a:t>
            </a:r>
            <a:r>
              <a:rPr lang="en-CA" sz="4000" dirty="0"/>
              <a:t> </a:t>
            </a:r>
            <a:r>
              <a:rPr lang="en-CA" sz="3600" b="1" dirty="0">
                <a:solidFill>
                  <a:srgbClr val="002F84"/>
                </a:solidFill>
              </a:rPr>
              <a:t>CLASSFICIATION</a:t>
            </a:r>
            <a:r>
              <a:rPr lang="en-CA" sz="4000" dirty="0"/>
              <a:t> </a:t>
            </a:r>
            <a:r>
              <a:rPr lang="en-CA" sz="3600" b="1" dirty="0" smtClean="0">
                <a:solidFill>
                  <a:srgbClr val="002F84"/>
                </a:solidFill>
              </a:rPr>
              <a:t>ON</a:t>
            </a:r>
            <a:r>
              <a:rPr lang="en-CA" sz="4000" dirty="0" smtClean="0"/>
              <a:t> </a:t>
            </a:r>
            <a:r>
              <a:rPr lang="en-CA" sz="3600" b="1" dirty="0" smtClean="0">
                <a:solidFill>
                  <a:srgbClr val="002F84"/>
                </a:solidFill>
              </a:rPr>
              <a:t>CLUSTERED DATA</a:t>
            </a:r>
            <a:endParaRPr lang="en-CA" sz="3600" b="1" dirty="0">
              <a:solidFill>
                <a:srgbClr val="002F84"/>
              </a:solidFill>
            </a:endParaRPr>
          </a:p>
        </p:txBody>
      </p:sp>
      <p:sp>
        <p:nvSpPr>
          <p:cNvPr id="6" name="TextBox 5"/>
          <p:cNvSpPr txBox="1"/>
          <p:nvPr/>
        </p:nvSpPr>
        <p:spPr>
          <a:xfrm>
            <a:off x="11685660" y="9352917"/>
            <a:ext cx="8977440" cy="584775"/>
          </a:xfrm>
          <a:prstGeom prst="rect">
            <a:avLst/>
          </a:prstGeom>
          <a:noFill/>
        </p:spPr>
        <p:txBody>
          <a:bodyPr wrap="square" rtlCol="0">
            <a:spAutoFit/>
          </a:bodyPr>
          <a:lstStyle/>
          <a:p>
            <a:pPr algn="just"/>
            <a:endParaRPr lang="en-CA" sz="3200" dirty="0"/>
          </a:p>
        </p:txBody>
      </p:sp>
      <p:sp>
        <p:nvSpPr>
          <p:cNvPr id="7" name="TextBox 6"/>
          <p:cNvSpPr txBox="1"/>
          <p:nvPr/>
        </p:nvSpPr>
        <p:spPr>
          <a:xfrm>
            <a:off x="1234440" y="9204005"/>
            <a:ext cx="8839200" cy="8987076"/>
          </a:xfrm>
          <a:prstGeom prst="rect">
            <a:avLst/>
          </a:prstGeom>
          <a:noFill/>
        </p:spPr>
        <p:txBody>
          <a:bodyPr wrap="square" rtlCol="0">
            <a:spAutoFit/>
          </a:bodyPr>
          <a:lstStyle/>
          <a:p>
            <a:pPr algn="just"/>
            <a:r>
              <a:rPr lang="en-CA" sz="3400" dirty="0"/>
              <a:t>Land-Mobile radio systems support many vital communication functions supporting government and private </a:t>
            </a:r>
            <a:r>
              <a:rPr lang="en-CA" sz="3400" dirty="0" smtClean="0"/>
              <a:t>operators. </a:t>
            </a:r>
            <a:r>
              <a:rPr lang="en-CA" sz="3400" dirty="0"/>
              <a:t>The models produced will help in understanding the usage patterns at different </a:t>
            </a:r>
            <a:r>
              <a:rPr lang="en-CA" sz="3400" dirty="0" smtClean="0"/>
              <a:t>times to </a:t>
            </a:r>
            <a:r>
              <a:rPr lang="en-CA" sz="3400" dirty="0"/>
              <a:t>predict occupancy </a:t>
            </a:r>
            <a:r>
              <a:rPr lang="en-CA" sz="3400" dirty="0" smtClean="0"/>
              <a:t>by </a:t>
            </a:r>
            <a:r>
              <a:rPr lang="en-CA" sz="3400" dirty="0"/>
              <a:t>different channels </a:t>
            </a:r>
            <a:endParaRPr lang="en-CA" sz="3400" dirty="0" smtClean="0"/>
          </a:p>
          <a:p>
            <a:pPr algn="just"/>
            <a:r>
              <a:rPr lang="en-CA" sz="3400" dirty="0" smtClean="0"/>
              <a:t>Layer 3 data </a:t>
            </a:r>
            <a:r>
              <a:rPr lang="en-CA" sz="3400" dirty="0"/>
              <a:t>is </a:t>
            </a:r>
            <a:r>
              <a:rPr lang="en-CA" sz="3400" dirty="0" smtClean="0"/>
              <a:t>explored </a:t>
            </a:r>
            <a:r>
              <a:rPr lang="en-CA" sz="3400" dirty="0"/>
              <a:t>and processed under this MRP. Sub-setting of data is conducted based on clustering and descriptive statistical analysis designed to differentiate between channels exhibiting different occupancy % patterns. </a:t>
            </a:r>
          </a:p>
          <a:p>
            <a:pPr algn="just"/>
            <a:r>
              <a:rPr lang="en-CA" sz="3400" dirty="0"/>
              <a:t>Applying algorithms on clustered data is expected to show distinct behaviors that are further utilized to find the best prediction model for spectrum availability. </a:t>
            </a:r>
            <a:endParaRPr lang="en-CA" sz="3400" dirty="0" smtClean="0"/>
          </a:p>
          <a:p>
            <a:pPr algn="just"/>
            <a:r>
              <a:rPr lang="en-CA" sz="3400" dirty="0"/>
              <a:t>Existing work on </a:t>
            </a:r>
            <a:r>
              <a:rPr lang="en-CA" sz="3400" dirty="0" smtClean="0"/>
              <a:t>predictive </a:t>
            </a:r>
            <a:r>
              <a:rPr lang="en-CA" sz="3400" dirty="0"/>
              <a:t>classification algorithms on clustered data is very limited. </a:t>
            </a:r>
          </a:p>
        </p:txBody>
      </p:sp>
      <p:sp>
        <p:nvSpPr>
          <p:cNvPr id="13" name="TextBox 12"/>
          <p:cNvSpPr txBox="1"/>
          <p:nvPr/>
        </p:nvSpPr>
        <p:spPr>
          <a:xfrm>
            <a:off x="1234440" y="5010588"/>
            <a:ext cx="19428660" cy="1846659"/>
          </a:xfrm>
          <a:prstGeom prst="rect">
            <a:avLst/>
          </a:prstGeom>
          <a:noFill/>
        </p:spPr>
        <p:txBody>
          <a:bodyPr wrap="square" rtlCol="0">
            <a:spAutoFit/>
          </a:bodyPr>
          <a:lstStyle/>
          <a:p>
            <a:pPr algn="ctr"/>
            <a:r>
              <a:rPr lang="en-CA" sz="3800" dirty="0"/>
              <a:t>This MRP aims at studying the behavior of linear binary classification algorithm on the clustered data, taking into consideration the distinct behavior shown by each clusters and their effect on occupancy prediction</a:t>
            </a:r>
            <a:r>
              <a:rPr lang="en-CA" sz="3800" dirty="0" smtClean="0"/>
              <a:t>.</a:t>
            </a:r>
            <a:endParaRPr lang="en-CA" sz="3800" dirty="0"/>
          </a:p>
        </p:txBody>
      </p:sp>
      <p:sp>
        <p:nvSpPr>
          <p:cNvPr id="14" name="TextBox 13"/>
          <p:cNvSpPr txBox="1"/>
          <p:nvPr/>
        </p:nvSpPr>
        <p:spPr>
          <a:xfrm>
            <a:off x="11492791" y="25959809"/>
            <a:ext cx="9182341" cy="6001643"/>
          </a:xfrm>
          <a:prstGeom prst="rect">
            <a:avLst/>
          </a:prstGeom>
          <a:noFill/>
        </p:spPr>
        <p:txBody>
          <a:bodyPr wrap="square" rtlCol="0">
            <a:spAutoFit/>
          </a:bodyPr>
          <a:lstStyle/>
          <a:p>
            <a:pPr marL="342900" lvl="0" indent="-342900" algn="just">
              <a:buFont typeface="Arial" panose="020B0604020202020204" pitchFamily="34" charset="0"/>
              <a:buChar char="•"/>
            </a:pPr>
            <a:r>
              <a:rPr lang="en-US" sz="3600" dirty="0"/>
              <a:t>Logistic regression performed consistently better in terms of accuracy as compared to Naïve Bayes with or without clustering. </a:t>
            </a:r>
            <a:endParaRPr lang="en-CA" sz="3600" dirty="0"/>
          </a:p>
          <a:p>
            <a:pPr marL="342900" lvl="0" indent="-342900" algn="just">
              <a:buFont typeface="Arial" panose="020B0604020202020204" pitchFamily="34" charset="0"/>
              <a:buChar char="•"/>
            </a:pPr>
            <a:r>
              <a:rPr lang="en-US" sz="3600" dirty="0"/>
              <a:t>Across different data sets, accuracy of an occupancy prediction within a given model didn’t change much.</a:t>
            </a:r>
            <a:endParaRPr lang="en-CA" sz="3600" dirty="0"/>
          </a:p>
          <a:p>
            <a:pPr marL="342900" lvl="0" indent="-342900" algn="just">
              <a:buFont typeface="Arial" panose="020B0604020202020204" pitchFamily="34" charset="0"/>
              <a:buChar char="•"/>
            </a:pPr>
            <a:r>
              <a:rPr lang="en-US" sz="3600" dirty="0"/>
              <a:t>It can also be concluded that clustering did not add any specific benefits in binary classification prediction when compared with non-clustered data</a:t>
            </a:r>
            <a:endParaRPr lang="en-CA" sz="3600" dirty="0"/>
          </a:p>
          <a:p>
            <a:endParaRPr lang="en-CA" dirty="0"/>
          </a:p>
        </p:txBody>
      </p:sp>
      <p:sp>
        <p:nvSpPr>
          <p:cNvPr id="15" name="TextBox 14"/>
          <p:cNvSpPr txBox="1"/>
          <p:nvPr/>
        </p:nvSpPr>
        <p:spPr>
          <a:xfrm>
            <a:off x="11709723" y="15042132"/>
            <a:ext cx="8816005" cy="8956298"/>
          </a:xfrm>
          <a:prstGeom prst="rect">
            <a:avLst/>
          </a:prstGeom>
          <a:noFill/>
        </p:spPr>
        <p:txBody>
          <a:bodyPr wrap="square" rtlCol="0">
            <a:spAutoFit/>
          </a:bodyPr>
          <a:lstStyle/>
          <a:p>
            <a:pPr algn="just"/>
            <a:r>
              <a:rPr lang="en-US" sz="3600" dirty="0" smtClean="0"/>
              <a:t>Results for comparison of the prediction model has been captured in a tabular format and presented </a:t>
            </a:r>
            <a:r>
              <a:rPr lang="en-US" sz="3600" dirty="0" smtClean="0"/>
              <a:t>above. </a:t>
            </a:r>
            <a:r>
              <a:rPr lang="en-US" sz="3600" dirty="0" smtClean="0"/>
              <a:t>The result shows comparison between Logistic Regression and Naïve Bayes algorithms. For each prediction a confusion matrix has been built which has been further utilized to calculate a number of performance parameters that are measured. For e.g. Accuracy, Precision, F-measure, Sensitivity, Specificity. </a:t>
            </a:r>
          </a:p>
          <a:p>
            <a:pPr algn="just"/>
            <a:r>
              <a:rPr lang="en-US" sz="3600" dirty="0" smtClean="0"/>
              <a:t>Above results have been captured at the threshold of 70 across random 300 channels. </a:t>
            </a:r>
          </a:p>
          <a:p>
            <a:pPr marL="571500" indent="-571500" algn="just">
              <a:buFont typeface="Arial" panose="020B0604020202020204" pitchFamily="34" charset="0"/>
              <a:buChar char="•"/>
            </a:pPr>
            <a:r>
              <a:rPr lang="en-US" sz="3600" dirty="0" smtClean="0"/>
              <a:t>Cluster 0 indicates no clustering. </a:t>
            </a:r>
          </a:p>
          <a:p>
            <a:pPr marL="571500" indent="-571500" algn="just">
              <a:buFont typeface="Arial" panose="020B0604020202020204" pitchFamily="34" charset="0"/>
              <a:buChar char="•"/>
            </a:pPr>
            <a:r>
              <a:rPr lang="en-US" sz="3600" dirty="0" smtClean="0"/>
              <a:t>Cluster 14 indicates either occupied or unoccupied</a:t>
            </a:r>
          </a:p>
          <a:p>
            <a:pPr marL="571500" indent="-571500" algn="just">
              <a:buFont typeface="Arial" panose="020B0604020202020204" pitchFamily="34" charset="0"/>
              <a:buChar char="•"/>
            </a:pPr>
            <a:r>
              <a:rPr lang="en-US" sz="3600" dirty="0" smtClean="0"/>
              <a:t>Cluster 2 indicates partially occupied</a:t>
            </a:r>
            <a:endParaRPr lang="en-CA" sz="3600" dirty="0"/>
          </a:p>
        </p:txBody>
      </p:sp>
      <p:pic>
        <p:nvPicPr>
          <p:cNvPr id="17" name="Picture 16"/>
          <p:cNvPicPr>
            <a:picLocks noChangeAspect="1"/>
          </p:cNvPicPr>
          <p:nvPr/>
        </p:nvPicPr>
        <p:blipFill>
          <a:blip r:embed="rId4"/>
          <a:stretch>
            <a:fillRect/>
          </a:stretch>
        </p:blipFill>
        <p:spPr>
          <a:xfrm>
            <a:off x="11685660" y="9462352"/>
            <a:ext cx="7713000" cy="2349362"/>
          </a:xfrm>
          <a:prstGeom prst="rect">
            <a:avLst/>
          </a:prstGeom>
        </p:spPr>
      </p:pic>
      <p:pic>
        <p:nvPicPr>
          <p:cNvPr id="18" name="Picture 17"/>
          <p:cNvPicPr>
            <a:picLocks noChangeAspect="1"/>
          </p:cNvPicPr>
          <p:nvPr/>
        </p:nvPicPr>
        <p:blipFill>
          <a:blip r:embed="rId5"/>
          <a:stretch>
            <a:fillRect/>
          </a:stretch>
        </p:blipFill>
        <p:spPr>
          <a:xfrm>
            <a:off x="13092665" y="12269565"/>
            <a:ext cx="6163430" cy="2493601"/>
          </a:xfrm>
          <a:prstGeom prst="rect">
            <a:avLst/>
          </a:prstGeom>
        </p:spPr>
      </p:pic>
      <p:pic>
        <p:nvPicPr>
          <p:cNvPr id="19" name="Picture 18"/>
          <p:cNvPicPr>
            <a:picLocks noChangeAspect="1"/>
          </p:cNvPicPr>
          <p:nvPr/>
        </p:nvPicPr>
        <p:blipFill>
          <a:blip r:embed="rId6"/>
          <a:stretch>
            <a:fillRect/>
          </a:stretch>
        </p:blipFill>
        <p:spPr>
          <a:xfrm>
            <a:off x="19306980" y="9483520"/>
            <a:ext cx="844294" cy="2310698"/>
          </a:xfrm>
          <a:prstGeom prst="rect">
            <a:avLst/>
          </a:prstGeom>
        </p:spPr>
      </p:pic>
      <p:sp>
        <p:nvSpPr>
          <p:cNvPr id="2" name="TextBox 1"/>
          <p:cNvSpPr txBox="1"/>
          <p:nvPr/>
        </p:nvSpPr>
        <p:spPr>
          <a:xfrm>
            <a:off x="835857" y="20313162"/>
            <a:ext cx="9237783" cy="12141785"/>
          </a:xfrm>
          <a:prstGeom prst="rect">
            <a:avLst/>
          </a:prstGeom>
          <a:noFill/>
        </p:spPr>
        <p:txBody>
          <a:bodyPr wrap="square" rtlCol="0">
            <a:spAutoFit/>
          </a:bodyPr>
          <a:lstStyle/>
          <a:p>
            <a:pPr lvl="1" algn="just"/>
            <a:r>
              <a:rPr lang="en-CA" sz="2900" b="1" dirty="0" smtClean="0"/>
              <a:t>Data </a:t>
            </a:r>
            <a:r>
              <a:rPr lang="en-CA" sz="2900" b="1" dirty="0"/>
              <a:t>cleanup</a:t>
            </a:r>
            <a:r>
              <a:rPr lang="en-CA" sz="2900" dirty="0"/>
              <a:t>: task involves removing the channels that do not contain enough data to become useful in prediction model. 7000+ channels were reduced to approximately 2300 after cleanup. </a:t>
            </a:r>
          </a:p>
          <a:p>
            <a:pPr lvl="1" algn="just"/>
            <a:r>
              <a:rPr lang="en-CA" sz="2900" b="1" dirty="0"/>
              <a:t>Clustering</a:t>
            </a:r>
            <a:r>
              <a:rPr lang="en-CA" sz="2900" dirty="0"/>
              <a:t>: divided the channels into three separate clusters using unsupervised K-means clustering method. The outcome of the cluster resulted in Occupied, Partial, either occupied or unoccupied.    </a:t>
            </a:r>
          </a:p>
          <a:p>
            <a:pPr lvl="1" algn="just"/>
            <a:r>
              <a:rPr lang="en-CA" sz="2900" b="1" dirty="0"/>
              <a:t>Data labelling</a:t>
            </a:r>
            <a:r>
              <a:rPr lang="en-CA" sz="2900" dirty="0"/>
              <a:t>: for the experiment has been done manually. Occupancy percent more than threshold is given label 1 otherwise 0. </a:t>
            </a:r>
          </a:p>
          <a:p>
            <a:pPr lvl="1" algn="just"/>
            <a:r>
              <a:rPr lang="en-CA" sz="2900" b="1" dirty="0"/>
              <a:t>Finding the threshold</a:t>
            </a:r>
            <a:r>
              <a:rPr lang="en-CA" sz="2900" dirty="0"/>
              <a:t>: running the first experiment to identify the threshold where maximum accuracy is achieved using Logistic regression and Naïve Bayes algorithm. Graph of accuracy vs threshold is plotted to find the right threshold.  </a:t>
            </a:r>
          </a:p>
          <a:p>
            <a:pPr lvl="1" algn="just"/>
            <a:r>
              <a:rPr lang="en-CA" sz="2900" b="1" dirty="0"/>
              <a:t>Setting the baseline</a:t>
            </a:r>
            <a:r>
              <a:rPr lang="en-CA" sz="2900" dirty="0"/>
              <a:t>: on the selected threshold, experiment is ran on random 300 channels out of 2300. The data used is on Layer 3- 60min. K-fold is value taken 10 as well as number of iterations were set to 10. This experiment is ran on data without clustering.  </a:t>
            </a:r>
          </a:p>
          <a:p>
            <a:pPr lvl="1" algn="just"/>
            <a:r>
              <a:rPr lang="en-CA" sz="2900" b="1" dirty="0"/>
              <a:t>Experiments</a:t>
            </a:r>
            <a:r>
              <a:rPr lang="en-CA" sz="2900" dirty="0"/>
              <a:t>: same steps are ran on data set for cluster 1 and 4 and a second experiment on cluster 2 keeping all other parameters same as baseline. Results are noted down and compared. </a:t>
            </a:r>
          </a:p>
          <a:p>
            <a:pPr algn="just"/>
            <a:endParaRPr lang="en-CA" sz="29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4325</TotalTime>
  <Words>544</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Franklin Gothic Book</vt:lpstr>
      <vt:lpstr>Times New Roman</vt:lpstr>
      <vt:lpstr>Crop</vt:lpstr>
      <vt:lpstr>PowerPoint Presentation</vt:lpstr>
    </vt:vector>
  </TitlesOfParts>
  <Company>Genigraphics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Jain, Sachin (MGCS)</cp:lastModifiedBy>
  <cp:revision>200</cp:revision>
  <cp:lastPrinted>2017-08-18T14:01:55Z</cp:lastPrinted>
  <dcterms:created xsi:type="dcterms:W3CDTF">2011-05-08T17:15:18Z</dcterms:created>
  <dcterms:modified xsi:type="dcterms:W3CDTF">2018-08-09T20:15:18Z</dcterms:modified>
</cp:coreProperties>
</file>