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730" r:id="rId3"/>
  </p:sldMasterIdLst>
  <p:notesMasterIdLst>
    <p:notesMasterId r:id="rId12"/>
  </p:notesMasterIdLst>
  <p:sldIdLst>
    <p:sldId id="269" r:id="rId4"/>
    <p:sldId id="270" r:id="rId5"/>
    <p:sldId id="271" r:id="rId6"/>
    <p:sldId id="272" r:id="rId7"/>
    <p:sldId id="273" r:id="rId8"/>
    <p:sldId id="274" r:id="rId9"/>
    <p:sldId id="261" r:id="rId10"/>
    <p:sldId id="276"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B9248-E7F3-4873-A9D6-6643B97CA78D}"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US"/>
        </a:p>
      </dgm:t>
    </dgm:pt>
    <dgm:pt modelId="{15C3F974-E8E3-4442-A8CC-4BBB4926E69C}">
      <dgm:prSet/>
      <dgm:spPr/>
      <dgm:t>
        <a:bodyPr/>
        <a:lstStyle/>
        <a:p>
          <a:pPr rtl="0">
            <a:lnSpc>
              <a:spcPct val="150000"/>
            </a:lnSpc>
          </a:pPr>
          <a:r>
            <a:rPr lang="en-US" b="1" dirty="0" smtClean="0"/>
            <a:t>RESEARCH OBJECTIVES</a:t>
          </a:r>
          <a:endParaRPr lang="en-US" dirty="0"/>
        </a:p>
      </dgm:t>
    </dgm:pt>
    <dgm:pt modelId="{68F2E7B5-781E-4F48-AECC-A99B0AFF0631}" type="parTrans" cxnId="{176C5248-20F9-4070-85FD-CC62A516F447}">
      <dgm:prSet/>
      <dgm:spPr/>
      <dgm:t>
        <a:bodyPr/>
        <a:lstStyle/>
        <a:p>
          <a:endParaRPr lang="en-US"/>
        </a:p>
      </dgm:t>
    </dgm:pt>
    <dgm:pt modelId="{5F0D9310-EE8E-4D87-88B6-9B34B7814EE6}" type="sibTrans" cxnId="{176C5248-20F9-4070-85FD-CC62A516F447}">
      <dgm:prSet/>
      <dgm:spPr/>
      <dgm:t>
        <a:bodyPr/>
        <a:lstStyle/>
        <a:p>
          <a:endParaRPr lang="en-US"/>
        </a:p>
      </dgm:t>
    </dgm:pt>
    <dgm:pt modelId="{5F52DECD-4F14-49F8-A972-F6C6346BC571}">
      <dgm:prSet custT="1"/>
      <dgm:spPr/>
      <dgm:t>
        <a:bodyPr/>
        <a:lstStyle/>
        <a:p>
          <a:pPr rtl="0"/>
          <a:r>
            <a:rPr lang="en-US" sz="2000" b="1" dirty="0" smtClean="0">
              <a:latin typeface="Calibri" panose="020F0502020204030204" pitchFamily="34" charset="0"/>
              <a:cs typeface="Calibri" panose="020F0502020204030204" pitchFamily="34" charset="0"/>
            </a:rPr>
            <a:t>Identify Safer Aircraft: </a:t>
          </a:r>
          <a:r>
            <a:rPr lang="en-US" sz="19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metrics</a:t>
          </a:r>
          <a:endParaRPr lang="en-US" sz="1900" dirty="0">
            <a:latin typeface="Calibri" panose="020F0502020204030204" pitchFamily="34" charset="0"/>
            <a:cs typeface="Calibri" panose="020F0502020204030204" pitchFamily="34" charset="0"/>
          </a:endParaRPr>
        </a:p>
      </dgm:t>
    </dgm:pt>
    <dgm:pt modelId="{9CD34E95-8596-4E00-9D02-7B6AE83B6B6E}" type="parTrans" cxnId="{5FA28D52-28D9-4F83-BC60-1DEDC6FFD3B0}">
      <dgm:prSet/>
      <dgm:spPr/>
      <dgm:t>
        <a:bodyPr/>
        <a:lstStyle/>
        <a:p>
          <a:endParaRPr lang="en-US"/>
        </a:p>
      </dgm:t>
    </dgm:pt>
    <dgm:pt modelId="{57BAF2B3-F196-452F-8DF7-EF5B0F2D6216}" type="sibTrans" cxnId="{5FA28D52-28D9-4F83-BC60-1DEDC6FFD3B0}">
      <dgm:prSet/>
      <dgm:spPr/>
      <dgm:t>
        <a:bodyPr/>
        <a:lstStyle/>
        <a:p>
          <a:endParaRPr lang="en-US"/>
        </a:p>
      </dgm:t>
    </dgm:pt>
    <dgm:pt modelId="{22360D29-D5B4-4094-8C0F-6253535096B6}">
      <dgm:prSet custT="1"/>
      <dgm:spPr/>
      <dgm:t>
        <a:bodyPr/>
        <a:lstStyle/>
        <a:p>
          <a:pPr rtl="0"/>
          <a:r>
            <a:rPr lang="en-US" sz="2000" b="1" smtClean="0">
              <a:latin typeface="Calibri" panose="020F0502020204030204" pitchFamily="34" charset="0"/>
              <a:cs typeface="Calibri" panose="020F0502020204030204" pitchFamily="34" charset="0"/>
            </a:rPr>
            <a:t>Uncover Temporal Trends: </a:t>
          </a:r>
          <a:r>
            <a:rPr lang="en-US" sz="190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dirty="0">
            <a:latin typeface="Calibri" panose="020F0502020204030204" pitchFamily="34" charset="0"/>
            <a:cs typeface="Calibri" panose="020F0502020204030204" pitchFamily="34" charset="0"/>
          </a:endParaRPr>
        </a:p>
      </dgm:t>
    </dgm:pt>
    <dgm:pt modelId="{BF0F0A16-A46D-4603-9443-1A6722A6B395}" type="parTrans" cxnId="{3E3273D0-A7BD-48D1-9E0A-93B9CBCF7F62}">
      <dgm:prSet/>
      <dgm:spPr/>
      <dgm:t>
        <a:bodyPr/>
        <a:lstStyle/>
        <a:p>
          <a:endParaRPr lang="en-US"/>
        </a:p>
      </dgm:t>
    </dgm:pt>
    <dgm:pt modelId="{F392B0E3-162C-43FB-9D43-4386FB75D54F}" type="sibTrans" cxnId="{3E3273D0-A7BD-48D1-9E0A-93B9CBCF7F62}">
      <dgm:prSet/>
      <dgm:spPr/>
      <dgm:t>
        <a:bodyPr/>
        <a:lstStyle/>
        <a:p>
          <a:endParaRPr lang="en-US"/>
        </a:p>
      </dgm:t>
    </dgm:pt>
    <dgm:pt modelId="{C8095797-148C-403E-8F2F-2659E0133F4B}">
      <dgm:prSet custT="1"/>
      <dgm:spPr/>
      <dgm:t>
        <a:bodyPr/>
        <a:lstStyle/>
        <a:p>
          <a:pPr rtl="0"/>
          <a:r>
            <a:rPr lang="en-US" sz="2000" b="1" smtClean="0">
              <a:latin typeface="Calibri" panose="020F0502020204030204" pitchFamily="34" charset="0"/>
              <a:cs typeface="Calibri" panose="020F0502020204030204" pitchFamily="34" charset="0"/>
            </a:rPr>
            <a:t>Assess Geographic Distribution: </a:t>
          </a:r>
          <a:r>
            <a:rPr lang="en-US" sz="1900" smtClean="0">
              <a:latin typeface="Calibri" panose="020F0502020204030204" pitchFamily="34" charset="0"/>
              <a:cs typeface="Calibri" panose="020F0502020204030204" pitchFamily="34" charset="0"/>
            </a:rPr>
            <a:t>Evaluate geographic accident patterns to determine regions with higher operational risks and understand contributing factors</a:t>
          </a:r>
          <a:endParaRPr lang="en-US" sz="1900" dirty="0">
            <a:latin typeface="Calibri" panose="020F0502020204030204" pitchFamily="34" charset="0"/>
            <a:cs typeface="Calibri" panose="020F0502020204030204" pitchFamily="34" charset="0"/>
          </a:endParaRPr>
        </a:p>
      </dgm:t>
    </dgm:pt>
    <dgm:pt modelId="{1C8F6519-2BEC-4D40-86F6-E912F8E5BB6C}" type="parTrans" cxnId="{847D27E1-DB72-45F6-AFBB-31CD43DFF998}">
      <dgm:prSet/>
      <dgm:spPr/>
      <dgm:t>
        <a:bodyPr/>
        <a:lstStyle/>
        <a:p>
          <a:endParaRPr lang="en-US"/>
        </a:p>
      </dgm:t>
    </dgm:pt>
    <dgm:pt modelId="{23EEB40D-267B-431C-AF69-8C8B069FABF8}" type="sibTrans" cxnId="{847D27E1-DB72-45F6-AFBB-31CD43DFF998}">
      <dgm:prSet/>
      <dgm:spPr/>
      <dgm:t>
        <a:bodyPr/>
        <a:lstStyle/>
        <a:p>
          <a:endParaRPr lang="en-US"/>
        </a:p>
      </dgm:t>
    </dgm:pt>
    <dgm:pt modelId="{8404A2AD-C8BA-497E-9ECC-A7E177533A20}">
      <dgm:prSet custT="1"/>
      <dgm:spPr/>
      <dgm:t>
        <a:bodyPr/>
        <a:lstStyle/>
        <a:p>
          <a:pPr rtl="0"/>
          <a:r>
            <a:rPr lang="en-US" sz="2000" b="1" smtClean="0">
              <a:latin typeface="Calibri" panose="020F0502020204030204" pitchFamily="34" charset="0"/>
              <a:cs typeface="Calibri" panose="020F0502020204030204" pitchFamily="34" charset="0"/>
            </a:rPr>
            <a:t>Evaluate Operator Performance: </a:t>
          </a:r>
          <a:r>
            <a:rPr lang="en-US" sz="190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volume</a:t>
          </a:r>
          <a:endParaRPr lang="en-US" sz="1900" dirty="0">
            <a:latin typeface="Calibri" panose="020F0502020204030204" pitchFamily="34" charset="0"/>
            <a:cs typeface="Calibri" panose="020F0502020204030204" pitchFamily="34" charset="0"/>
          </a:endParaRPr>
        </a:p>
      </dgm:t>
    </dgm:pt>
    <dgm:pt modelId="{B9B3CADC-FB2A-4375-A89E-971A46FFBCEF}" type="parTrans" cxnId="{8E0AB224-62A0-46BD-84D1-5DA532FDB089}">
      <dgm:prSet/>
      <dgm:spPr/>
      <dgm:t>
        <a:bodyPr/>
        <a:lstStyle/>
        <a:p>
          <a:endParaRPr lang="en-US"/>
        </a:p>
      </dgm:t>
    </dgm:pt>
    <dgm:pt modelId="{6D02DE2E-6B96-422B-8F19-1F5A2B8F0616}" type="sibTrans" cxnId="{8E0AB224-62A0-46BD-84D1-5DA532FDB089}">
      <dgm:prSet/>
      <dgm:spPr/>
      <dgm:t>
        <a:bodyPr/>
        <a:lstStyle/>
        <a:p>
          <a:endParaRPr lang="en-US"/>
        </a:p>
      </dgm:t>
    </dgm:pt>
    <dgm:pt modelId="{88D03780-E2DE-4E1D-B0BD-BE9EDF860914}" type="pres">
      <dgm:prSet presAssocID="{FBEB9248-E7F3-4873-A9D6-6643B97CA78D}" presName="Name0" presStyleCnt="0">
        <dgm:presLayoutVars>
          <dgm:dir/>
          <dgm:animLvl val="lvl"/>
          <dgm:resizeHandles val="exact"/>
        </dgm:presLayoutVars>
      </dgm:prSet>
      <dgm:spPr/>
      <dgm:t>
        <a:bodyPr/>
        <a:lstStyle/>
        <a:p>
          <a:endParaRPr lang="en-US"/>
        </a:p>
      </dgm:t>
    </dgm:pt>
    <dgm:pt modelId="{0AB50081-6945-42C6-A5DF-897C704CAAC4}" type="pres">
      <dgm:prSet presAssocID="{15C3F974-E8E3-4442-A8CC-4BBB4926E69C}" presName="linNode" presStyleCnt="0"/>
      <dgm:spPr/>
      <dgm:t>
        <a:bodyPr/>
        <a:lstStyle/>
        <a:p>
          <a:endParaRPr lang="en-US"/>
        </a:p>
      </dgm:t>
    </dgm:pt>
    <dgm:pt modelId="{13101FFD-BC0A-4647-BC43-01B2B5E07E68}" type="pres">
      <dgm:prSet presAssocID="{15C3F974-E8E3-4442-A8CC-4BBB4926E69C}" presName="parentText" presStyleLbl="node1" presStyleIdx="0" presStyleCnt="1">
        <dgm:presLayoutVars>
          <dgm:chMax val="1"/>
          <dgm:bulletEnabled val="1"/>
        </dgm:presLayoutVars>
      </dgm:prSet>
      <dgm:spPr/>
      <dgm:t>
        <a:bodyPr/>
        <a:lstStyle/>
        <a:p>
          <a:endParaRPr lang="en-US"/>
        </a:p>
      </dgm:t>
    </dgm:pt>
    <dgm:pt modelId="{BC39C544-BC8E-43C7-8760-296858EF0270}" type="pres">
      <dgm:prSet presAssocID="{15C3F974-E8E3-4442-A8CC-4BBB4926E69C}" presName="descendantText" presStyleLbl="alignAccFollowNode1" presStyleIdx="0" presStyleCnt="1">
        <dgm:presLayoutVars>
          <dgm:bulletEnabled val="1"/>
        </dgm:presLayoutVars>
      </dgm:prSet>
      <dgm:spPr/>
      <dgm:t>
        <a:bodyPr/>
        <a:lstStyle/>
        <a:p>
          <a:endParaRPr lang="en-US"/>
        </a:p>
      </dgm:t>
    </dgm:pt>
  </dgm:ptLst>
  <dgm:cxnLst>
    <dgm:cxn modelId="{77B76004-10D4-4F82-B695-4B8B80AB4270}" type="presOf" srcId="{8404A2AD-C8BA-497E-9ECC-A7E177533A20}" destId="{BC39C544-BC8E-43C7-8760-296858EF0270}" srcOrd="0" destOrd="3" presId="urn:microsoft.com/office/officeart/2005/8/layout/vList5"/>
    <dgm:cxn modelId="{176C5248-20F9-4070-85FD-CC62A516F447}" srcId="{FBEB9248-E7F3-4873-A9D6-6643B97CA78D}" destId="{15C3F974-E8E3-4442-A8CC-4BBB4926E69C}" srcOrd="0" destOrd="0" parTransId="{68F2E7B5-781E-4F48-AECC-A99B0AFF0631}" sibTransId="{5F0D9310-EE8E-4D87-88B6-9B34B7814EE6}"/>
    <dgm:cxn modelId="{D7A5C566-D04F-4B53-B8E1-EAA03EB53606}" type="presOf" srcId="{5F52DECD-4F14-49F8-A972-F6C6346BC571}" destId="{BC39C544-BC8E-43C7-8760-296858EF0270}" srcOrd="0" destOrd="0" presId="urn:microsoft.com/office/officeart/2005/8/layout/vList5"/>
    <dgm:cxn modelId="{15A56FC2-D045-40C9-93C8-F2BB8C3DA1A9}" type="presOf" srcId="{22360D29-D5B4-4094-8C0F-6253535096B6}" destId="{BC39C544-BC8E-43C7-8760-296858EF0270}" srcOrd="0" destOrd="1" presId="urn:microsoft.com/office/officeart/2005/8/layout/vList5"/>
    <dgm:cxn modelId="{58AD4C62-3AAA-49DE-AE36-2525792E7350}" type="presOf" srcId="{FBEB9248-E7F3-4873-A9D6-6643B97CA78D}" destId="{88D03780-E2DE-4E1D-B0BD-BE9EDF860914}" srcOrd="0" destOrd="0" presId="urn:microsoft.com/office/officeart/2005/8/layout/vList5"/>
    <dgm:cxn modelId="{8E0AB224-62A0-46BD-84D1-5DA532FDB089}" srcId="{15C3F974-E8E3-4442-A8CC-4BBB4926E69C}" destId="{8404A2AD-C8BA-497E-9ECC-A7E177533A20}" srcOrd="3" destOrd="0" parTransId="{B9B3CADC-FB2A-4375-A89E-971A46FFBCEF}" sibTransId="{6D02DE2E-6B96-422B-8F19-1F5A2B8F0616}"/>
    <dgm:cxn modelId="{3E3273D0-A7BD-48D1-9E0A-93B9CBCF7F62}" srcId="{15C3F974-E8E3-4442-A8CC-4BBB4926E69C}" destId="{22360D29-D5B4-4094-8C0F-6253535096B6}" srcOrd="1" destOrd="0" parTransId="{BF0F0A16-A46D-4603-9443-1A6722A6B395}" sibTransId="{F392B0E3-162C-43FB-9D43-4386FB75D54F}"/>
    <dgm:cxn modelId="{6D4E85B0-6FB9-49F4-B4C7-6DC07B043D49}" type="presOf" srcId="{15C3F974-E8E3-4442-A8CC-4BBB4926E69C}" destId="{13101FFD-BC0A-4647-BC43-01B2B5E07E68}" srcOrd="0" destOrd="0" presId="urn:microsoft.com/office/officeart/2005/8/layout/vList5"/>
    <dgm:cxn modelId="{CD88A2C6-8DFB-482A-9BDF-25F358451724}" type="presOf" srcId="{C8095797-148C-403E-8F2F-2659E0133F4B}" destId="{BC39C544-BC8E-43C7-8760-296858EF0270}" srcOrd="0" destOrd="2" presId="urn:microsoft.com/office/officeart/2005/8/layout/vList5"/>
    <dgm:cxn modelId="{847D27E1-DB72-45F6-AFBB-31CD43DFF998}" srcId="{15C3F974-E8E3-4442-A8CC-4BBB4926E69C}" destId="{C8095797-148C-403E-8F2F-2659E0133F4B}" srcOrd="2" destOrd="0" parTransId="{1C8F6519-2BEC-4D40-86F6-E912F8E5BB6C}" sibTransId="{23EEB40D-267B-431C-AF69-8C8B069FABF8}"/>
    <dgm:cxn modelId="{5FA28D52-28D9-4F83-BC60-1DEDC6FFD3B0}" srcId="{15C3F974-E8E3-4442-A8CC-4BBB4926E69C}" destId="{5F52DECD-4F14-49F8-A972-F6C6346BC571}" srcOrd="0" destOrd="0" parTransId="{9CD34E95-8596-4E00-9D02-7B6AE83B6B6E}" sibTransId="{57BAF2B3-F196-452F-8DF7-EF5B0F2D6216}"/>
    <dgm:cxn modelId="{9C7ACCC1-F81F-483C-94F4-F7EC9EDB6430}" type="presParOf" srcId="{88D03780-E2DE-4E1D-B0BD-BE9EDF860914}" destId="{0AB50081-6945-42C6-A5DF-897C704CAAC4}" srcOrd="0" destOrd="0" presId="urn:microsoft.com/office/officeart/2005/8/layout/vList5"/>
    <dgm:cxn modelId="{2083D20D-A484-4977-B735-E6CE74C6A228}" type="presParOf" srcId="{0AB50081-6945-42C6-A5DF-897C704CAAC4}" destId="{13101FFD-BC0A-4647-BC43-01B2B5E07E68}" srcOrd="0" destOrd="0" presId="urn:microsoft.com/office/officeart/2005/8/layout/vList5"/>
    <dgm:cxn modelId="{956C1DE6-3693-4979-8881-C267DE192DD1}" type="presParOf" srcId="{0AB50081-6945-42C6-A5DF-897C704CAAC4}" destId="{BC39C544-BC8E-43C7-8760-296858EF02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A98DB-40F6-49CF-B2CF-5EFA58A818B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45635ECE-5016-4C18-95E0-DF705FBD374A}">
      <dgm:prSet custT="1"/>
      <dgm:spPr/>
      <dgm:t>
        <a:bodyPr/>
        <a:lstStyle/>
        <a:p>
          <a:pPr rtl="0"/>
          <a:r>
            <a:rPr lang="en-US" sz="1800" b="0" dirty="0" smtClean="0">
              <a:solidFill>
                <a:srgbClr val="FFFF00"/>
              </a:solidFill>
            </a:rPr>
            <a:t>Expected Safety Benefits</a:t>
          </a:r>
          <a:endParaRPr lang="en-US" sz="1800" b="0" dirty="0">
            <a:solidFill>
              <a:srgbClr val="FFFF00"/>
            </a:solidFill>
          </a:endParaRPr>
        </a:p>
      </dgm:t>
    </dgm:pt>
    <dgm:pt modelId="{AF94FE93-6D20-4BA2-9A97-E342AA29A2B0}" type="parTrans" cxnId="{FE3758AF-4570-4E2D-9818-03E20992EEF5}">
      <dgm:prSet/>
      <dgm:spPr/>
      <dgm:t>
        <a:bodyPr/>
        <a:lstStyle/>
        <a:p>
          <a:endParaRPr lang="en-US" sz="1600"/>
        </a:p>
      </dgm:t>
    </dgm:pt>
    <dgm:pt modelId="{AF7F07D6-EEAE-4ECD-948E-03DE552D8702}" type="sibTrans" cxnId="{FE3758AF-4570-4E2D-9818-03E20992EEF5}">
      <dgm:prSet/>
      <dgm:spPr/>
      <dgm:t>
        <a:bodyPr/>
        <a:lstStyle/>
        <a:p>
          <a:endParaRPr lang="en-US" sz="1600"/>
        </a:p>
      </dgm:t>
    </dgm:pt>
    <dgm:pt modelId="{6F60B710-2415-4737-AC3B-1201C165828A}">
      <dgm:prSet custT="1"/>
      <dgm:spPr/>
      <dgm:t>
        <a:bodyPr/>
        <a:lstStyle/>
        <a:p>
          <a:pPr rtl="0"/>
          <a:r>
            <a:rPr lang="en-US" sz="1600" b="1" smtClean="0"/>
            <a:t>85%</a:t>
          </a:r>
          <a:r>
            <a:rPr lang="en-US" sz="1600" smtClean="0"/>
            <a:t> Incident Risk Reduction</a:t>
          </a:r>
          <a:endParaRPr lang="en-US" sz="1600"/>
        </a:p>
      </dgm:t>
    </dgm:pt>
    <dgm:pt modelId="{B8FACD37-5819-41ED-B8D2-13A709954F81}" type="parTrans" cxnId="{D445AC47-37E2-484F-AE2C-4495DCA6568D}">
      <dgm:prSet/>
      <dgm:spPr/>
      <dgm:t>
        <a:bodyPr/>
        <a:lstStyle/>
        <a:p>
          <a:endParaRPr lang="en-US" sz="1600"/>
        </a:p>
      </dgm:t>
    </dgm:pt>
    <dgm:pt modelId="{797744A6-A00A-4400-AEC0-8720695888B5}" type="sibTrans" cxnId="{D445AC47-37E2-484F-AE2C-4495DCA6568D}">
      <dgm:prSet/>
      <dgm:spPr/>
      <dgm:t>
        <a:bodyPr/>
        <a:lstStyle/>
        <a:p>
          <a:endParaRPr lang="en-US" sz="1600"/>
        </a:p>
      </dgm:t>
    </dgm:pt>
    <dgm:pt modelId="{D9942994-86DD-42BE-B371-05DC7C4B0DE6}">
      <dgm:prSet custT="1"/>
      <dgm:spPr/>
      <dgm:t>
        <a:bodyPr/>
        <a:lstStyle/>
        <a:p>
          <a:pPr rtl="0"/>
          <a:r>
            <a:rPr lang="en-US" sz="1600" b="1" smtClean="0"/>
            <a:t>72%</a:t>
          </a:r>
          <a:r>
            <a:rPr lang="en-US" sz="1600" smtClean="0"/>
            <a:t> Operational Cost Savings</a:t>
          </a:r>
          <a:endParaRPr lang="en-US" sz="1600"/>
        </a:p>
      </dgm:t>
    </dgm:pt>
    <dgm:pt modelId="{61DCAB52-7FCE-47C3-A777-BFA1C42A72DB}" type="parTrans" cxnId="{DA8E249B-5575-4EB4-9F09-F083B3B040FC}">
      <dgm:prSet/>
      <dgm:spPr/>
      <dgm:t>
        <a:bodyPr/>
        <a:lstStyle/>
        <a:p>
          <a:endParaRPr lang="en-US" sz="1600"/>
        </a:p>
      </dgm:t>
    </dgm:pt>
    <dgm:pt modelId="{95C3720F-B938-4137-9431-6E86EC39E886}" type="sibTrans" cxnId="{DA8E249B-5575-4EB4-9F09-F083B3B040FC}">
      <dgm:prSet/>
      <dgm:spPr/>
      <dgm:t>
        <a:bodyPr/>
        <a:lstStyle/>
        <a:p>
          <a:endParaRPr lang="en-US" sz="1600"/>
        </a:p>
      </dgm:t>
    </dgm:pt>
    <dgm:pt modelId="{FED8EBE4-A4D4-4442-B492-DDCF08163A5B}">
      <dgm:prSet custT="1"/>
      <dgm:spPr/>
      <dgm:t>
        <a:bodyPr/>
        <a:lstStyle/>
        <a:p>
          <a:pPr rtl="0"/>
          <a:r>
            <a:rPr lang="en-US" sz="1600" b="1" smtClean="0"/>
            <a:t>90%</a:t>
          </a:r>
          <a:r>
            <a:rPr lang="en-US" sz="1600" smtClean="0"/>
            <a:t> Regulatory Compliance</a:t>
          </a:r>
          <a:endParaRPr lang="en-US" sz="1600"/>
        </a:p>
      </dgm:t>
    </dgm:pt>
    <dgm:pt modelId="{352CD33A-338D-497C-BC27-D024E3FB3E78}" type="parTrans" cxnId="{D7C97BB8-EEED-4D7E-BFC0-55249B90B086}">
      <dgm:prSet/>
      <dgm:spPr/>
      <dgm:t>
        <a:bodyPr/>
        <a:lstStyle/>
        <a:p>
          <a:endParaRPr lang="en-US" sz="1600"/>
        </a:p>
      </dgm:t>
    </dgm:pt>
    <dgm:pt modelId="{8A49DDA3-94FA-4727-97A7-D682BEFCFC2B}" type="sibTrans" cxnId="{D7C97BB8-EEED-4D7E-BFC0-55249B90B086}">
      <dgm:prSet/>
      <dgm:spPr/>
      <dgm:t>
        <a:bodyPr/>
        <a:lstStyle/>
        <a:p>
          <a:endParaRPr lang="en-US" sz="1600"/>
        </a:p>
      </dgm:t>
    </dgm:pt>
    <dgm:pt modelId="{A6968A6D-A86C-4D5D-BC17-312EB44B8DD7}" type="pres">
      <dgm:prSet presAssocID="{0A0A98DB-40F6-49CF-B2CF-5EFA58A818B1}" presName="Name0" presStyleCnt="0">
        <dgm:presLayoutVars>
          <dgm:dir/>
          <dgm:animLvl val="lvl"/>
          <dgm:resizeHandles val="exact"/>
        </dgm:presLayoutVars>
      </dgm:prSet>
      <dgm:spPr/>
    </dgm:pt>
    <dgm:pt modelId="{C0B0CAF8-814F-42B3-81A3-DEEC6F7B5B13}" type="pres">
      <dgm:prSet presAssocID="{45635ECE-5016-4C18-95E0-DF705FBD374A}" presName="linNode" presStyleCnt="0"/>
      <dgm:spPr/>
    </dgm:pt>
    <dgm:pt modelId="{8EDF7879-2FF2-4C5B-8024-41D61CD8AC71}" type="pres">
      <dgm:prSet presAssocID="{45635ECE-5016-4C18-95E0-DF705FBD374A}" presName="parentText" presStyleLbl="node1" presStyleIdx="0" presStyleCnt="4">
        <dgm:presLayoutVars>
          <dgm:chMax val="1"/>
          <dgm:bulletEnabled val="1"/>
        </dgm:presLayoutVars>
      </dgm:prSet>
      <dgm:spPr/>
    </dgm:pt>
    <dgm:pt modelId="{8FAE7542-B319-479A-B2EA-5664D13252DB}" type="pres">
      <dgm:prSet presAssocID="{AF7F07D6-EEAE-4ECD-948E-03DE552D8702}" presName="sp" presStyleCnt="0"/>
      <dgm:spPr/>
    </dgm:pt>
    <dgm:pt modelId="{39CC4B17-F09B-4B59-AABD-E9ADC45570E1}" type="pres">
      <dgm:prSet presAssocID="{6F60B710-2415-4737-AC3B-1201C165828A}" presName="linNode" presStyleCnt="0"/>
      <dgm:spPr/>
    </dgm:pt>
    <dgm:pt modelId="{B8FF07A2-3A1F-49A4-BC2E-FCEE6BFF2521}" type="pres">
      <dgm:prSet presAssocID="{6F60B710-2415-4737-AC3B-1201C165828A}" presName="parentText" presStyleLbl="node1" presStyleIdx="1" presStyleCnt="4">
        <dgm:presLayoutVars>
          <dgm:chMax val="1"/>
          <dgm:bulletEnabled val="1"/>
        </dgm:presLayoutVars>
      </dgm:prSet>
      <dgm:spPr/>
    </dgm:pt>
    <dgm:pt modelId="{32515A4C-6A9D-46EF-A349-14EC264666DD}" type="pres">
      <dgm:prSet presAssocID="{797744A6-A00A-4400-AEC0-8720695888B5}" presName="sp" presStyleCnt="0"/>
      <dgm:spPr/>
    </dgm:pt>
    <dgm:pt modelId="{E96F8BF3-B83D-4008-95AF-A6ABD9EE8D65}" type="pres">
      <dgm:prSet presAssocID="{D9942994-86DD-42BE-B371-05DC7C4B0DE6}" presName="linNode" presStyleCnt="0"/>
      <dgm:spPr/>
    </dgm:pt>
    <dgm:pt modelId="{E5051CC3-7F0C-4648-BA54-C7B7FF194AC6}" type="pres">
      <dgm:prSet presAssocID="{D9942994-86DD-42BE-B371-05DC7C4B0DE6}" presName="parentText" presStyleLbl="node1" presStyleIdx="2" presStyleCnt="4">
        <dgm:presLayoutVars>
          <dgm:chMax val="1"/>
          <dgm:bulletEnabled val="1"/>
        </dgm:presLayoutVars>
      </dgm:prSet>
      <dgm:spPr/>
    </dgm:pt>
    <dgm:pt modelId="{134BDE15-7660-4093-85B5-51BDDBE9058D}" type="pres">
      <dgm:prSet presAssocID="{95C3720F-B938-4137-9431-6E86EC39E886}" presName="sp" presStyleCnt="0"/>
      <dgm:spPr/>
    </dgm:pt>
    <dgm:pt modelId="{EF579E12-E38F-4542-A40B-A6099BB943AF}" type="pres">
      <dgm:prSet presAssocID="{FED8EBE4-A4D4-4442-B492-DDCF08163A5B}" presName="linNode" presStyleCnt="0"/>
      <dgm:spPr/>
    </dgm:pt>
    <dgm:pt modelId="{0D799D9C-B4D2-4F22-AA75-691D669D0C85}" type="pres">
      <dgm:prSet presAssocID="{FED8EBE4-A4D4-4442-B492-DDCF08163A5B}" presName="parentText" presStyleLbl="node1" presStyleIdx="3" presStyleCnt="4">
        <dgm:presLayoutVars>
          <dgm:chMax val="1"/>
          <dgm:bulletEnabled val="1"/>
        </dgm:presLayoutVars>
      </dgm:prSet>
      <dgm:spPr/>
    </dgm:pt>
  </dgm:ptLst>
  <dgm:cxnLst>
    <dgm:cxn modelId="{4AF5827B-4FC8-400C-A823-F90EBBF8FCA8}" type="presOf" srcId="{0A0A98DB-40F6-49CF-B2CF-5EFA58A818B1}" destId="{A6968A6D-A86C-4D5D-BC17-312EB44B8DD7}" srcOrd="0" destOrd="0" presId="urn:microsoft.com/office/officeart/2005/8/layout/vList5"/>
    <dgm:cxn modelId="{FE3758AF-4570-4E2D-9818-03E20992EEF5}" srcId="{0A0A98DB-40F6-49CF-B2CF-5EFA58A818B1}" destId="{45635ECE-5016-4C18-95E0-DF705FBD374A}" srcOrd="0" destOrd="0" parTransId="{AF94FE93-6D20-4BA2-9A97-E342AA29A2B0}" sibTransId="{AF7F07D6-EEAE-4ECD-948E-03DE552D8702}"/>
    <dgm:cxn modelId="{D445AC47-37E2-484F-AE2C-4495DCA6568D}" srcId="{0A0A98DB-40F6-49CF-B2CF-5EFA58A818B1}" destId="{6F60B710-2415-4737-AC3B-1201C165828A}" srcOrd="1" destOrd="0" parTransId="{B8FACD37-5819-41ED-B8D2-13A709954F81}" sibTransId="{797744A6-A00A-4400-AEC0-8720695888B5}"/>
    <dgm:cxn modelId="{D7C97BB8-EEED-4D7E-BFC0-55249B90B086}" srcId="{0A0A98DB-40F6-49CF-B2CF-5EFA58A818B1}" destId="{FED8EBE4-A4D4-4442-B492-DDCF08163A5B}" srcOrd="3" destOrd="0" parTransId="{352CD33A-338D-497C-BC27-D024E3FB3E78}" sibTransId="{8A49DDA3-94FA-4727-97A7-D682BEFCFC2B}"/>
    <dgm:cxn modelId="{4BF32383-CB6F-4AEA-B2EB-95FC6B558C96}" type="presOf" srcId="{FED8EBE4-A4D4-4442-B492-DDCF08163A5B}" destId="{0D799D9C-B4D2-4F22-AA75-691D669D0C85}" srcOrd="0" destOrd="0" presId="urn:microsoft.com/office/officeart/2005/8/layout/vList5"/>
    <dgm:cxn modelId="{C3BE15CD-446F-44D1-A036-75B037103DC0}" type="presOf" srcId="{D9942994-86DD-42BE-B371-05DC7C4B0DE6}" destId="{E5051CC3-7F0C-4648-BA54-C7B7FF194AC6}" srcOrd="0" destOrd="0" presId="urn:microsoft.com/office/officeart/2005/8/layout/vList5"/>
    <dgm:cxn modelId="{9B90C4F7-39C1-47E1-B15C-13419F6E842C}" type="presOf" srcId="{6F60B710-2415-4737-AC3B-1201C165828A}" destId="{B8FF07A2-3A1F-49A4-BC2E-FCEE6BFF2521}" srcOrd="0" destOrd="0" presId="urn:microsoft.com/office/officeart/2005/8/layout/vList5"/>
    <dgm:cxn modelId="{D63BF5BE-E840-4DA8-B5C3-69EB50E1A744}" type="presOf" srcId="{45635ECE-5016-4C18-95E0-DF705FBD374A}" destId="{8EDF7879-2FF2-4C5B-8024-41D61CD8AC71}" srcOrd="0" destOrd="0" presId="urn:microsoft.com/office/officeart/2005/8/layout/vList5"/>
    <dgm:cxn modelId="{DA8E249B-5575-4EB4-9F09-F083B3B040FC}" srcId="{0A0A98DB-40F6-49CF-B2CF-5EFA58A818B1}" destId="{D9942994-86DD-42BE-B371-05DC7C4B0DE6}" srcOrd="2" destOrd="0" parTransId="{61DCAB52-7FCE-47C3-A777-BFA1C42A72DB}" sibTransId="{95C3720F-B938-4137-9431-6E86EC39E886}"/>
    <dgm:cxn modelId="{D594D5E4-9F10-49DA-BD0C-37B0B8C58311}" type="presParOf" srcId="{A6968A6D-A86C-4D5D-BC17-312EB44B8DD7}" destId="{C0B0CAF8-814F-42B3-81A3-DEEC6F7B5B13}" srcOrd="0" destOrd="0" presId="urn:microsoft.com/office/officeart/2005/8/layout/vList5"/>
    <dgm:cxn modelId="{A4A3838A-8D55-419D-8CBB-2920A665DBAE}" type="presParOf" srcId="{C0B0CAF8-814F-42B3-81A3-DEEC6F7B5B13}" destId="{8EDF7879-2FF2-4C5B-8024-41D61CD8AC71}" srcOrd="0" destOrd="0" presId="urn:microsoft.com/office/officeart/2005/8/layout/vList5"/>
    <dgm:cxn modelId="{BCEE2A3C-B712-4E08-969E-491A30E659A7}" type="presParOf" srcId="{A6968A6D-A86C-4D5D-BC17-312EB44B8DD7}" destId="{8FAE7542-B319-479A-B2EA-5664D13252DB}" srcOrd="1" destOrd="0" presId="urn:microsoft.com/office/officeart/2005/8/layout/vList5"/>
    <dgm:cxn modelId="{50CDC3D4-0D0F-41AB-B02F-CD9675D0BCE0}" type="presParOf" srcId="{A6968A6D-A86C-4D5D-BC17-312EB44B8DD7}" destId="{39CC4B17-F09B-4B59-AABD-E9ADC45570E1}" srcOrd="2" destOrd="0" presId="urn:microsoft.com/office/officeart/2005/8/layout/vList5"/>
    <dgm:cxn modelId="{B77D0BE5-F565-4592-8E8F-0E927C2533C1}" type="presParOf" srcId="{39CC4B17-F09B-4B59-AABD-E9ADC45570E1}" destId="{B8FF07A2-3A1F-49A4-BC2E-FCEE6BFF2521}" srcOrd="0" destOrd="0" presId="urn:microsoft.com/office/officeart/2005/8/layout/vList5"/>
    <dgm:cxn modelId="{6FB1149E-4CC2-40A7-86E0-B1638B0468A8}" type="presParOf" srcId="{A6968A6D-A86C-4D5D-BC17-312EB44B8DD7}" destId="{32515A4C-6A9D-46EF-A349-14EC264666DD}" srcOrd="3" destOrd="0" presId="urn:microsoft.com/office/officeart/2005/8/layout/vList5"/>
    <dgm:cxn modelId="{29108C05-6767-4546-9DB9-4231511EA392}" type="presParOf" srcId="{A6968A6D-A86C-4D5D-BC17-312EB44B8DD7}" destId="{E96F8BF3-B83D-4008-95AF-A6ABD9EE8D65}" srcOrd="4" destOrd="0" presId="urn:microsoft.com/office/officeart/2005/8/layout/vList5"/>
    <dgm:cxn modelId="{E66C1F51-47E4-45ED-8751-FC5304DBB00D}" type="presParOf" srcId="{E96F8BF3-B83D-4008-95AF-A6ABD9EE8D65}" destId="{E5051CC3-7F0C-4648-BA54-C7B7FF194AC6}" srcOrd="0" destOrd="0" presId="urn:microsoft.com/office/officeart/2005/8/layout/vList5"/>
    <dgm:cxn modelId="{C247CA77-3124-4936-A672-291E3579493E}" type="presParOf" srcId="{A6968A6D-A86C-4D5D-BC17-312EB44B8DD7}" destId="{134BDE15-7660-4093-85B5-51BDDBE9058D}" srcOrd="5" destOrd="0" presId="urn:microsoft.com/office/officeart/2005/8/layout/vList5"/>
    <dgm:cxn modelId="{51758AAC-9597-499D-BE07-11574DFDBFBC}" type="presParOf" srcId="{A6968A6D-A86C-4D5D-BC17-312EB44B8DD7}" destId="{EF579E12-E38F-4542-A40B-A6099BB943AF}" srcOrd="6" destOrd="0" presId="urn:microsoft.com/office/officeart/2005/8/layout/vList5"/>
    <dgm:cxn modelId="{563E9F90-33E3-4465-A83B-E712D576E717}" type="presParOf" srcId="{EF579E12-E38F-4542-A40B-A6099BB943AF}" destId="{0D799D9C-B4D2-4F22-AA75-691D669D0C8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2D489-EEC1-4236-AA0A-0A417149923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C3A4FC5-F674-4C07-9AE2-1A6699E2DF9E}" type="pres">
      <dgm:prSet presAssocID="{1242D489-EEC1-4236-AA0A-0A417149923C}" presName="Name0" presStyleCnt="0">
        <dgm:presLayoutVars>
          <dgm:dir/>
          <dgm:resizeHandles val="exact"/>
        </dgm:presLayoutVars>
      </dgm:prSet>
      <dgm:spPr/>
    </dgm:pt>
    <dgm:pt modelId="{DE3E71E8-0EE0-4AEA-9F35-41B881A59DA9}" type="pres">
      <dgm:prSet presAssocID="{1242D489-EEC1-4236-AA0A-0A417149923C}" presName="arrow" presStyleLbl="bgShp" presStyleIdx="0" presStyleCnt="1"/>
      <dgm:spPr>
        <a:solidFill>
          <a:schemeClr val="tx2">
            <a:lumMod val="40000"/>
            <a:lumOff val="60000"/>
          </a:schemeClr>
        </a:solidFill>
      </dgm:spPr>
    </dgm:pt>
    <dgm:pt modelId="{5148EFA8-04FD-4B1E-A348-06152834EAC6}" type="pres">
      <dgm:prSet presAssocID="{1242D489-EEC1-4236-AA0A-0A417149923C}" presName="points" presStyleCnt="0"/>
      <dgm:spPr/>
    </dgm:pt>
  </dgm:ptLst>
  <dgm:cxnLst>
    <dgm:cxn modelId="{72B225E4-3734-4698-8B7C-F4E10C56A873}" type="presOf" srcId="{1242D489-EEC1-4236-AA0A-0A417149923C}" destId="{8C3A4FC5-F674-4C07-9AE2-1A6699E2DF9E}" srcOrd="0" destOrd="0" presId="urn:microsoft.com/office/officeart/2005/8/layout/hProcess11"/>
    <dgm:cxn modelId="{03A5EC0C-FB41-4D1B-8893-5DBBD8C6A368}" type="presParOf" srcId="{8C3A4FC5-F674-4C07-9AE2-1A6699E2DF9E}" destId="{DE3E71E8-0EE0-4AEA-9F35-41B881A59DA9}" srcOrd="0" destOrd="0" presId="urn:microsoft.com/office/officeart/2005/8/layout/hProcess11"/>
    <dgm:cxn modelId="{25DD56D5-72A8-40B9-BA6D-08FC09B013CE}" type="presParOf" srcId="{8C3A4FC5-F674-4C07-9AE2-1A6699E2DF9E}" destId="{5148EFA8-04FD-4B1E-A348-06152834EAC6}" srcOrd="1"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C544-BC8E-43C7-8760-296858EF0270}">
      <dsp:nvSpPr>
        <dsp:cNvPr id="0" name=""/>
        <dsp:cNvSpPr/>
      </dsp:nvSpPr>
      <dsp:spPr>
        <a:xfrm rot="5400000">
          <a:off x="5180383" y="-884822"/>
          <a:ext cx="3978831" cy="674804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Identify Safer Aircraft: </a:t>
          </a:r>
          <a:r>
            <a:rPr lang="en-US" sz="1900" kern="12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metrics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smtClean="0">
              <a:latin typeface="Calibri" panose="020F0502020204030204" pitchFamily="34" charset="0"/>
              <a:cs typeface="Calibri" panose="020F0502020204030204" pitchFamily="34" charset="0"/>
            </a:rPr>
            <a:t>Uncover Temporal Trends: </a:t>
          </a:r>
          <a:r>
            <a:rPr lang="en-US" sz="1900" kern="120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smtClean="0">
              <a:latin typeface="Calibri" panose="020F0502020204030204" pitchFamily="34" charset="0"/>
              <a:cs typeface="Calibri" panose="020F0502020204030204" pitchFamily="34" charset="0"/>
            </a:rPr>
            <a:t>Assess Geographic Distribution: </a:t>
          </a:r>
          <a:r>
            <a:rPr lang="en-US" sz="1900" kern="1200" smtClean="0">
              <a:latin typeface="Calibri" panose="020F0502020204030204" pitchFamily="34" charset="0"/>
              <a:cs typeface="Calibri" panose="020F0502020204030204" pitchFamily="34" charset="0"/>
            </a:rPr>
            <a:t>Evaluate geographic accident patterns to determine regions with higher operational risks and understand contributing 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smtClean="0">
              <a:latin typeface="Calibri" panose="020F0502020204030204" pitchFamily="34" charset="0"/>
              <a:cs typeface="Calibri" panose="020F0502020204030204" pitchFamily="34" charset="0"/>
            </a:rPr>
            <a:t>Evaluate Operator Performance: </a:t>
          </a:r>
          <a:r>
            <a:rPr lang="en-US" sz="1900" kern="120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volume</a:t>
          </a:r>
          <a:endParaRPr lang="en-US" sz="1900" kern="1200" dirty="0">
            <a:latin typeface="Calibri" panose="020F0502020204030204" pitchFamily="34" charset="0"/>
            <a:cs typeface="Calibri" panose="020F0502020204030204" pitchFamily="34" charset="0"/>
          </a:endParaRPr>
        </a:p>
      </dsp:txBody>
      <dsp:txXfrm rot="-5400000">
        <a:off x="3795776" y="694016"/>
        <a:ext cx="6553815" cy="3590369"/>
      </dsp:txXfrm>
    </dsp:sp>
    <dsp:sp modelId="{13101FFD-BC0A-4647-BC43-01B2B5E07E68}">
      <dsp:nvSpPr>
        <dsp:cNvPr id="0" name=""/>
        <dsp:cNvSpPr/>
      </dsp:nvSpPr>
      <dsp:spPr>
        <a:xfrm>
          <a:off x="0" y="2430"/>
          <a:ext cx="3795775" cy="4973539"/>
        </a:xfrm>
        <a:prstGeom prst="roundRect">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rtl="0">
            <a:lnSpc>
              <a:spcPct val="150000"/>
            </a:lnSpc>
            <a:spcBef>
              <a:spcPct val="0"/>
            </a:spcBef>
            <a:spcAft>
              <a:spcPct val="35000"/>
            </a:spcAft>
          </a:pPr>
          <a:r>
            <a:rPr lang="en-US" sz="4700" b="1" kern="1200" dirty="0" smtClean="0"/>
            <a:t>RESEARCH OBJECTIVES</a:t>
          </a:r>
          <a:endParaRPr lang="en-US" sz="4700" kern="1200" dirty="0"/>
        </a:p>
      </dsp:txBody>
      <dsp:txXfrm>
        <a:off x="185294" y="187724"/>
        <a:ext cx="3425187" cy="4602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7879-2FF2-4C5B-8024-41D61CD8AC71}">
      <dsp:nvSpPr>
        <dsp:cNvPr id="0" name=""/>
        <dsp:cNvSpPr/>
      </dsp:nvSpPr>
      <dsp:spPr>
        <a:xfrm>
          <a:off x="3285314" y="621"/>
          <a:ext cx="3695978" cy="29894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0" kern="1200" dirty="0" smtClean="0">
              <a:solidFill>
                <a:srgbClr val="FFFF00"/>
              </a:solidFill>
            </a:rPr>
            <a:t>Expected Safety Benefits</a:t>
          </a:r>
          <a:endParaRPr lang="en-US" sz="1800" b="0" kern="1200" dirty="0">
            <a:solidFill>
              <a:srgbClr val="FFFF00"/>
            </a:solidFill>
          </a:endParaRPr>
        </a:p>
      </dsp:txBody>
      <dsp:txXfrm>
        <a:off x="3299907" y="15214"/>
        <a:ext cx="3666792" cy="269758"/>
      </dsp:txXfrm>
    </dsp:sp>
    <dsp:sp modelId="{B8FF07A2-3A1F-49A4-BC2E-FCEE6BFF2521}">
      <dsp:nvSpPr>
        <dsp:cNvPr id="0" name=""/>
        <dsp:cNvSpPr/>
      </dsp:nvSpPr>
      <dsp:spPr>
        <a:xfrm>
          <a:off x="3285314" y="314513"/>
          <a:ext cx="3695978" cy="298944"/>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85%</a:t>
          </a:r>
          <a:r>
            <a:rPr lang="en-US" sz="1600" kern="1200" smtClean="0"/>
            <a:t> Incident Risk Reduction</a:t>
          </a:r>
          <a:endParaRPr lang="en-US" sz="1600" kern="1200"/>
        </a:p>
      </dsp:txBody>
      <dsp:txXfrm>
        <a:off x="3299907" y="329106"/>
        <a:ext cx="3666792" cy="269758"/>
      </dsp:txXfrm>
    </dsp:sp>
    <dsp:sp modelId="{E5051CC3-7F0C-4648-BA54-C7B7FF194AC6}">
      <dsp:nvSpPr>
        <dsp:cNvPr id="0" name=""/>
        <dsp:cNvSpPr/>
      </dsp:nvSpPr>
      <dsp:spPr>
        <a:xfrm>
          <a:off x="3285314" y="628405"/>
          <a:ext cx="3695978" cy="298944"/>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72%</a:t>
          </a:r>
          <a:r>
            <a:rPr lang="en-US" sz="1600" kern="1200" smtClean="0"/>
            <a:t> Operational Cost Savings</a:t>
          </a:r>
          <a:endParaRPr lang="en-US" sz="1600" kern="1200"/>
        </a:p>
      </dsp:txBody>
      <dsp:txXfrm>
        <a:off x="3299907" y="642998"/>
        <a:ext cx="3666792" cy="269758"/>
      </dsp:txXfrm>
    </dsp:sp>
    <dsp:sp modelId="{0D799D9C-B4D2-4F22-AA75-691D669D0C85}">
      <dsp:nvSpPr>
        <dsp:cNvPr id="0" name=""/>
        <dsp:cNvSpPr/>
      </dsp:nvSpPr>
      <dsp:spPr>
        <a:xfrm>
          <a:off x="3285314" y="942296"/>
          <a:ext cx="3695978" cy="298944"/>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90%</a:t>
          </a:r>
          <a:r>
            <a:rPr lang="en-US" sz="1600" kern="1200" smtClean="0"/>
            <a:t> Regulatory Compliance</a:t>
          </a:r>
          <a:endParaRPr lang="en-US" sz="1600" kern="1200"/>
        </a:p>
      </dsp:txBody>
      <dsp:txXfrm>
        <a:off x="3299907" y="956889"/>
        <a:ext cx="3666792" cy="269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E71E8-0EE0-4AEA-9F35-41B881A59DA9}">
      <dsp:nvSpPr>
        <dsp:cNvPr id="0" name=""/>
        <dsp:cNvSpPr/>
      </dsp:nvSpPr>
      <dsp:spPr>
        <a:xfrm>
          <a:off x="0" y="235449"/>
          <a:ext cx="6375682" cy="313932"/>
        </a:xfrm>
        <a:prstGeom prst="notchedRightArrow">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DDC6D-B962-46DD-A397-BE221C90073F}" type="datetimeFigureOut">
              <a:rPr lang="en-KE" smtClean="0"/>
              <a:t>01/10/2025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A26E2-2640-446E-AA93-9142D86096A0}" type="slidenum">
              <a:rPr lang="en-KE" smtClean="0"/>
              <a:t>‹#›</a:t>
            </a:fld>
            <a:endParaRPr lang="en-KE"/>
          </a:p>
        </p:txBody>
      </p:sp>
    </p:spTree>
    <p:extLst>
      <p:ext uri="{BB962C8B-B14F-4D97-AF65-F5344CB8AC3E}">
        <p14:creationId xmlns:p14="http://schemas.microsoft.com/office/powerpoint/2010/main" val="215906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E4BE-7562-49B6-A26E-04FF053E9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7BF6335-9C1C-7BB4-4AE1-C463C32EF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644CE10-ED14-408A-851B-A9E3830D1A1E}"/>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327DF1DA-EFCD-8425-0D45-8A00DD8399F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F5269E1-77A4-E3E4-331E-1A87E694FFD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2372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9B50-5ABD-0723-8CE8-1E893FBA45A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A49351A-CDC5-2DE8-5323-A55B9B429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CEE9DC4-FB10-6837-E405-FA4DC1B2B22C}"/>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07A6A7E6-5A7C-522E-8CC2-F4015A0B56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1397D7-BC50-C6A3-1B7D-8918F93FB1B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64307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74255-A5EE-628D-F259-E6967BB78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28CE5BC-F6D3-43E7-0A04-EFBD62C2C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B04481C-70D8-0D4C-E303-AFC552FBA4C1}"/>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5CB848B3-C82F-7272-DE39-7C6AE9BAA18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DA0DDBD-ACDD-A83B-FA36-6D68C835B273}"/>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586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Text Boxes T22V1">
    <p:bg>
      <p:bgPr>
        <a:blipFill>
          <a:blip r:embed="rId2"/>
          <a:tile/>
        </a:blip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CEE0E3F-067B-C072-43AA-C64E3A41DBE3}"/>
              </a:ext>
            </a:extLst>
          </p:cNvPr>
          <p:cNvSpPr txBox="1">
            <a:spLocks noGrp="1"/>
          </p:cNvSpPr>
          <p:nvPr>
            <p:ph type="ftr" sz="quarter" idx="9"/>
          </p:nvPr>
        </p:nvSpPr>
        <p:spPr/>
        <p:txBody>
          <a:bodyPr/>
          <a:lstStyle>
            <a:lvl1pPr>
              <a:defRPr/>
            </a:lvl1pPr>
          </a:lstStyle>
          <a:p>
            <a:pPr lvl="0"/>
            <a:r>
              <a:rPr lang="en-US"/>
              <a:t>PRESENTATION TITLE</a:t>
            </a:r>
            <a:endParaRPr lang="en-ID"/>
          </a:p>
        </p:txBody>
      </p:sp>
      <p:sp>
        <p:nvSpPr>
          <p:cNvPr id="3" name="Slide Number Placeholder 3">
            <a:extLst>
              <a:ext uri="{FF2B5EF4-FFF2-40B4-BE49-F238E27FC236}">
                <a16:creationId xmlns:a16="http://schemas.microsoft.com/office/drawing/2014/main" id="{32E6D4A7-BDCD-81AB-A8E3-043F18EFDAF7}"/>
              </a:ext>
            </a:extLst>
          </p:cNvPr>
          <p:cNvSpPr txBox="1">
            <a:spLocks noGrp="1"/>
          </p:cNvSpPr>
          <p:nvPr>
            <p:ph type="sldNum" sz="quarter" idx="8"/>
          </p:nvPr>
        </p:nvSpPr>
        <p:spPr/>
        <p:txBody>
          <a:bodyPr/>
          <a:lstStyle>
            <a:lvl1pPr>
              <a:defRPr/>
            </a:lvl1pPr>
          </a:lstStyle>
          <a:p>
            <a:pPr lvl="0"/>
            <a:fld id="{54AC90BA-723B-4E1C-832B-64775F7DE684}" type="slidenum">
              <a:t>‹#›</a:t>
            </a:fld>
            <a:endParaRPr lang="en-ID"/>
          </a:p>
        </p:txBody>
      </p:sp>
      <p:sp>
        <p:nvSpPr>
          <p:cNvPr id="4" name="Text Placeholder 29">
            <a:extLst>
              <a:ext uri="{FF2B5EF4-FFF2-40B4-BE49-F238E27FC236}">
                <a16:creationId xmlns:a16="http://schemas.microsoft.com/office/drawing/2014/main" id="{385E8BFA-E756-EC91-CF45-2ACD886B92B5}"/>
              </a:ext>
            </a:extLst>
          </p:cNvPr>
          <p:cNvSpPr txBox="1">
            <a:spLocks noGrp="1"/>
          </p:cNvSpPr>
          <p:nvPr>
            <p:ph type="body" idx="4294967295"/>
          </p:nvPr>
        </p:nvSpPr>
        <p:spPr>
          <a:xfrm>
            <a:off x="660397" y="2387498"/>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5" name="Text Placeholder 29">
            <a:extLst>
              <a:ext uri="{FF2B5EF4-FFF2-40B4-BE49-F238E27FC236}">
                <a16:creationId xmlns:a16="http://schemas.microsoft.com/office/drawing/2014/main" id="{C5E4FA3B-56B8-6043-61CC-E4065DCC9D51}"/>
              </a:ext>
            </a:extLst>
          </p:cNvPr>
          <p:cNvSpPr txBox="1">
            <a:spLocks noGrp="1"/>
          </p:cNvSpPr>
          <p:nvPr>
            <p:ph type="body" idx="4294967295"/>
          </p:nvPr>
        </p:nvSpPr>
        <p:spPr>
          <a:xfrm>
            <a:off x="660397" y="2783022"/>
            <a:ext cx="4076248" cy="1436714"/>
          </a:xfrm>
        </p:spPr>
        <p:txBody>
          <a:bodyPr tIns="0" bIns="0"/>
          <a:lstStyle>
            <a:lvl1pPr>
              <a:defRPr sz="1600" b="0"/>
            </a:lvl1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81B59D09-A800-42CA-3D98-D7431E864C52}"/>
              </a:ext>
            </a:extLst>
          </p:cNvPr>
          <p:cNvSpPr txBox="1">
            <a:spLocks noGrp="1"/>
          </p:cNvSpPr>
          <p:nvPr>
            <p:ph type="body" idx="4294967295"/>
          </p:nvPr>
        </p:nvSpPr>
        <p:spPr>
          <a:xfrm>
            <a:off x="660397" y="4403466"/>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16A57A88-1E4E-3565-56B2-1DE25E1BBC08}"/>
              </a:ext>
            </a:extLst>
          </p:cNvPr>
          <p:cNvSpPr txBox="1">
            <a:spLocks noGrp="1"/>
          </p:cNvSpPr>
          <p:nvPr>
            <p:ph type="body" idx="4294967295"/>
          </p:nvPr>
        </p:nvSpPr>
        <p:spPr>
          <a:xfrm>
            <a:off x="660397" y="4798990"/>
            <a:ext cx="4076248" cy="1436714"/>
          </a:xfrm>
        </p:spPr>
        <p:txBody>
          <a:bodyPr tIns="0" bIns="0"/>
          <a:lstStyle>
            <a:lvl1pPr>
              <a:defRPr sz="1600" b="0"/>
            </a:lvl1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742FE838-B5F3-2B7D-D32A-379859EB1FB7}"/>
              </a:ext>
            </a:extLst>
          </p:cNvPr>
          <p:cNvSpPr txBox="1">
            <a:spLocks noGrp="1"/>
          </p:cNvSpPr>
          <p:nvPr>
            <p:ph type="body" idx="4294967295"/>
          </p:nvPr>
        </p:nvSpPr>
        <p:spPr>
          <a:xfrm>
            <a:off x="7638504" y="592320"/>
            <a:ext cx="3428542"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7C817823-CF64-47FB-1864-38D79C6E9485}"/>
              </a:ext>
            </a:extLst>
          </p:cNvPr>
          <p:cNvSpPr txBox="1">
            <a:spLocks noGrp="1"/>
          </p:cNvSpPr>
          <p:nvPr>
            <p:ph type="body" idx="4294967295"/>
          </p:nvPr>
        </p:nvSpPr>
        <p:spPr>
          <a:xfrm>
            <a:off x="7638504" y="987835"/>
            <a:ext cx="3428542" cy="2265572"/>
          </a:xfrm>
        </p:spPr>
        <p:txBody>
          <a:bodyPr tIns="0" bIns="0"/>
          <a:lstStyle>
            <a:lvl1pPr>
              <a:defRPr sz="1600" b="0"/>
            </a:lvl1pPr>
          </a:lstStyle>
          <a:p>
            <a:pPr lvl="0"/>
            <a:r>
              <a:rPr lang="en-US"/>
              <a:t>Click to edit Master text styles</a:t>
            </a:r>
            <a:endParaRPr lang="en-ID"/>
          </a:p>
        </p:txBody>
      </p:sp>
    </p:spTree>
    <p:extLst>
      <p:ext uri="{BB962C8B-B14F-4D97-AF65-F5344CB8AC3E}">
        <p14:creationId xmlns:p14="http://schemas.microsoft.com/office/powerpoint/2010/main" val="20167097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06320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7981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3071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3333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252049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9120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4824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0114-EE31-F160-B7C2-54D87DF53BC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E4703FB-90CD-B314-DA12-C0059CCB3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A11B14E-4378-89AE-C74C-50FC218514A5}"/>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C97F72B6-FE21-8EB2-4AB7-7BA45606826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B64B2A5-9A11-20E8-412A-AE938F404E3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98347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2718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035225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93884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25381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6039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740827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732413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504973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8338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56623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6025-D1DC-680A-56C0-02F8B55B9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D520EAD-0F8A-6FAE-A0AD-56F217311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F7B45-C3AF-642C-02D5-18ED132C4B59}"/>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BD632608-0871-A8DC-64A9-5D3332F733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68CD13-B3F6-7790-4C17-6DF5BD2B1EF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1870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25911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02050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12259760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E05D17F-A44D-469A-A652-18C13A4ECE27}" type="datetimeFigureOut">
              <a:rPr lang="en-KE" smtClean="0"/>
              <a:t>01/10/2025</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940493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832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754908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40560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E05D17F-A44D-469A-A652-18C13A4ECE27}" type="datetimeFigureOut">
              <a:rPr lang="en-KE" smtClean="0"/>
              <a:t>01/10/2025</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343142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05D17F-A44D-469A-A652-18C13A4ECE27}" type="datetimeFigureOut">
              <a:rPr lang="en-KE" smtClean="0"/>
              <a:t>01/10/2025</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7230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16500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8427-AF5C-C490-7E90-520EB42D670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046801A-FD0F-C181-A148-45DEC3964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EF970EB-BA84-D8E7-891E-DE026CCC7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6BE0A3F-F3A0-B0F8-6F36-A383E1210D80}"/>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214F301E-2BE8-5612-2EDC-C7EA6C1DAD2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39D27BC-ADCE-476E-61A2-DFC8375D067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36714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38482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E20-2E81-9692-9326-8AA53065831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EDE6178-0706-1599-D04A-99AEF647B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4716-17F6-426D-F364-EDAF1E418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046B615-6D75-40DD-724A-06AFD0A7F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A9FB4-0CF5-DA01-744A-56CD12711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DC1ABA5-81A7-7526-8E82-A8C5D60960D4}"/>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a:extLst>
              <a:ext uri="{FF2B5EF4-FFF2-40B4-BE49-F238E27FC236}">
                <a16:creationId xmlns:a16="http://schemas.microsoft.com/office/drawing/2014/main" id="{F0765A95-F1EC-74B5-5CCC-1DE61C1B2E9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AB875007-FCF3-7DB6-3118-2B1A1F4DE8C1}"/>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607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E703-2523-D291-E3CF-751455021A31}"/>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3A305677-4A55-9411-3D36-2AA46A07E3D4}"/>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a:extLst>
              <a:ext uri="{FF2B5EF4-FFF2-40B4-BE49-F238E27FC236}">
                <a16:creationId xmlns:a16="http://schemas.microsoft.com/office/drawing/2014/main" id="{3CBADDB0-7A7C-F348-6663-F42675A3511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EFEE7C1-009A-78F7-19DF-C31C18E3F31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9265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CE44D-F1F3-9A98-E529-E5FC3E0BC231}"/>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a:extLst>
              <a:ext uri="{FF2B5EF4-FFF2-40B4-BE49-F238E27FC236}">
                <a16:creationId xmlns:a16="http://schemas.microsoft.com/office/drawing/2014/main" id="{B0117874-3F31-BBC9-C05D-DC6CECE5F1A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9CD48A1-B901-0062-35EF-A42226A0483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039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91B3-EE60-BB0A-B0C3-82795A9F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4C66BB1-5553-D52D-2FD0-668F2EB26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463234C-B05D-554F-9D2E-422F27DB5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3C8E-C8C6-BA18-92DA-578ED2E3A0CF}"/>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12E26C1C-4ABA-AED6-F132-493ABE1B0F8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C1B4A93-058B-3314-16B8-75B493701EFE}"/>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89263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5AE9-3B41-C308-05D8-E866B9E59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39D69930-55B8-8A86-53E5-7AD0829BE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13CD63D-8671-1262-64B2-1FF677EBD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642E7-ED0C-48EF-192B-9C889962A217}"/>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FF30912B-CF6E-5BDF-BF35-3B3A546EC22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AB8222D-E343-860C-B354-2904B602E614}"/>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578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84AB4-7740-E47F-12CA-FE22D07FF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F2ABEE4-C97B-E731-F824-9B6B8B8C3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CCECBB6-1DF0-AB83-70AC-BDDA9CF84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4D5AD571-F867-4251-160F-7D1FF3050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7E5424C-1755-45DB-D84B-EDA49859D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271424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05D17F-A44D-469A-A652-18C13A4ECE27}" type="datetimeFigureOut">
              <a:rPr lang="en-KE" smtClean="0"/>
              <a:t>01/10/2025</a:t>
            </a:fld>
            <a:endParaRPr lang="en-K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K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40441400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05D17F-A44D-469A-A652-18C13A4ECE27}" type="datetimeFigureOut">
              <a:rPr lang="en-KE" smtClean="0"/>
              <a:t>01/10/2025</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14611424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54B6BA-3653-BAEB-A483-310649B28834}"/>
              </a:ext>
            </a:extLst>
          </p:cNvPr>
          <p:cNvSpPr txBox="1"/>
          <p:nvPr/>
        </p:nvSpPr>
        <p:spPr>
          <a:xfrm>
            <a:off x="383241" y="592335"/>
            <a:ext cx="11425518" cy="1569660"/>
          </a:xfrm>
          <a:prstGeom prst="rect">
            <a:avLst/>
          </a:prstGeom>
          <a:noFill/>
        </p:spPr>
        <p:txBody>
          <a:bodyPr wrap="square" rtlCol="0">
            <a:spAutoFit/>
          </a:bodyPr>
          <a:lstStyle/>
          <a:p>
            <a:pPr algn="ctr"/>
            <a:r>
              <a:rPr lang="en-US" sz="4800" b="1" dirty="0" smtClean="0">
                <a:latin typeface="Calibri (Headings)"/>
              </a:rPr>
              <a:t>Aviation </a:t>
            </a:r>
            <a:r>
              <a:rPr lang="en-US" sz="4800" b="1" dirty="0">
                <a:latin typeface="Calibri (Headings)"/>
              </a:rPr>
              <a:t>Accident Analysis </a:t>
            </a:r>
          </a:p>
          <a:p>
            <a:pPr algn="ctr"/>
            <a:r>
              <a:rPr lang="en-US" sz="4800" b="1" dirty="0" smtClean="0">
                <a:latin typeface="Calibri (Headings)"/>
              </a:rPr>
              <a:t>Analysis:1919-2023</a:t>
            </a:r>
            <a:endParaRPr lang="en-KE" sz="4800" b="1" dirty="0">
              <a:latin typeface="Calibri (Headings)"/>
            </a:endParaRPr>
          </a:p>
        </p:txBody>
      </p:sp>
      <p:pic>
        <p:nvPicPr>
          <p:cNvPr id="10" name="Picture Placeholder 4" descr="A pile of white paper">
            <a:extLst>
              <a:ext uri="{FF2B5EF4-FFF2-40B4-BE49-F238E27FC236}">
                <a16:creationId xmlns:a16="http://schemas.microsoft.com/office/drawing/2014/main" id="{42ECF6DF-729F-0329-1493-71106CA03408}"/>
              </a:ext>
            </a:extLst>
          </p:cNvPr>
          <p:cNvPicPr>
            <a:picLocks noChangeAspect="1"/>
          </p:cNvPicPr>
          <p:nvPr/>
        </p:nvPicPr>
        <p:blipFill>
          <a:blip r:embed="rId2"/>
          <a:srcRect l="20" r="20"/>
          <a:stretch/>
        </p:blipFill>
        <p:spPr>
          <a:xfrm>
            <a:off x="0" y="4935070"/>
            <a:ext cx="12192000" cy="1922929"/>
          </a:xfrm>
          <a:prstGeom prst="rect">
            <a:avLst/>
          </a:prstGeom>
        </p:spPr>
      </p:pic>
      <p:sp>
        <p:nvSpPr>
          <p:cNvPr id="4" name="Text Placeholder 2">
            <a:extLst>
              <a:ext uri="{FF2B5EF4-FFF2-40B4-BE49-F238E27FC236}">
                <a16:creationId xmlns:a16="http://schemas.microsoft.com/office/drawing/2014/main" id="{701ADDFA-C531-031D-B28F-C31C6486117C}"/>
              </a:ext>
            </a:extLst>
          </p:cNvPr>
          <p:cNvSpPr txBox="1">
            <a:spLocks/>
          </p:cNvSpPr>
          <p:nvPr/>
        </p:nvSpPr>
        <p:spPr>
          <a:xfrm>
            <a:off x="4657051" y="2707590"/>
            <a:ext cx="2025971" cy="2227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t>Muema Stephen</a:t>
            </a:r>
          </a:p>
          <a:p>
            <a:pPr marL="0" indent="0" algn="ctr">
              <a:buFont typeface="Arial" panose="020B0604020202020204" pitchFamily="34" charset="0"/>
              <a:buNone/>
            </a:pPr>
            <a:r>
              <a:rPr lang="en-US" sz="1800" dirty="0" smtClean="0"/>
              <a:t>Moringa School</a:t>
            </a:r>
          </a:p>
          <a:p>
            <a:pPr marL="0" indent="0" algn="ctr">
              <a:buFont typeface="Arial" panose="020B0604020202020204" pitchFamily="34" charset="0"/>
              <a:buNone/>
            </a:pPr>
            <a:r>
              <a:rPr lang="en-US" sz="1800" dirty="0" smtClean="0"/>
              <a:t>Data Science</a:t>
            </a:r>
          </a:p>
          <a:p>
            <a:pPr marL="0" indent="0" algn="ctr">
              <a:buFont typeface="Arial" panose="020B0604020202020204" pitchFamily="34" charset="0"/>
              <a:buNone/>
            </a:pPr>
            <a:r>
              <a:rPr lang="en-US" sz="1800" dirty="0" smtClean="0"/>
              <a:t>Diana Mongina</a:t>
            </a:r>
          </a:p>
          <a:p>
            <a:pPr marL="0" indent="0" algn="ctr">
              <a:buFont typeface="Arial" panose="020B0604020202020204" pitchFamily="34" charset="0"/>
              <a:buNone/>
            </a:pPr>
            <a:r>
              <a:rPr lang="en-US" sz="1800" dirty="0" smtClean="0"/>
              <a:t>October</a:t>
            </a:r>
            <a:endParaRPr lang="en-US" sz="1800" dirty="0"/>
          </a:p>
        </p:txBody>
      </p:sp>
      <p:pic>
        <p:nvPicPr>
          <p:cNvPr id="5" name="Picture 4"/>
          <p:cNvPicPr>
            <a:picLocks noChangeAspect="1"/>
          </p:cNvPicPr>
          <p:nvPr/>
        </p:nvPicPr>
        <p:blipFill>
          <a:blip r:embed="rId3"/>
          <a:stretch>
            <a:fillRect/>
          </a:stretch>
        </p:blipFill>
        <p:spPr>
          <a:xfrm>
            <a:off x="2946402" y="4935068"/>
            <a:ext cx="3059289" cy="1922931"/>
          </a:xfrm>
          <a:prstGeom prst="rect">
            <a:avLst/>
          </a:prstGeom>
        </p:spPr>
      </p:pic>
      <p:pic>
        <p:nvPicPr>
          <p:cNvPr id="11" name="Picture 10"/>
          <p:cNvPicPr>
            <a:picLocks noChangeAspect="1"/>
          </p:cNvPicPr>
          <p:nvPr/>
        </p:nvPicPr>
        <p:blipFill>
          <a:blip r:embed="rId4"/>
          <a:stretch>
            <a:fillRect/>
          </a:stretch>
        </p:blipFill>
        <p:spPr>
          <a:xfrm>
            <a:off x="9392360" y="4935069"/>
            <a:ext cx="2799642" cy="1922931"/>
          </a:xfrm>
          <a:prstGeom prst="rect">
            <a:avLst/>
          </a:prstGeom>
        </p:spPr>
      </p:pic>
      <p:pic>
        <p:nvPicPr>
          <p:cNvPr id="12" name="Picture 11"/>
          <p:cNvPicPr>
            <a:picLocks noChangeAspect="1"/>
          </p:cNvPicPr>
          <p:nvPr/>
        </p:nvPicPr>
        <p:blipFill>
          <a:blip r:embed="rId5"/>
          <a:stretch>
            <a:fillRect/>
          </a:stretch>
        </p:blipFill>
        <p:spPr>
          <a:xfrm>
            <a:off x="-2494" y="4935068"/>
            <a:ext cx="2836002" cy="1911644"/>
          </a:xfrm>
          <a:prstGeom prst="rect">
            <a:avLst/>
          </a:prstGeom>
        </p:spPr>
      </p:pic>
      <p:pic>
        <p:nvPicPr>
          <p:cNvPr id="14" name="Picture 13"/>
          <p:cNvPicPr>
            <a:picLocks noChangeAspect="1"/>
          </p:cNvPicPr>
          <p:nvPr/>
        </p:nvPicPr>
        <p:blipFill>
          <a:blip r:embed="rId6"/>
          <a:stretch>
            <a:fillRect/>
          </a:stretch>
        </p:blipFill>
        <p:spPr>
          <a:xfrm>
            <a:off x="6129869" y="4935068"/>
            <a:ext cx="3149597" cy="1932971"/>
          </a:xfrm>
          <a:prstGeom prst="rect">
            <a:avLst/>
          </a:prstGeom>
        </p:spPr>
      </p:pic>
    </p:spTree>
    <p:extLst>
      <p:ext uri="{BB962C8B-B14F-4D97-AF65-F5344CB8AC3E}">
        <p14:creationId xmlns:p14="http://schemas.microsoft.com/office/powerpoint/2010/main" val="426348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6000" contrast="-83000"/>
                    </a14:imgEffect>
                  </a14:imgLayer>
                </a14:imgProps>
              </a:ext>
              <a:ext uri="{28A0092B-C50C-407E-A947-70E740481C1C}">
                <a14:useLocalDpi xmlns:a14="http://schemas.microsoft.com/office/drawing/2010/main" val="0"/>
              </a:ext>
            </a:extLst>
          </a:blip>
          <a:stretch>
            <a:fillRect/>
          </a:stretch>
        </p:blipFill>
        <p:spPr>
          <a:xfrm rot="20138440">
            <a:off x="9640204" y="4645140"/>
            <a:ext cx="2608314" cy="2608314"/>
          </a:xfrm>
          <a:prstGeom prst="rect">
            <a:avLst/>
          </a:prstGeom>
        </p:spPr>
      </p:pic>
      <p:sp>
        <p:nvSpPr>
          <p:cNvPr id="2" name="Rectangle 1"/>
          <p:cNvSpPr/>
          <p:nvPr/>
        </p:nvSpPr>
        <p:spPr>
          <a:xfrm>
            <a:off x="905218" y="1223202"/>
            <a:ext cx="4795671"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Dataset Scope</a:t>
            </a:r>
            <a:endParaRPr lang="en-US" sz="2000" b="1" dirty="0">
              <a:solidFill>
                <a:srgbClr val="2C5282"/>
              </a:solidFill>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18,111 global aviation accident records analyzed</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Records span from 1919 to 2023, over a century of aviation history</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Comprehensive geographic coverage across multiple countries and </a:t>
            </a:r>
            <a:r>
              <a:rPr lang="en-US" dirty="0" smtClean="0">
                <a:solidFill>
                  <a:srgbClr val="000000"/>
                </a:solidFill>
                <a:latin typeface="Calibri" panose="020F0502020204030204" pitchFamily="34" charset="0"/>
                <a:cs typeface="Calibri" panose="020F0502020204030204" pitchFamily="34" charset="0"/>
              </a:rPr>
              <a:t>regions</a:t>
            </a:r>
            <a:endParaRPr lang="en-US" dirty="0">
              <a:solidFill>
                <a:srgbClr val="000000"/>
              </a:solidFill>
              <a:latin typeface="Calibri" panose="020F0502020204030204" pitchFamily="34" charset="0"/>
              <a:cs typeface="Calibri" panose="020F0502020204030204" pitchFamily="34" charset="0"/>
            </a:endParaRPr>
          </a:p>
        </p:txBody>
      </p:sp>
      <p:sp>
        <p:nvSpPr>
          <p:cNvPr id="3" name="Title 3">
            <a:extLst>
              <a:ext uri="{FF2B5EF4-FFF2-40B4-BE49-F238E27FC236}">
                <a16:creationId xmlns:a16="http://schemas.microsoft.com/office/drawing/2014/main" id="{7320892A-E58A-6CCC-28E5-400870CEB355}"/>
              </a:ext>
            </a:extLst>
          </p:cNvPr>
          <p:cNvSpPr txBox="1">
            <a:spLocks/>
          </p:cNvSpPr>
          <p:nvPr/>
        </p:nvSpPr>
        <p:spPr>
          <a:xfrm>
            <a:off x="905218" y="339873"/>
            <a:ext cx="4651738" cy="71393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81E00"/>
                </a:solidFill>
                <a:latin typeface="Arial Black" panose="020B0A04020102020204" pitchFamily="34" charset="0"/>
              </a:rPr>
              <a:t>Project </a:t>
            </a:r>
            <a:r>
              <a:rPr lang="en-US" sz="3200" dirty="0" smtClean="0">
                <a:solidFill>
                  <a:srgbClr val="281E00"/>
                </a:solidFill>
                <a:latin typeface="Arial Black" panose="020B0A04020102020204" pitchFamily="34" charset="0"/>
              </a:rPr>
              <a:t>Overview</a:t>
            </a:r>
            <a:endParaRPr lang="en-US" sz="3200" dirty="0">
              <a:solidFill>
                <a:srgbClr val="281E00"/>
              </a:solidFill>
              <a:latin typeface="Arial Black" panose="020B0A04020102020204" pitchFamily="34" charset="0"/>
            </a:endParaRPr>
          </a:p>
        </p:txBody>
      </p:sp>
      <p:sp>
        <p:nvSpPr>
          <p:cNvPr id="4" name="Rectangle 3"/>
          <p:cNvSpPr/>
          <p:nvPr/>
        </p:nvSpPr>
        <p:spPr>
          <a:xfrm>
            <a:off x="6278730" y="1177985"/>
            <a:ext cx="5610578"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Project </a:t>
            </a:r>
            <a:r>
              <a:rPr lang="en-US" sz="2000" b="1" dirty="0">
                <a:solidFill>
                  <a:srgbClr val="2C5282"/>
                </a:solidFill>
                <a:latin typeface="Calibri" panose="020F0502020204030204" pitchFamily="34" charset="0"/>
                <a:cs typeface="Calibri" panose="020F0502020204030204" pitchFamily="34" charset="0"/>
              </a:rPr>
              <a:t>Purpose</a:t>
            </a:r>
          </a:p>
          <a:p>
            <a:pPr marL="285750" indent="-285750">
              <a:lnSpc>
                <a:spcPct val="150000"/>
              </a:lnSpc>
              <a:buFont typeface="Wingdings" panose="05000000000000000000" pitchFamily="2" charset="2"/>
              <a:buChar char="ü"/>
            </a:pPr>
            <a:r>
              <a:rPr lang="en-US" dirty="0">
                <a:solidFill>
                  <a:srgbClr val="374151"/>
                </a:solidFill>
                <a:latin typeface="Calibri" panose="020F0502020204030204" pitchFamily="34" charset="0"/>
                <a:cs typeface="Calibri" panose="020F0502020204030204" pitchFamily="34" charset="0"/>
              </a:rPr>
              <a:t>This project examines global aviation accident records with the aim of identifying insights that can guide safer aircraft choices and inform strategic decision-making.</a:t>
            </a:r>
          </a:p>
          <a:p>
            <a:pPr marL="285750" indent="-285750">
              <a:lnSpc>
                <a:spcPct val="150000"/>
              </a:lnSpc>
              <a:buFont typeface="Wingdings" panose="05000000000000000000" pitchFamily="2" charset="2"/>
              <a:buChar char="ü"/>
            </a:pPr>
            <a:r>
              <a:rPr lang="en-US" dirty="0" smtClean="0">
                <a:solidFill>
                  <a:srgbClr val="374151"/>
                </a:solidFill>
                <a:latin typeface="Calibri" panose="020F0502020204030204" pitchFamily="34" charset="0"/>
                <a:cs typeface="Calibri" panose="020F0502020204030204" pitchFamily="34" charset="0"/>
              </a:rPr>
              <a:t>This </a:t>
            </a:r>
            <a:r>
              <a:rPr lang="en-US" dirty="0">
                <a:solidFill>
                  <a:srgbClr val="374151"/>
                </a:solidFill>
                <a:latin typeface="Calibri" panose="020F0502020204030204" pitchFamily="34" charset="0"/>
                <a:cs typeface="Calibri" panose="020F0502020204030204" pitchFamily="34" charset="0"/>
              </a:rPr>
              <a:t>analysis uncovers key trends in aviation safety, identifies risk factors, and provides data-driven recommendations for aviation stakeholders</a:t>
            </a:r>
            <a:r>
              <a:rPr lang="en-US" dirty="0" smtClean="0">
                <a:solidFill>
                  <a:srgbClr val="374151"/>
                </a:solidFill>
                <a:latin typeface="Calibri" panose="020F0502020204030204" pitchFamily="34" charset="0"/>
                <a:cs typeface="Calibri" panose="020F0502020204030204" pitchFamily="34" charset="0"/>
              </a:rPr>
              <a:t>.</a:t>
            </a:r>
            <a:endParaRPr lang="en-US"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1171222" y="5151037"/>
            <a:ext cx="2599272" cy="800219"/>
          </a:xfrm>
          <a:prstGeom prst="rect">
            <a:avLst/>
          </a:prstGeom>
        </p:spPr>
        <p:txBody>
          <a:bodyPr wrap="square">
            <a:spAutoFit/>
          </a:bodyPr>
          <a:lstStyle/>
          <a:p>
            <a:pPr algn="ctr"/>
            <a:r>
              <a:rPr lang="en-US" b="1" dirty="0" smtClean="0">
                <a:solidFill>
                  <a:srgbClr val="000000"/>
                </a:solidFill>
                <a:latin typeface="Open Sans"/>
              </a:rPr>
              <a:t>Aircraft </a:t>
            </a:r>
            <a:r>
              <a:rPr lang="en-US" b="1" dirty="0">
                <a:solidFill>
                  <a:srgbClr val="000000"/>
                </a:solidFill>
                <a:latin typeface="Open Sans"/>
              </a:rPr>
              <a:t>Safety</a:t>
            </a:r>
          </a:p>
          <a:p>
            <a:pPr algn="ctr"/>
            <a:r>
              <a:rPr lang="en-US" sz="1400" dirty="0">
                <a:solidFill>
                  <a:srgbClr val="4B5563"/>
                </a:solidFill>
                <a:latin typeface="Open Sans"/>
              </a:rPr>
              <a:t>Aircraft make/model risk </a:t>
            </a:r>
            <a:r>
              <a:rPr lang="en-US" sz="1400" dirty="0" smtClean="0">
                <a:solidFill>
                  <a:srgbClr val="4B5563"/>
                </a:solidFill>
                <a:latin typeface="Open Sans"/>
              </a:rPr>
              <a:t>assessment</a:t>
            </a:r>
            <a:endParaRPr lang="en-US" sz="1400" dirty="0">
              <a:solidFill>
                <a:srgbClr val="4B5563"/>
              </a:solidFill>
              <a:latin typeface="Open Sans"/>
            </a:endParaRPr>
          </a:p>
        </p:txBody>
      </p:sp>
      <p:sp>
        <p:nvSpPr>
          <p:cNvPr id="6" name="Rectangle 5"/>
          <p:cNvSpPr/>
          <p:nvPr/>
        </p:nvSpPr>
        <p:spPr>
          <a:xfrm>
            <a:off x="4633102" y="4201304"/>
            <a:ext cx="2373489" cy="400110"/>
          </a:xfrm>
          <a:prstGeom prst="rect">
            <a:avLst/>
          </a:prstGeom>
        </p:spPr>
        <p:txBody>
          <a:bodyPr wrap="square">
            <a:spAutoFit/>
          </a:bodyPr>
          <a:lstStyle/>
          <a:p>
            <a:r>
              <a:rPr lang="en-US" sz="2000" b="1" dirty="0" smtClean="0">
                <a:solidFill>
                  <a:srgbClr val="00B050"/>
                </a:solidFill>
                <a:latin typeface="Montserrat"/>
              </a:rPr>
              <a:t>Key </a:t>
            </a:r>
            <a:r>
              <a:rPr lang="en-US" sz="2000" b="1" dirty="0">
                <a:solidFill>
                  <a:srgbClr val="00B050"/>
                </a:solidFill>
                <a:latin typeface="Montserrat"/>
              </a:rPr>
              <a:t>Focus </a:t>
            </a:r>
            <a:r>
              <a:rPr lang="en-US" sz="2000" b="1" dirty="0" smtClean="0">
                <a:solidFill>
                  <a:srgbClr val="00B050"/>
                </a:solidFill>
                <a:latin typeface="Montserrat"/>
              </a:rPr>
              <a:t>Areas</a:t>
            </a:r>
            <a:endParaRPr lang="en-US" sz="2000" b="1" dirty="0">
              <a:solidFill>
                <a:srgbClr val="00B050"/>
              </a:solidFill>
              <a:latin typeface="Montserrat"/>
            </a:endParaRPr>
          </a:p>
        </p:txBody>
      </p:sp>
      <p:sp>
        <p:nvSpPr>
          <p:cNvPr id="7" name="Rectangle 6"/>
          <p:cNvSpPr/>
          <p:nvPr/>
        </p:nvSpPr>
        <p:spPr>
          <a:xfrm>
            <a:off x="4515554" y="5151037"/>
            <a:ext cx="2641600" cy="800219"/>
          </a:xfrm>
          <a:prstGeom prst="rect">
            <a:avLst/>
          </a:prstGeom>
        </p:spPr>
        <p:txBody>
          <a:bodyPr wrap="square">
            <a:spAutoFit/>
          </a:bodyPr>
          <a:lstStyle/>
          <a:p>
            <a:pPr algn="ctr"/>
            <a:r>
              <a:rPr lang="en-US" b="1" dirty="0" smtClean="0">
                <a:solidFill>
                  <a:srgbClr val="000000"/>
                </a:solidFill>
                <a:latin typeface="Open Sans"/>
              </a:rPr>
              <a:t>Temporal </a:t>
            </a:r>
            <a:r>
              <a:rPr lang="en-US" b="1" dirty="0">
                <a:solidFill>
                  <a:srgbClr val="000000"/>
                </a:solidFill>
                <a:latin typeface="Open Sans"/>
              </a:rPr>
              <a:t>Trends</a:t>
            </a:r>
          </a:p>
          <a:p>
            <a:pPr algn="ctr"/>
            <a:r>
              <a:rPr lang="en-US" sz="1400" dirty="0">
                <a:solidFill>
                  <a:srgbClr val="4B5563"/>
                </a:solidFill>
                <a:latin typeface="Open Sans"/>
              </a:rPr>
              <a:t>Safety improvements over </a:t>
            </a:r>
            <a:r>
              <a:rPr lang="en-US" sz="1400" dirty="0" smtClean="0">
                <a:solidFill>
                  <a:srgbClr val="4B5563"/>
                </a:solidFill>
                <a:latin typeface="Open Sans"/>
              </a:rPr>
              <a:t>decades</a:t>
            </a:r>
            <a:endParaRPr lang="en-US" sz="1400" dirty="0">
              <a:solidFill>
                <a:srgbClr val="4B5563"/>
              </a:solidFill>
              <a:latin typeface="Open Sans"/>
            </a:endParaRPr>
          </a:p>
        </p:txBody>
      </p:sp>
      <p:sp>
        <p:nvSpPr>
          <p:cNvPr id="8" name="Rectangle 7"/>
          <p:cNvSpPr/>
          <p:nvPr/>
        </p:nvSpPr>
        <p:spPr>
          <a:xfrm>
            <a:off x="7749107" y="5149078"/>
            <a:ext cx="2669824" cy="800219"/>
          </a:xfrm>
          <a:prstGeom prst="rect">
            <a:avLst/>
          </a:prstGeom>
        </p:spPr>
        <p:txBody>
          <a:bodyPr wrap="square">
            <a:spAutoFit/>
          </a:bodyPr>
          <a:lstStyle/>
          <a:p>
            <a:pPr algn="ctr"/>
            <a:r>
              <a:rPr lang="en-US" b="1" dirty="0" smtClean="0">
                <a:solidFill>
                  <a:srgbClr val="000000"/>
                </a:solidFill>
                <a:latin typeface="Open Sans"/>
              </a:rPr>
              <a:t>Geographic </a:t>
            </a:r>
            <a:r>
              <a:rPr lang="en-US" b="1" dirty="0">
                <a:solidFill>
                  <a:srgbClr val="000000"/>
                </a:solidFill>
                <a:latin typeface="Open Sans"/>
              </a:rPr>
              <a:t>Insights</a:t>
            </a:r>
          </a:p>
          <a:p>
            <a:pPr algn="ctr"/>
            <a:r>
              <a:rPr lang="en-US" sz="1400" dirty="0">
                <a:solidFill>
                  <a:srgbClr val="4B5563"/>
                </a:solidFill>
                <a:latin typeface="Open Sans"/>
              </a:rPr>
              <a:t>Regional risk assessment patterns</a:t>
            </a:r>
            <a:endParaRPr lang="en-US" sz="1400" b="0" i="0" dirty="0">
              <a:solidFill>
                <a:srgbClr val="4B5563"/>
              </a:solidFill>
              <a:effectLst/>
              <a:latin typeface="Open Sans"/>
            </a:endParaRPr>
          </a:p>
        </p:txBody>
      </p:sp>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37799" y="4539979"/>
            <a:ext cx="866117" cy="86611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290" y="4539979"/>
            <a:ext cx="649458" cy="649458"/>
          </a:xfrm>
          <a:prstGeom prst="rect">
            <a:avLst/>
          </a:prstGeom>
        </p:spPr>
      </p:pic>
      <p:pic>
        <p:nvPicPr>
          <p:cNvPr id="14" name="Picture 1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648528">
            <a:off x="5564792" y="4701475"/>
            <a:ext cx="543124" cy="543124"/>
          </a:xfrm>
          <a:prstGeom prst="rect">
            <a:avLst/>
          </a:prstGeom>
        </p:spPr>
      </p:pic>
    </p:spTree>
    <p:extLst>
      <p:ext uri="{BB962C8B-B14F-4D97-AF65-F5344CB8AC3E}">
        <p14:creationId xmlns:p14="http://schemas.microsoft.com/office/powerpoint/2010/main" val="158818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3548942629"/>
              </p:ext>
            </p:extLst>
          </p:nvPr>
        </p:nvGraphicFramePr>
        <p:xfrm>
          <a:off x="891821" y="1354665"/>
          <a:ext cx="10543822" cy="4978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7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2" y="233050"/>
            <a:ext cx="7644991" cy="584775"/>
          </a:xfrm>
          <a:prstGeom prst="rect">
            <a:avLst/>
          </a:prstGeom>
        </p:spPr>
        <p:txBody>
          <a:bodyPr wrap="square">
            <a:spAutoFit/>
          </a:bodyPr>
          <a:lstStyle/>
          <a:p>
            <a:r>
              <a:rPr lang="en-US" sz="3200" b="1" dirty="0">
                <a:solidFill>
                  <a:srgbClr val="00B0F0"/>
                </a:solidFill>
                <a:latin typeface="Montserrat"/>
              </a:rPr>
              <a:t>Key Findings: Temporal Trends</a:t>
            </a:r>
            <a:endParaRPr lang="en-US" sz="3200" b="1" i="0" dirty="0">
              <a:solidFill>
                <a:srgbClr val="00B0F0"/>
              </a:solidFill>
              <a:effectLst/>
              <a:latin typeface="Montserrat"/>
            </a:endParaRPr>
          </a:p>
        </p:txBody>
      </p:sp>
      <p:sp>
        <p:nvSpPr>
          <p:cNvPr id="3" name="Rectangle 2"/>
          <p:cNvSpPr/>
          <p:nvPr/>
        </p:nvSpPr>
        <p:spPr>
          <a:xfrm>
            <a:off x="8084226" y="911366"/>
            <a:ext cx="3723952" cy="4278094"/>
          </a:xfrm>
          <a:prstGeom prst="rect">
            <a:avLst/>
          </a:prstGeom>
        </p:spPr>
        <p:txBody>
          <a:bodyPr wrap="square">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Historical Patterns</a:t>
            </a:r>
          </a:p>
          <a:p>
            <a:pPr marL="285750" indent="-285750">
              <a:buFont typeface="Wingdings" panose="05000000000000000000" pitchFamily="2" charset="2"/>
              <a:buChar char="ü"/>
            </a:pPr>
            <a:r>
              <a:rPr lang="en-US" b="1" dirty="0" smtClean="0">
                <a:solidFill>
                  <a:srgbClr val="00B050"/>
                </a:solidFill>
                <a:latin typeface="Times New Roman" panose="02020603050405020304" pitchFamily="18" charset="0"/>
                <a:cs typeface="Times New Roman" panose="02020603050405020304" pitchFamily="18" charset="0"/>
              </a:rPr>
              <a:t>1940s </a:t>
            </a:r>
            <a:r>
              <a:rPr lang="en-US" b="1" dirty="0">
                <a:solidFill>
                  <a:srgbClr val="00B050"/>
                </a:solidFill>
                <a:latin typeface="Times New Roman" panose="02020603050405020304" pitchFamily="18" charset="0"/>
                <a:cs typeface="Times New Roman" panose="02020603050405020304" pitchFamily="18" charset="0"/>
              </a:rPr>
              <a:t>Peak</a:t>
            </a:r>
          </a:p>
          <a:p>
            <a:r>
              <a:rPr lang="en-US" dirty="0">
                <a:solidFill>
                  <a:srgbClr val="374151"/>
                </a:solidFill>
                <a:latin typeface="Times New Roman" panose="02020603050405020304" pitchFamily="18" charset="0"/>
                <a:cs typeface="Times New Roman" panose="02020603050405020304" pitchFamily="18" charset="0"/>
              </a:rPr>
              <a:t>Early 1940s show very high accident counts, coinciding with World War II and rapid aviation expansion</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1950s-2010s Transition</a:t>
            </a:r>
          </a:p>
          <a:p>
            <a:r>
              <a:rPr lang="en-US" dirty="0">
                <a:solidFill>
                  <a:srgbClr val="374151"/>
                </a:solidFill>
                <a:latin typeface="Times New Roman" panose="02020603050405020304" pitchFamily="18" charset="0"/>
                <a:cs typeface="Times New Roman" panose="02020603050405020304" pitchFamily="18" charset="0"/>
              </a:rPr>
              <a:t>Gradual decline in accident rates despite increasing air traffic volume, reflecting ongoing safety improvements</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2020s Modern Era</a:t>
            </a:r>
          </a:p>
          <a:p>
            <a:r>
              <a:rPr lang="en-US" dirty="0">
                <a:solidFill>
                  <a:srgbClr val="374151"/>
                </a:solidFill>
                <a:latin typeface="Times New Roman" panose="02020603050405020304" pitchFamily="18" charset="0"/>
                <a:cs typeface="Times New Roman" panose="02020603050405020304" pitchFamily="18" charset="0"/>
              </a:rPr>
              <a:t>Remarkably low accident counts despite unprecedented number of aircraft in operation, demonstrating dramatic safety advancements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 y="911366"/>
            <a:ext cx="7859482" cy="4383125"/>
          </a:xfrm>
          <a:prstGeom prst="rect">
            <a:avLst/>
          </a:prstGeom>
        </p:spPr>
      </p:pic>
      <p:sp>
        <p:nvSpPr>
          <p:cNvPr id="7" name="Rectangle 6"/>
          <p:cNvSpPr/>
          <p:nvPr/>
        </p:nvSpPr>
        <p:spPr>
          <a:xfrm>
            <a:off x="121762" y="5388032"/>
            <a:ext cx="7859481" cy="1384995"/>
          </a:xfrm>
          <a:prstGeom prst="rect">
            <a:avLst/>
          </a:prstGeom>
          <a:solidFill>
            <a:schemeClr val="accent2">
              <a:lumMod val="40000"/>
              <a:lumOff val="60000"/>
            </a:schemeClr>
          </a:solidFill>
        </p:spPr>
        <p:txBody>
          <a:bodyPr wrap="square">
            <a:spAutoFit/>
          </a:bodyPr>
          <a:lstStyle/>
          <a:p>
            <a:pPr lvl="0"/>
            <a:r>
              <a:rPr lang="en-US" dirty="0">
                <a:solidFill>
                  <a:srgbClr val="00B0F0"/>
                </a:solidFill>
              </a:rPr>
              <a:t>Key Insight</a:t>
            </a:r>
            <a:r>
              <a:rPr lang="en-US" dirty="0" smtClean="0">
                <a:solidFill>
                  <a:srgbClr val="00B0F0"/>
                </a:solidFill>
              </a:rPr>
              <a:t>: </a:t>
            </a:r>
            <a:r>
              <a:rPr lang="en-US" sz="1600" dirty="0" smtClean="0">
                <a:latin typeface="Calibri" panose="020F0502020204030204" pitchFamily="34" charset="0"/>
                <a:cs typeface="Calibri" panose="020F0502020204030204" pitchFamily="34" charset="0"/>
              </a:rPr>
              <a:t>Aviation safety has dramatically improved over the decades. Despite the massive growth in air travel volume, accident rates have steadily declined, with the 2020s showing the lowest accident counts in modern aviation history. This positive trajectory demonstrates the effectiveness of industry safety initiatives.</a:t>
            </a:r>
            <a:endParaRPr lang="en-US" sz="1600" dirty="0">
              <a:latin typeface="Calibri" panose="020F0502020204030204" pitchFamily="34" charset="0"/>
              <a:cs typeface="Calibri" panose="020F0502020204030204" pitchFamily="34" charset="0"/>
            </a:endParaRPr>
          </a:p>
          <a:p>
            <a:pPr lvl="0"/>
            <a:endParaRPr lang="en-US" dirty="0"/>
          </a:p>
        </p:txBody>
      </p:sp>
    </p:spTree>
    <p:extLst>
      <p:ext uri="{BB962C8B-B14F-4D97-AF65-F5344CB8AC3E}">
        <p14:creationId xmlns:p14="http://schemas.microsoft.com/office/powerpoint/2010/main" val="2388253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893" y="425056"/>
            <a:ext cx="4924372" cy="646331"/>
          </a:xfrm>
          <a:prstGeom prst="rect">
            <a:avLst/>
          </a:prstGeom>
        </p:spPr>
        <p:txBody>
          <a:bodyPr wrap="square">
            <a:spAutoFit/>
          </a:bodyPr>
          <a:lstStyle/>
          <a:p>
            <a:r>
              <a:rPr lang="en-US" sz="3600" b="1" dirty="0" smtClean="0">
                <a:solidFill>
                  <a:schemeClr val="tx2">
                    <a:lumMod val="50000"/>
                  </a:schemeClr>
                </a:solidFill>
                <a:latin typeface="Rockwell" panose="02060603020205020403" pitchFamily="18" charset="0"/>
              </a:rPr>
              <a:t>Aircraft </a:t>
            </a:r>
            <a:r>
              <a:rPr lang="en-US" sz="3600" b="1" dirty="0">
                <a:solidFill>
                  <a:schemeClr val="tx2">
                    <a:lumMod val="50000"/>
                  </a:schemeClr>
                </a:solidFill>
                <a:latin typeface="Rockwell" panose="02060603020205020403" pitchFamily="18" charset="0"/>
              </a:rPr>
              <a:t>Analysis</a:t>
            </a:r>
            <a:endParaRPr lang="en-US" sz="3600" b="1" i="0" dirty="0">
              <a:solidFill>
                <a:schemeClr val="tx2">
                  <a:lumMod val="50000"/>
                </a:schemeClr>
              </a:solidFill>
              <a:effectLst/>
              <a:latin typeface="Rockwell" panose="02060603020205020403" pitchFamily="18" charset="0"/>
            </a:endParaRPr>
          </a:p>
        </p:txBody>
      </p:sp>
      <p:sp>
        <p:nvSpPr>
          <p:cNvPr id="9" name="Rectangle 8"/>
          <p:cNvSpPr/>
          <p:nvPr/>
        </p:nvSpPr>
        <p:spPr>
          <a:xfrm>
            <a:off x="292893" y="1104431"/>
            <a:ext cx="5159640" cy="4431983"/>
          </a:xfrm>
          <a:prstGeom prst="rect">
            <a:avLst/>
          </a:prstGeom>
        </p:spPr>
        <p:txBody>
          <a:bodyPr wrap="square">
            <a:spAutoFit/>
          </a:bodyPr>
          <a:lstStyle/>
          <a:p>
            <a:r>
              <a:rPr lang="en-US" b="1" dirty="0">
                <a:solidFill>
                  <a:schemeClr val="accent5">
                    <a:lumMod val="75000"/>
                  </a:schemeClr>
                </a:solidFill>
                <a:latin typeface="Arial Narrow" panose="020B0606020202030204" pitchFamily="34" charset="0"/>
              </a:rPr>
              <a:t>Aircraft Safety </a:t>
            </a:r>
            <a:r>
              <a:rPr lang="en-US" b="1" dirty="0" smtClean="0">
                <a:solidFill>
                  <a:schemeClr val="accent5">
                    <a:lumMod val="75000"/>
                  </a:schemeClr>
                </a:solidFill>
                <a:latin typeface="Arial Narrow" panose="020B0606020202030204" pitchFamily="34" charset="0"/>
              </a:rPr>
              <a:t>Patterns</a:t>
            </a:r>
          </a:p>
          <a:p>
            <a:endParaRPr lang="en-US" b="1" dirty="0">
              <a:solidFill>
                <a:srgbClr val="2C5282"/>
              </a:solidFill>
              <a:latin typeface="Arial Narrow" panose="020B0606020202030204" pitchFamily="34" charset="0"/>
            </a:endParaRPr>
          </a:p>
          <a:p>
            <a:r>
              <a:rPr lang="en-US" b="1" dirty="0">
                <a:solidFill>
                  <a:srgbClr val="FF0000"/>
                </a:solidFill>
                <a:latin typeface="Arial Narrow" panose="020B0606020202030204" pitchFamily="34" charset="0"/>
              </a:rPr>
              <a:t>Highest Frequency Aircraft</a:t>
            </a:r>
          </a:p>
          <a:p>
            <a:r>
              <a:rPr lang="en-US" sz="1600" dirty="0">
                <a:solidFill>
                  <a:srgbClr val="374151"/>
                </a:solidFill>
                <a:latin typeface="Arial Narrow" panose="020B0606020202030204" pitchFamily="34" charset="0"/>
              </a:rPr>
              <a:t>Aircraft with the highest recorded accident counts in our dataset:</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Douglas C-47A (DC-3) - highest frequency</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Boeing military variants</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Higher counts often correlate with widespread usage rather than inherent design </a:t>
            </a:r>
            <a:r>
              <a:rPr lang="en-US" sz="1600" dirty="0" smtClean="0">
                <a:solidFill>
                  <a:srgbClr val="374151"/>
                </a:solidFill>
                <a:latin typeface="Arial Narrow" panose="020B0606020202030204" pitchFamily="34" charset="0"/>
              </a:rPr>
              <a:t>flaws</a:t>
            </a:r>
            <a:endParaRPr lang="en-US" sz="1600" dirty="0">
              <a:solidFill>
                <a:srgbClr val="374151"/>
              </a:solidFill>
              <a:latin typeface="Arial Narrow" panose="020B0606020202030204" pitchFamily="34" charset="0"/>
            </a:endParaRPr>
          </a:p>
          <a:p>
            <a:endParaRPr lang="en-US" b="1" dirty="0" smtClean="0">
              <a:solidFill>
                <a:srgbClr val="00B050"/>
              </a:solidFill>
              <a:latin typeface="Arial Narrow" panose="020B0606020202030204" pitchFamily="34" charset="0"/>
            </a:endParaRPr>
          </a:p>
          <a:p>
            <a:r>
              <a:rPr lang="en-US" b="1" dirty="0" smtClean="0">
                <a:solidFill>
                  <a:srgbClr val="00B050"/>
                </a:solidFill>
                <a:latin typeface="Arial Narrow" panose="020B0606020202030204" pitchFamily="34" charset="0"/>
              </a:rPr>
              <a:t>Lower </a:t>
            </a:r>
            <a:r>
              <a:rPr lang="en-US" b="1" dirty="0">
                <a:solidFill>
                  <a:srgbClr val="00B050"/>
                </a:solidFill>
                <a:latin typeface="Arial Narrow" panose="020B0606020202030204" pitchFamily="34" charset="0"/>
              </a:rPr>
              <a:t>Risk Aircraft</a:t>
            </a:r>
          </a:p>
          <a:p>
            <a:r>
              <a:rPr lang="en-US" sz="1600" dirty="0">
                <a:solidFill>
                  <a:srgbClr val="374151"/>
                </a:solidFill>
                <a:latin typeface="Arial Narrow" panose="020B0606020202030204" pitchFamily="34" charset="0"/>
              </a:rPr>
              <a:t>Aircraft with consistently lower accident counts: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Several modern commercial models show remarkably low accident rates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These may represent safer options for fleet acquisition and passenger operations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Lower accident frequency persists even when accounting for operational volume</a:t>
            </a:r>
            <a:endParaRPr lang="en-US" sz="1600" b="0" i="0" dirty="0">
              <a:solidFill>
                <a:srgbClr val="374151"/>
              </a:solidFill>
              <a:effectLst/>
              <a:latin typeface="Arial Narrow" panose="020B0606020202030204" pitchFamily="34" charset="0"/>
            </a:endParaRPr>
          </a:p>
        </p:txBody>
      </p:sp>
      <p:sp>
        <p:nvSpPr>
          <p:cNvPr id="10" name="Rectangle 9"/>
          <p:cNvSpPr/>
          <p:nvPr/>
        </p:nvSpPr>
        <p:spPr>
          <a:xfrm>
            <a:off x="7164456" y="756399"/>
            <a:ext cx="3801041" cy="369332"/>
          </a:xfrm>
          <a:prstGeom prst="rect">
            <a:avLst/>
          </a:prstGeom>
        </p:spPr>
        <p:txBody>
          <a:bodyPr wrap="none">
            <a:spAutoFit/>
          </a:bodyPr>
          <a:lstStyle/>
          <a:p>
            <a:r>
              <a:rPr lang="en-US" b="1" dirty="0">
                <a:solidFill>
                  <a:srgbClr val="2C5282"/>
                </a:solidFill>
                <a:latin typeface="Montserrat"/>
              </a:rPr>
              <a:t>Accident Frequency Comparison</a:t>
            </a:r>
            <a:endParaRPr lang="en-US" b="1" i="0" dirty="0">
              <a:solidFill>
                <a:srgbClr val="2C5282"/>
              </a:solidFill>
              <a:effectLst/>
              <a:latin typeface="Montserra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533" y="1125731"/>
            <a:ext cx="6378223" cy="4732385"/>
          </a:xfrm>
          <a:prstGeom prst="rect">
            <a:avLst/>
          </a:prstGeom>
        </p:spPr>
      </p:pic>
      <p:sp>
        <p:nvSpPr>
          <p:cNvPr id="12" name="Rectangle 11"/>
          <p:cNvSpPr/>
          <p:nvPr/>
        </p:nvSpPr>
        <p:spPr>
          <a:xfrm>
            <a:off x="703561" y="5569458"/>
            <a:ext cx="7650217" cy="984885"/>
          </a:xfrm>
          <a:prstGeom prst="rect">
            <a:avLst/>
          </a:prstGeom>
        </p:spPr>
        <p:txBody>
          <a:bodyPr wrap="square">
            <a:spAutoFit/>
          </a:bodyPr>
          <a:lstStyle/>
          <a:p>
            <a:r>
              <a:rPr lang="en-US" sz="1600" b="1" dirty="0">
                <a:solidFill>
                  <a:srgbClr val="1E40AF"/>
                </a:solidFill>
                <a:latin typeface="Open Sans"/>
              </a:rPr>
              <a:t>Key Insight</a:t>
            </a:r>
          </a:p>
          <a:p>
            <a:pPr lvl="1"/>
            <a:r>
              <a:rPr lang="en-US" sz="1400" dirty="0" smtClean="0">
                <a:solidFill>
                  <a:srgbClr val="374151"/>
                </a:solidFill>
                <a:latin typeface="Open Sans"/>
              </a:rPr>
              <a:t>Accident </a:t>
            </a:r>
            <a:r>
              <a:rPr lang="en-US" sz="1400" dirty="0">
                <a:solidFill>
                  <a:srgbClr val="374151"/>
                </a:solidFill>
                <a:latin typeface="Open Sans"/>
              </a:rPr>
              <a:t>frequency alone is not a definitive indicator of aircraft safety. Operational volume, aircraft age, primary usage (military vs. commercial), and technological era </a:t>
            </a:r>
            <a:r>
              <a:rPr lang="en-US" sz="1400" dirty="0" smtClean="0">
                <a:solidFill>
                  <a:srgbClr val="374151"/>
                </a:solidFill>
                <a:latin typeface="Open Sans"/>
              </a:rPr>
              <a:t>must be </a:t>
            </a:r>
            <a:r>
              <a:rPr lang="en-US" sz="1400" dirty="0">
                <a:solidFill>
                  <a:srgbClr val="374151"/>
                </a:solidFill>
                <a:latin typeface="Open Sans"/>
              </a:rPr>
              <a:t>considered for meaningful risk assessment.</a:t>
            </a:r>
            <a:endParaRPr lang="en-US" sz="1400" b="0" i="0" dirty="0">
              <a:solidFill>
                <a:srgbClr val="374151"/>
              </a:solidFill>
              <a:effectLst/>
              <a:latin typeface="Open Sans"/>
            </a:endParaRPr>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5922" y="5858116"/>
            <a:ext cx="515112" cy="617728"/>
          </a:xfrm>
          <a:prstGeom prst="rect">
            <a:avLst/>
          </a:prstGeom>
        </p:spPr>
      </p:pic>
    </p:spTree>
    <p:extLst>
      <p:ext uri="{BB962C8B-B14F-4D97-AF65-F5344CB8AC3E}">
        <p14:creationId xmlns:p14="http://schemas.microsoft.com/office/powerpoint/2010/main" val="187322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12192000" cy="915519"/>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3823" y="31079"/>
            <a:ext cx="7495822" cy="523220"/>
          </a:xfrm>
          <a:prstGeom prst="rect">
            <a:avLst/>
          </a:prstGeom>
        </p:spPr>
        <p:txBody>
          <a:bodyPr wrap="square">
            <a:spAutoFit/>
          </a:bodyPr>
          <a:lstStyle/>
          <a:p>
            <a:r>
              <a:rPr lang="en-US" sz="2800" dirty="0">
                <a:solidFill>
                  <a:srgbClr val="0D4B8F"/>
                </a:solidFill>
                <a:latin typeface="Algerian" panose="04020705040A02060702" pitchFamily="82" charset="0"/>
              </a:rPr>
              <a:t>Geographic &amp; Operator </a:t>
            </a:r>
            <a:r>
              <a:rPr lang="en-US" sz="2800" dirty="0" smtClean="0">
                <a:solidFill>
                  <a:srgbClr val="0D4B8F"/>
                </a:solidFill>
                <a:latin typeface="Algerian" panose="04020705040A02060702" pitchFamily="82" charset="0"/>
              </a:rPr>
              <a:t>Analysis</a:t>
            </a:r>
            <a:endParaRPr lang="en-US" sz="2800" dirty="0">
              <a:solidFill>
                <a:srgbClr val="0D4B8F"/>
              </a:solidFill>
              <a:latin typeface="Algerian" panose="04020705040A02060702" pitchFamily="82" charset="0"/>
            </a:endParaRPr>
          </a:p>
        </p:txBody>
      </p:sp>
      <p:sp>
        <p:nvSpPr>
          <p:cNvPr id="3" name="Rectangle 2"/>
          <p:cNvSpPr/>
          <p:nvPr/>
        </p:nvSpPr>
        <p:spPr>
          <a:xfrm>
            <a:off x="6705600" y="556662"/>
            <a:ext cx="1749778" cy="338554"/>
          </a:xfrm>
          <a:prstGeom prst="rect">
            <a:avLst/>
          </a:prstGeom>
        </p:spPr>
        <p:txBody>
          <a:bodyPr wrap="square">
            <a:spAutoFit/>
          </a:bodyPr>
          <a:lstStyle/>
          <a:p>
            <a:r>
              <a:rPr lang="en-US" sz="1600" b="1" dirty="0">
                <a:solidFill>
                  <a:srgbClr val="2C5282"/>
                </a:solidFill>
                <a:latin typeface="Montserrat"/>
              </a:rPr>
              <a:t>Top </a:t>
            </a:r>
            <a:r>
              <a:rPr lang="en-US" sz="1600" b="1" dirty="0" smtClean="0">
                <a:solidFill>
                  <a:srgbClr val="2C5282"/>
                </a:solidFill>
                <a:latin typeface="Montserrat"/>
              </a:rPr>
              <a:t>Operators</a:t>
            </a:r>
            <a:endParaRPr lang="en-US" sz="1600" dirty="0"/>
          </a:p>
        </p:txBody>
      </p:sp>
      <p:sp>
        <p:nvSpPr>
          <p:cNvPr id="4" name="Rectangle 3"/>
          <p:cNvSpPr/>
          <p:nvPr/>
        </p:nvSpPr>
        <p:spPr>
          <a:xfrm>
            <a:off x="383823" y="549263"/>
            <a:ext cx="4967111" cy="369332"/>
          </a:xfrm>
          <a:prstGeom prst="rect">
            <a:avLst/>
          </a:prstGeom>
        </p:spPr>
        <p:txBody>
          <a:bodyPr wrap="square">
            <a:spAutoFit/>
          </a:bodyPr>
          <a:lstStyle/>
          <a:p>
            <a:r>
              <a:rPr lang="en-US" b="1" dirty="0">
                <a:solidFill>
                  <a:srgbClr val="2C5282"/>
                </a:solidFill>
                <a:latin typeface="Montserrat"/>
              </a:rPr>
              <a:t>Geographic </a:t>
            </a:r>
            <a:r>
              <a:rPr lang="en-US" sz="1600" b="1" dirty="0">
                <a:solidFill>
                  <a:srgbClr val="2C5282"/>
                </a:solidFill>
                <a:latin typeface="Montserrat"/>
              </a:rPr>
              <a:t>Distribution</a:t>
            </a:r>
            <a:r>
              <a:rPr lang="en-US" b="1" dirty="0">
                <a:solidFill>
                  <a:srgbClr val="2C5282"/>
                </a:solidFill>
                <a:latin typeface="Montserrat"/>
              </a:rPr>
              <a:t> of </a:t>
            </a:r>
            <a:r>
              <a:rPr lang="en-US" b="1" dirty="0" smtClean="0">
                <a:solidFill>
                  <a:srgbClr val="2C5282"/>
                </a:solidFill>
                <a:latin typeface="Montserrat"/>
              </a:rPr>
              <a:t>Accidents</a:t>
            </a:r>
            <a:endParaRPr lang="en-US" b="1" dirty="0">
              <a:solidFill>
                <a:srgbClr val="2C5282"/>
              </a:solidFill>
              <a:latin typeface="Montserrat"/>
            </a:endParaRPr>
          </a:p>
        </p:txBody>
      </p:sp>
      <p:sp>
        <p:nvSpPr>
          <p:cNvPr id="5" name="Rectangle 4"/>
          <p:cNvSpPr/>
          <p:nvPr/>
        </p:nvSpPr>
        <p:spPr>
          <a:xfrm>
            <a:off x="191912" y="4603413"/>
            <a:ext cx="5573998" cy="2062103"/>
          </a:xfrm>
          <a:prstGeom prst="rect">
            <a:avLst/>
          </a:prstGeom>
        </p:spPr>
        <p:txBody>
          <a:bodyPr wrap="square">
            <a:spAutoFit/>
          </a:bodyPr>
          <a:lstStyle/>
          <a:p>
            <a:r>
              <a:rPr lang="en-US" sz="1600" b="1" dirty="0">
                <a:solidFill>
                  <a:srgbClr val="FFC000"/>
                </a:solidFill>
                <a:latin typeface="Open Sans"/>
              </a:rPr>
              <a:t>Geographic </a:t>
            </a:r>
            <a:r>
              <a:rPr lang="en-US" sz="1600" b="1" dirty="0" smtClean="0">
                <a:solidFill>
                  <a:srgbClr val="FFC000"/>
                </a:solidFill>
                <a:latin typeface="Open Sans"/>
              </a:rPr>
              <a:t>Insights</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 </a:t>
            </a:r>
            <a:r>
              <a:rPr lang="en-US" sz="1400" dirty="0">
                <a:solidFill>
                  <a:srgbClr val="374151"/>
                </a:solidFill>
                <a:latin typeface="Open Sans"/>
              </a:rPr>
              <a:t>has significantly higher accident counts largely due to the size of its aviation industry</a:t>
            </a:r>
          </a:p>
          <a:p>
            <a:pPr marL="285750" indent="-285750">
              <a:buClr>
                <a:srgbClr val="FFC000"/>
              </a:buClr>
              <a:buFont typeface="Wingdings" panose="05000000000000000000" pitchFamily="2" charset="2"/>
              <a:buChar char="ü"/>
            </a:pPr>
            <a:r>
              <a:rPr lang="en-US" sz="1400" dirty="0">
                <a:solidFill>
                  <a:srgbClr val="374151"/>
                </a:solidFill>
                <a:latin typeface="Open Sans"/>
              </a:rPr>
              <a:t>Countries with mature aviation sectors record more incidents due to higher flight volumes</a:t>
            </a:r>
          </a:p>
          <a:p>
            <a:pPr marL="285750" indent="-285750">
              <a:buClr>
                <a:srgbClr val="FFC000"/>
              </a:buClr>
              <a:buFont typeface="Wingdings" panose="05000000000000000000" pitchFamily="2" charset="2"/>
              <a:buChar char="ü"/>
            </a:pPr>
            <a:r>
              <a:rPr lang="en-US" sz="1400" dirty="0">
                <a:solidFill>
                  <a:srgbClr val="374151"/>
                </a:solidFill>
                <a:latin typeface="Open Sans"/>
              </a:rPr>
              <a:t>Geographic accident distribution closely correlates with air traffic density</a:t>
            </a:r>
          </a:p>
          <a:p>
            <a:pPr marL="285750" indent="-285750">
              <a:buClr>
                <a:srgbClr val="FFC000"/>
              </a:buClr>
              <a:buFont typeface="Wingdings" panose="05000000000000000000" pitchFamily="2" charset="2"/>
              <a:buChar char="ü"/>
            </a:pPr>
            <a:r>
              <a:rPr lang="en-US" sz="1400" dirty="0">
                <a:solidFill>
                  <a:srgbClr val="374151"/>
                </a:solidFill>
                <a:latin typeface="Open Sans"/>
              </a:rPr>
              <a:t>Regional safety standards and reporting practices influence recorded accident rates</a:t>
            </a:r>
            <a:endParaRPr lang="en-US" sz="1400" b="0" i="0" dirty="0">
              <a:solidFill>
                <a:srgbClr val="374151"/>
              </a:solidFill>
              <a:effectLst/>
              <a:latin typeface="Open San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2" y="1009925"/>
            <a:ext cx="5492264" cy="3499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912040"/>
            <a:ext cx="5542845" cy="3613479"/>
          </a:xfrm>
          <a:prstGeom prst="rect">
            <a:avLst/>
          </a:prstGeom>
        </p:spPr>
      </p:pic>
      <p:sp>
        <p:nvSpPr>
          <p:cNvPr id="8" name="Rectangle 7"/>
          <p:cNvSpPr/>
          <p:nvPr/>
        </p:nvSpPr>
        <p:spPr>
          <a:xfrm>
            <a:off x="5894377" y="946598"/>
            <a:ext cx="296222" cy="2843265"/>
          </a:xfrm>
          <a:prstGeom prst="rect">
            <a:avLst/>
          </a:prstGeom>
          <a:solidFill>
            <a:schemeClr val="accent2">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94377" y="3651074"/>
            <a:ext cx="296222" cy="3014442"/>
          </a:xfrm>
          <a:prstGeom prst="rect">
            <a:avLst/>
          </a:prstGeom>
          <a:solidFill>
            <a:schemeClr val="accent1">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19065" y="4603413"/>
            <a:ext cx="5624579" cy="1846659"/>
          </a:xfrm>
          <a:prstGeom prst="rect">
            <a:avLst/>
          </a:prstGeom>
        </p:spPr>
        <p:txBody>
          <a:bodyPr wrap="square">
            <a:spAutoFit/>
          </a:bodyPr>
          <a:lstStyle/>
          <a:p>
            <a:r>
              <a:rPr lang="en-US" sz="1600" b="1" dirty="0" smtClean="0">
                <a:solidFill>
                  <a:srgbClr val="FFC000"/>
                </a:solidFill>
                <a:latin typeface="Open Sans"/>
              </a:rPr>
              <a:t>Operator Insights</a:t>
            </a:r>
          </a:p>
          <a:p>
            <a:pPr marL="285750" indent="-285750">
              <a:buClr>
                <a:srgbClr val="FFC000"/>
              </a:buClr>
              <a:buFont typeface="Wingdings" panose="05000000000000000000" pitchFamily="2" charset="2"/>
              <a:buChar char="ü"/>
            </a:pPr>
            <a:r>
              <a:rPr lang="en-US" sz="1400" dirty="0">
                <a:solidFill>
                  <a:srgbClr val="374151"/>
                </a:solidFill>
                <a:latin typeface="Open Sans"/>
              </a:rPr>
              <a:t>USAF (United States Air Force) records the most accidents, likely due to its large aircraft fleet</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USAAF </a:t>
            </a:r>
            <a:r>
              <a:rPr lang="en-US" sz="1400" dirty="0">
                <a:solidFill>
                  <a:srgbClr val="374151"/>
                </a:solidFill>
                <a:latin typeface="Open Sans"/>
              </a:rPr>
              <a:t>and US Navy also show high accident rates, influenced by heavy World War II activity before USAAF became the USAF in 1947</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RAF </a:t>
            </a:r>
            <a:r>
              <a:rPr lang="en-US" sz="1400" dirty="0">
                <a:solidFill>
                  <a:srgbClr val="374151"/>
                </a:solidFill>
                <a:latin typeface="Open Sans"/>
              </a:rPr>
              <a:t>(United Kingdom) reports frequent accidents, possibly linked to early aircraft production and technological advances</a:t>
            </a:r>
            <a:r>
              <a:rPr lang="en-US" sz="1400" dirty="0" smtClean="0">
                <a:solidFill>
                  <a:srgbClr val="374151"/>
                </a:solidFill>
                <a:latin typeface="Open Sans"/>
              </a:rPr>
              <a:t>.</a:t>
            </a:r>
          </a:p>
        </p:txBody>
      </p:sp>
    </p:spTree>
    <p:extLst>
      <p:ext uri="{BB962C8B-B14F-4D97-AF65-F5344CB8AC3E}">
        <p14:creationId xmlns:p14="http://schemas.microsoft.com/office/powerpoint/2010/main" val="391829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2A77B-0928-A457-F556-B0F10D61A448}"/>
              </a:ext>
            </a:extLst>
          </p:cNvPr>
          <p:cNvSpPr txBox="1">
            <a:spLocks noGrp="1"/>
          </p:cNvSpPr>
          <p:nvPr>
            <p:ph type="title" idx="4294967295"/>
          </p:nvPr>
        </p:nvSpPr>
        <p:spPr>
          <a:xfrm>
            <a:off x="259645" y="82237"/>
            <a:ext cx="6163733" cy="603161"/>
          </a:xfrm>
          <a:prstGeom prst="rect">
            <a:avLst/>
          </a:prstGeom>
          <a:noFill/>
          <a:ln>
            <a:noFill/>
          </a:ln>
        </p:spPr>
        <p:txBody>
          <a:bodyPr vert="horz" wrap="square" lIns="91440" tIns="45720" rIns="91440" bIns="45720" anchor="b" anchorCtr="0" compatLnSpc="1">
            <a:noAutofit/>
          </a:bodyPr>
          <a:lstStyle/>
          <a:p>
            <a:pPr lvl="0"/>
            <a:r>
              <a:rPr lang="en-US" sz="2800" b="1" dirty="0">
                <a:solidFill>
                  <a:schemeClr val="tx1">
                    <a:lumMod val="85000"/>
                    <a:lumOff val="15000"/>
                  </a:schemeClr>
                </a:solidFill>
                <a:latin typeface="Rockwell" panose="02060603020205020403" pitchFamily="18" charset="0"/>
              </a:rPr>
              <a:t>Strategic Recommendations</a:t>
            </a:r>
            <a:endParaRPr lang="en-US" sz="2800" b="1" dirty="0">
              <a:solidFill>
                <a:schemeClr val="tx1">
                  <a:lumMod val="85000"/>
                  <a:lumOff val="15000"/>
                </a:schemeClr>
              </a:solidFill>
              <a:latin typeface="Rockwell" panose="02060603020205020403" pitchFamily="18" charset="0"/>
            </a:endParaRPr>
          </a:p>
        </p:txBody>
      </p:sp>
      <p:sp>
        <p:nvSpPr>
          <p:cNvPr id="7"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259645" y="1360311"/>
            <a:ext cx="4543214" cy="1478844"/>
          </a:xfrm>
        </p:spPr>
        <p:txBody>
          <a:bodyPr tIns="0" bIns="0" anchor="ctr">
            <a:noAutofit/>
          </a:bodyPr>
          <a:lstStyle/>
          <a:p>
            <a:pPr marL="0" lvl="0" indent="0">
              <a:buNone/>
            </a:pPr>
            <a:r>
              <a:rPr lang="en-US" sz="1600" b="1" dirty="0" smtClean="0">
                <a:solidFill>
                  <a:schemeClr val="accent1"/>
                </a:solidFill>
                <a:latin typeface="Open Sans Bold" pitchFamily="34"/>
              </a:rPr>
              <a:t>Prioritize </a:t>
            </a:r>
            <a:r>
              <a:rPr lang="en-US" sz="1600" b="1" dirty="0">
                <a:solidFill>
                  <a:schemeClr val="accent1"/>
                </a:solidFill>
                <a:latin typeface="Open Sans Bold" pitchFamily="34"/>
              </a:rPr>
              <a:t>Low-Accident Aircraft </a:t>
            </a:r>
            <a:r>
              <a:rPr lang="en-US" sz="1600" b="1" dirty="0" smtClean="0">
                <a:solidFill>
                  <a:schemeClr val="accent1"/>
                </a:solidFill>
                <a:latin typeface="Open Sans Bold" pitchFamily="34"/>
              </a:rPr>
              <a:t>Makes</a:t>
            </a:r>
            <a:endParaRPr lang="en-US" sz="1600" b="1" dirty="0">
              <a:solidFill>
                <a:schemeClr val="accent1"/>
              </a:solidFill>
              <a:latin typeface="Open Sans Bold" pitchFamily="34"/>
            </a:endParaRPr>
          </a:p>
          <a:p>
            <a:pPr lvl="0">
              <a:buFont typeface="Wingdings" panose="05000000000000000000" pitchFamily="2" charset="2"/>
              <a:buChar char="v"/>
            </a:pPr>
            <a:r>
              <a:rPr lang="en-US" sz="1400" dirty="0">
                <a:latin typeface="Open Sans Bold" pitchFamily="34"/>
              </a:rPr>
              <a:t>Select aircraft models with consistently lower historical accident counts for fleet acquisition. These makes combine operational presence with relatively safer outcomes based on our comprehensive analysis</a:t>
            </a:r>
            <a:r>
              <a:rPr lang="en-US" sz="1400" dirty="0" smtClean="0">
                <a:latin typeface="Open Sans Bold" pitchFamily="34"/>
              </a:rPr>
              <a:t>.</a:t>
            </a:r>
            <a:endParaRPr lang="en-US" sz="1400" dirty="0">
              <a:latin typeface="Open Sans Bold" pitchFamily="34"/>
            </a:endParaRPr>
          </a:p>
        </p:txBody>
      </p:sp>
      <p:sp>
        <p:nvSpPr>
          <p:cNvPr id="2" name="Rectangle 1"/>
          <p:cNvSpPr/>
          <p:nvPr/>
        </p:nvSpPr>
        <p:spPr>
          <a:xfrm>
            <a:off x="259645" y="865201"/>
            <a:ext cx="2800767" cy="369332"/>
          </a:xfrm>
          <a:prstGeom prst="rect">
            <a:avLst/>
          </a:prstGeom>
        </p:spPr>
        <p:txBody>
          <a:bodyPr wrap="none">
            <a:spAutoFit/>
          </a:bodyPr>
          <a:lstStyle/>
          <a:p>
            <a:r>
              <a:rPr lang="en-US" b="1" dirty="0">
                <a:solidFill>
                  <a:schemeClr val="accent1"/>
                </a:solidFill>
                <a:latin typeface="Open Sans Bold" pitchFamily="34"/>
              </a:rPr>
              <a:t>Key Recommendations </a:t>
            </a:r>
            <a:endParaRPr lang="en-US" dirty="0"/>
          </a:p>
        </p:txBody>
      </p:sp>
      <p:sp>
        <p:nvSpPr>
          <p:cNvPr id="8"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460306" y="2988027"/>
            <a:ext cx="4543214" cy="1478844"/>
          </a:xfrm>
        </p:spPr>
        <p:txBody>
          <a:bodyPr tIns="0" bIns="0" anchor="ctr">
            <a:noAutofit/>
          </a:bodyPr>
          <a:lstStyle/>
          <a:p>
            <a:pPr marL="0" lvl="0" indent="0">
              <a:buNone/>
            </a:pPr>
            <a:r>
              <a:rPr lang="en-US" sz="1600" b="1" dirty="0">
                <a:solidFill>
                  <a:schemeClr val="accent1"/>
                </a:solidFill>
                <a:latin typeface="Open Sans Bold" pitchFamily="34"/>
              </a:rPr>
              <a:t>Evaluate High-Frequency Accident Operators</a:t>
            </a:r>
          </a:p>
          <a:p>
            <a:pPr lvl="0">
              <a:buFont typeface="Wingdings" panose="05000000000000000000" pitchFamily="2" charset="2"/>
              <a:buChar char="v"/>
            </a:pPr>
            <a:r>
              <a:rPr lang="en-US" sz="1400" dirty="0" smtClean="0">
                <a:latin typeface="Open Sans Bold" pitchFamily="34"/>
              </a:rPr>
              <a:t>Approach </a:t>
            </a:r>
            <a:r>
              <a:rPr lang="en-US" sz="1400" dirty="0">
                <a:latin typeface="Open Sans Bold" pitchFamily="34"/>
              </a:rPr>
              <a:t>operators with consistently high accident counts with caution. Only consider those with demonstrable recent safety improvements and modernized risk management protocols</a:t>
            </a:r>
            <a:r>
              <a:rPr lang="en-US" sz="1400" dirty="0" smtClean="0">
                <a:latin typeface="Open Sans Bold" pitchFamily="34"/>
              </a:rPr>
              <a:t>.</a:t>
            </a:r>
            <a:endParaRPr lang="en-US" sz="1400" dirty="0">
              <a:latin typeface="Open Sans Bold" pitchFamily="34"/>
            </a:endParaRPr>
          </a:p>
        </p:txBody>
      </p:sp>
      <p:sp>
        <p:nvSpPr>
          <p:cNvPr id="9"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692705" y="2276827"/>
            <a:ext cx="4543214" cy="1478844"/>
          </a:xfrm>
        </p:spPr>
        <p:txBody>
          <a:bodyPr tIns="0" bIns="0" anchor="ctr">
            <a:noAutofit/>
          </a:bodyPr>
          <a:lstStyle/>
          <a:p>
            <a:pPr marL="0" lvl="0" indent="0">
              <a:buNone/>
            </a:pPr>
            <a:r>
              <a:rPr lang="en-US" sz="1600" b="1" dirty="0">
                <a:solidFill>
                  <a:schemeClr val="accent1"/>
                </a:solidFill>
                <a:latin typeface="Open Sans Bold" pitchFamily="34"/>
              </a:rPr>
              <a:t>Leverage Modern Safety Standards</a:t>
            </a:r>
          </a:p>
          <a:p>
            <a:pPr lvl="0">
              <a:buFont typeface="Wingdings" panose="05000000000000000000" pitchFamily="2" charset="2"/>
              <a:buChar char="v"/>
            </a:pPr>
            <a:r>
              <a:rPr lang="en-US" sz="1400" dirty="0">
                <a:latin typeface="Open Sans Bold" pitchFamily="34"/>
              </a:rPr>
              <a:t>Focus acquisition strategy on newer aircraft models that benefit from recent decades' safety advancements. Our analysis shows a clear trend of improving safety outcomes in more recent periods</a:t>
            </a:r>
            <a:r>
              <a:rPr lang="en-US" sz="1400" dirty="0" smtClean="0">
                <a:latin typeface="Open Sans Bold" pitchFamily="34"/>
              </a:rPr>
              <a:t>.</a:t>
            </a:r>
            <a:endParaRPr lang="en-US" sz="1400" dirty="0">
              <a:latin typeface="Open Sans Bold" pitchFamily="34"/>
            </a:endParaRPr>
          </a:p>
        </p:txBody>
      </p:sp>
      <p:sp>
        <p:nvSpPr>
          <p:cNvPr id="10"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492044" y="833049"/>
            <a:ext cx="4543214" cy="1478844"/>
          </a:xfrm>
        </p:spPr>
        <p:txBody>
          <a:bodyPr tIns="0" bIns="0" anchor="ctr">
            <a:noAutofit/>
          </a:bodyPr>
          <a:lstStyle/>
          <a:p>
            <a:pPr marL="0" lvl="0" indent="0">
              <a:buNone/>
            </a:pPr>
            <a:r>
              <a:rPr lang="en-US" sz="1600" b="1" dirty="0">
                <a:solidFill>
                  <a:schemeClr val="accent1"/>
                </a:solidFill>
                <a:latin typeface="Open Sans Bold" pitchFamily="34"/>
              </a:rPr>
              <a:t>Geographic Risk Assessment</a:t>
            </a:r>
          </a:p>
          <a:p>
            <a:pPr lvl="0">
              <a:buFont typeface="Wingdings" panose="05000000000000000000" pitchFamily="2" charset="2"/>
              <a:buChar char="v"/>
            </a:pPr>
            <a:r>
              <a:rPr lang="en-US" sz="1400" dirty="0" smtClean="0">
                <a:latin typeface="Open Sans Bold" pitchFamily="34"/>
              </a:rPr>
              <a:t>Exercise </a:t>
            </a:r>
            <a:r>
              <a:rPr lang="en-US" sz="1400" dirty="0">
                <a:latin typeface="Open Sans Bold" pitchFamily="34"/>
              </a:rPr>
              <a:t>heightened vigilance when operating in regions with consistently higher incident rates. Implement additional safety protocols and training for operations in high-risk countries</a:t>
            </a:r>
            <a:r>
              <a:rPr lang="en-US" sz="1400" dirty="0" smtClean="0">
                <a:latin typeface="Open Sans Bold" pitchFamily="34"/>
              </a:rPr>
              <a:t>.</a:t>
            </a:r>
            <a:endParaRPr lang="en-US" sz="1400" dirty="0">
              <a:latin typeface="Open Sans Bold" pitchFamily="34"/>
            </a:endParaRPr>
          </a:p>
        </p:txBody>
      </p:sp>
      <p:graphicFrame>
        <p:nvGraphicFramePr>
          <p:cNvPr id="32" name="Diagram 31"/>
          <p:cNvGraphicFramePr/>
          <p:nvPr>
            <p:extLst>
              <p:ext uri="{D42A27DB-BD31-4B8C-83A1-F6EECF244321}">
                <p14:modId xmlns:p14="http://schemas.microsoft.com/office/powerpoint/2010/main" val="2195408509"/>
              </p:ext>
            </p:extLst>
          </p:nvPr>
        </p:nvGraphicFramePr>
        <p:xfrm>
          <a:off x="2683655" y="3755671"/>
          <a:ext cx="10266607" cy="12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268689856"/>
              </p:ext>
            </p:extLst>
          </p:nvPr>
        </p:nvGraphicFramePr>
        <p:xfrm>
          <a:off x="2686757" y="5612374"/>
          <a:ext cx="6375682" cy="7848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a:off x="8139292" y="5654046"/>
            <a:ext cx="923147" cy="276999"/>
          </a:xfrm>
          <a:prstGeom prst="rect">
            <a:avLst/>
          </a:prstGeom>
          <a:noFill/>
        </p:spPr>
        <p:txBody>
          <a:bodyPr wrap="square" rtlCol="0">
            <a:spAutoFit/>
          </a:bodyPr>
          <a:lstStyle/>
          <a:p>
            <a:r>
              <a:rPr lang="en-US" sz="1200" b="1" dirty="0"/>
              <a:t>Phase 3</a:t>
            </a:r>
            <a:endParaRPr lang="en-US" sz="1200" dirty="0"/>
          </a:p>
        </p:txBody>
      </p:sp>
      <p:sp>
        <p:nvSpPr>
          <p:cNvPr id="16" name="Rectangle 15"/>
          <p:cNvSpPr/>
          <p:nvPr/>
        </p:nvSpPr>
        <p:spPr>
          <a:xfrm>
            <a:off x="632852" y="4726927"/>
            <a:ext cx="1898400" cy="31393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p:cNvSpPr txBox="1"/>
          <p:nvPr/>
        </p:nvSpPr>
        <p:spPr>
          <a:xfrm>
            <a:off x="2686757" y="5657865"/>
            <a:ext cx="923147" cy="276999"/>
          </a:xfrm>
          <a:prstGeom prst="rect">
            <a:avLst/>
          </a:prstGeom>
          <a:noFill/>
        </p:spPr>
        <p:txBody>
          <a:bodyPr wrap="square" rtlCol="0">
            <a:spAutoFit/>
          </a:bodyPr>
          <a:lstStyle/>
          <a:p>
            <a:r>
              <a:rPr lang="en-US" sz="1200" b="1" dirty="0"/>
              <a:t>Phase </a:t>
            </a:r>
            <a:r>
              <a:rPr lang="en-US" sz="1200" b="1" dirty="0" smtClean="0"/>
              <a:t>1</a:t>
            </a:r>
            <a:endParaRPr lang="en-US" sz="1200" dirty="0"/>
          </a:p>
        </p:txBody>
      </p:sp>
      <p:sp>
        <p:nvSpPr>
          <p:cNvPr id="19" name="Rectangle 18"/>
          <p:cNvSpPr/>
          <p:nvPr/>
        </p:nvSpPr>
        <p:spPr>
          <a:xfrm>
            <a:off x="4427790" y="5322992"/>
            <a:ext cx="3127022" cy="369332"/>
          </a:xfrm>
          <a:prstGeom prst="rect">
            <a:avLst/>
          </a:prstGeom>
        </p:spPr>
        <p:txBody>
          <a:bodyPr wrap="square">
            <a:spAutoFit/>
          </a:bodyPr>
          <a:lstStyle/>
          <a:p>
            <a:r>
              <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rPr>
              <a:t>Implementation </a:t>
            </a:r>
            <a:r>
              <a:rPr lang="en-US" dirty="0" smtClean="0">
                <a:solidFill>
                  <a:srgbClr val="7030A0"/>
                </a:solidFill>
                <a:latin typeface="Bahnschrift" panose="020B0502040204020203" pitchFamily="34" charset="0"/>
                <a:ea typeface="Nirmala UI" panose="020B0502040204020203" pitchFamily="34" charset="0"/>
                <a:cs typeface="Nirmala UI" panose="020B0502040204020203" pitchFamily="34" charset="0"/>
              </a:rPr>
              <a:t>Timeline</a:t>
            </a:r>
            <a:endPar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endParaRPr>
          </a:p>
        </p:txBody>
      </p:sp>
      <p:sp>
        <p:nvSpPr>
          <p:cNvPr id="20" name="Rectangle 19"/>
          <p:cNvSpPr/>
          <p:nvPr/>
        </p:nvSpPr>
        <p:spPr>
          <a:xfrm>
            <a:off x="2683655" y="6092741"/>
            <a:ext cx="1323903" cy="461665"/>
          </a:xfrm>
          <a:prstGeom prst="rect">
            <a:avLst/>
          </a:prstGeom>
        </p:spPr>
        <p:txBody>
          <a:bodyPr wrap="square">
            <a:spAutoFit/>
          </a:bodyPr>
          <a:lstStyle/>
          <a:p>
            <a:r>
              <a:rPr lang="en-US" sz="1200" dirty="0"/>
              <a:t>Fleet Assessment</a:t>
            </a:r>
            <a:r>
              <a:rPr lang="en-US" sz="1200" dirty="0"/>
              <a:t/>
            </a:r>
            <a:br>
              <a:rPr lang="en-US" sz="1200" dirty="0"/>
            </a:br>
            <a:r>
              <a:rPr lang="en-US" sz="1200" dirty="0"/>
              <a:t>(3 months)</a:t>
            </a:r>
            <a:endParaRPr lang="en-US" sz="1200" dirty="0"/>
          </a:p>
        </p:txBody>
      </p:sp>
      <p:sp>
        <p:nvSpPr>
          <p:cNvPr id="21" name="Rectangle 20"/>
          <p:cNvSpPr/>
          <p:nvPr/>
        </p:nvSpPr>
        <p:spPr>
          <a:xfrm>
            <a:off x="7461959" y="6092741"/>
            <a:ext cx="1800858" cy="461665"/>
          </a:xfrm>
          <a:prstGeom prst="rect">
            <a:avLst/>
          </a:prstGeom>
        </p:spPr>
        <p:txBody>
          <a:bodyPr wrap="square">
            <a:spAutoFit/>
          </a:bodyPr>
          <a:lstStyle/>
          <a:p>
            <a:r>
              <a:rPr lang="en-US" sz="1200" dirty="0"/>
              <a:t>Continuous Monitoring</a:t>
            </a:r>
          </a:p>
          <a:p>
            <a:r>
              <a:rPr lang="en-US" sz="1200" dirty="0"/>
              <a:t>(Ongoing)</a:t>
            </a:r>
          </a:p>
        </p:txBody>
      </p:sp>
      <p:sp>
        <p:nvSpPr>
          <p:cNvPr id="22" name="Rectangle 21"/>
          <p:cNvSpPr/>
          <p:nvPr/>
        </p:nvSpPr>
        <p:spPr>
          <a:xfrm>
            <a:off x="4684892" y="6074038"/>
            <a:ext cx="2415822" cy="461665"/>
          </a:xfrm>
          <a:prstGeom prst="rect">
            <a:avLst/>
          </a:prstGeom>
        </p:spPr>
        <p:txBody>
          <a:bodyPr wrap="square">
            <a:spAutoFit/>
          </a:bodyPr>
          <a:lstStyle/>
          <a:p>
            <a:r>
              <a:rPr lang="en-US" sz="1200" dirty="0"/>
              <a:t>Safety Protocol Implementation</a:t>
            </a:r>
          </a:p>
          <a:p>
            <a:r>
              <a:rPr lang="en-US" sz="1200" dirty="0"/>
              <a:t>(6 months)</a:t>
            </a:r>
          </a:p>
        </p:txBody>
      </p:sp>
      <p:sp>
        <p:nvSpPr>
          <p:cNvPr id="23" name="Chevron 22"/>
          <p:cNvSpPr/>
          <p:nvPr/>
        </p:nvSpPr>
        <p:spPr>
          <a:xfrm>
            <a:off x="2863564"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hevron 23"/>
          <p:cNvSpPr/>
          <p:nvPr/>
        </p:nvSpPr>
        <p:spPr>
          <a:xfrm>
            <a:off x="3723519" y="59246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hevron 24"/>
          <p:cNvSpPr/>
          <p:nvPr/>
        </p:nvSpPr>
        <p:spPr>
          <a:xfrm>
            <a:off x="4583474"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hevron 25"/>
          <p:cNvSpPr/>
          <p:nvPr/>
        </p:nvSpPr>
        <p:spPr>
          <a:xfrm>
            <a:off x="5412117"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p:cNvSpPr/>
          <p:nvPr/>
        </p:nvSpPr>
        <p:spPr>
          <a:xfrm>
            <a:off x="6177221" y="591531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hevron 27"/>
          <p:cNvSpPr/>
          <p:nvPr/>
        </p:nvSpPr>
        <p:spPr>
          <a:xfrm>
            <a:off x="6940521"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8"/>
          <p:cNvSpPr/>
          <p:nvPr/>
        </p:nvSpPr>
        <p:spPr>
          <a:xfrm>
            <a:off x="7708669"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8348865"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210533" y="5401137"/>
            <a:ext cx="271458" cy="28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233" y="1619020"/>
            <a:ext cx="5700888" cy="923330"/>
          </a:xfrm>
          <a:prstGeom prst="rect">
            <a:avLst/>
          </a:prstGeom>
          <a:ln>
            <a:noFill/>
          </a:ln>
        </p:spPr>
        <p:txBody>
          <a:bodyPr wrap="square">
            <a:spAutoFit/>
          </a:bodyPr>
          <a:lstStyle/>
          <a:p>
            <a:r>
              <a:rPr lang="en-US" b="1" dirty="0" smtClean="0">
                <a:solidFill>
                  <a:srgbClr val="000000"/>
                </a:solidFill>
                <a:latin typeface="Open Sans"/>
              </a:rPr>
              <a:t>Safety </a:t>
            </a:r>
            <a:r>
              <a:rPr lang="en-US" b="1" dirty="0">
                <a:solidFill>
                  <a:srgbClr val="000000"/>
                </a:solidFill>
                <a:latin typeface="Open Sans"/>
              </a:rPr>
              <a:t>Improvements Over Time</a:t>
            </a:r>
          </a:p>
          <a:p>
            <a:r>
              <a:rPr lang="en-US" dirty="0">
                <a:solidFill>
                  <a:srgbClr val="374151"/>
                </a:solidFill>
                <a:latin typeface="Open Sans"/>
              </a:rPr>
              <a:t>Dramatic decline in accident rates from 1940s peak to 2020s, despite increased aviation </a:t>
            </a:r>
            <a:r>
              <a:rPr lang="en-US" dirty="0" smtClean="0">
                <a:solidFill>
                  <a:srgbClr val="374151"/>
                </a:solidFill>
                <a:latin typeface="Open Sans"/>
              </a:rPr>
              <a:t>activity</a:t>
            </a:r>
            <a:endParaRPr lang="en-US" dirty="0">
              <a:solidFill>
                <a:srgbClr val="374151"/>
              </a:solidFill>
              <a:latin typeface="Open Sans"/>
            </a:endParaRPr>
          </a:p>
        </p:txBody>
      </p:sp>
      <p:sp>
        <p:nvSpPr>
          <p:cNvPr id="4" name="Rectangle 3"/>
          <p:cNvSpPr/>
          <p:nvPr/>
        </p:nvSpPr>
        <p:spPr>
          <a:xfrm>
            <a:off x="6637867" y="1473257"/>
            <a:ext cx="5136443" cy="3693319"/>
          </a:xfrm>
          <a:prstGeom prst="rect">
            <a:avLst/>
          </a:prstGeom>
        </p:spPr>
        <p:txBody>
          <a:bodyPr wrap="square">
            <a:spAutoFit/>
          </a:bodyPr>
          <a:lstStyle/>
          <a:p>
            <a:r>
              <a:rPr lang="en-US" b="1" dirty="0">
                <a:solidFill>
                  <a:srgbClr val="1E40AF"/>
                </a:solidFill>
                <a:latin typeface="Arial" panose="020B0604020202020204" pitchFamily="34" charset="0"/>
                <a:cs typeface="Arial" panose="020B0604020202020204" pitchFamily="34" charset="0"/>
              </a:rPr>
              <a:t>Strategic Applications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Data-Driven Aircraft </a:t>
            </a:r>
            <a:r>
              <a:rPr lang="en-US" b="1" dirty="0" smtClean="0">
                <a:solidFill>
                  <a:srgbClr val="000000"/>
                </a:solidFill>
                <a:latin typeface="Arial" panose="020B0604020202020204" pitchFamily="34" charset="0"/>
                <a:cs typeface="Arial" panose="020B0604020202020204" pitchFamily="34" charset="0"/>
              </a:rPr>
              <a:t>Selection: </a:t>
            </a:r>
            <a:r>
              <a:rPr lang="en-US" dirty="0" smtClean="0">
                <a:solidFill>
                  <a:srgbClr val="4B5563"/>
                </a:solidFill>
                <a:latin typeface="Arial" panose="020B0604020202020204" pitchFamily="34" charset="0"/>
                <a:cs typeface="Arial" panose="020B0604020202020204" pitchFamily="34" charset="0"/>
              </a:rPr>
              <a:t>Prioritize </a:t>
            </a:r>
            <a:r>
              <a:rPr lang="en-US" dirty="0">
                <a:solidFill>
                  <a:srgbClr val="4B5563"/>
                </a:solidFill>
                <a:latin typeface="Arial" panose="020B0604020202020204" pitchFamily="34" charset="0"/>
                <a:cs typeface="Arial" panose="020B0604020202020204" pitchFamily="34" charset="0"/>
              </a:rPr>
              <a:t>aircraft makes with proven safety records when making fleet acquisition decisions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Risk-Based </a:t>
            </a:r>
            <a:r>
              <a:rPr lang="en-US" b="1" dirty="0" smtClean="0">
                <a:solidFill>
                  <a:srgbClr val="000000"/>
                </a:solidFill>
                <a:latin typeface="Arial" panose="020B0604020202020204" pitchFamily="34" charset="0"/>
                <a:cs typeface="Arial" panose="020B0604020202020204" pitchFamily="34" charset="0"/>
              </a:rPr>
              <a:t>Operations: </a:t>
            </a:r>
            <a:r>
              <a:rPr lang="en-US" dirty="0" smtClean="0">
                <a:solidFill>
                  <a:srgbClr val="4B5563"/>
                </a:solidFill>
                <a:latin typeface="Arial" panose="020B0604020202020204" pitchFamily="34" charset="0"/>
                <a:cs typeface="Arial" panose="020B0604020202020204" pitchFamily="34" charset="0"/>
              </a:rPr>
              <a:t>Focus </a:t>
            </a:r>
            <a:r>
              <a:rPr lang="en-US" dirty="0">
                <a:solidFill>
                  <a:srgbClr val="4B5563"/>
                </a:solidFill>
                <a:latin typeface="Arial" panose="020B0604020202020204" pitchFamily="34" charset="0"/>
                <a:cs typeface="Arial" panose="020B0604020202020204" pitchFamily="34" charset="0"/>
              </a:rPr>
              <a:t>safety protocols on higher-risk regions and operational environments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Continuous </a:t>
            </a:r>
            <a:r>
              <a:rPr lang="en-US" b="1" dirty="0" smtClean="0">
                <a:solidFill>
                  <a:srgbClr val="000000"/>
                </a:solidFill>
                <a:latin typeface="Arial" panose="020B0604020202020204" pitchFamily="34" charset="0"/>
                <a:cs typeface="Arial" panose="020B0604020202020204" pitchFamily="34" charset="0"/>
              </a:rPr>
              <a:t>Monitoring: </a:t>
            </a:r>
            <a:r>
              <a:rPr lang="en-US" dirty="0" smtClean="0">
                <a:solidFill>
                  <a:srgbClr val="4B5563"/>
                </a:solidFill>
                <a:latin typeface="Arial" panose="020B0604020202020204" pitchFamily="34" charset="0"/>
                <a:cs typeface="Arial" panose="020B0604020202020204" pitchFamily="34" charset="0"/>
              </a:rPr>
              <a:t>Implement </a:t>
            </a:r>
            <a:r>
              <a:rPr lang="en-US" dirty="0">
                <a:solidFill>
                  <a:srgbClr val="4B5563"/>
                </a:solidFill>
                <a:latin typeface="Arial" panose="020B0604020202020204" pitchFamily="34" charset="0"/>
                <a:cs typeface="Arial" panose="020B0604020202020204" pitchFamily="34" charset="0"/>
              </a:rPr>
              <a:t>regular analysis of safety trends to adapt to emerging risks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Safety Investment </a:t>
            </a:r>
            <a:r>
              <a:rPr lang="en-US" b="1" dirty="0" smtClean="0">
                <a:solidFill>
                  <a:srgbClr val="000000"/>
                </a:solidFill>
                <a:latin typeface="Arial" panose="020B0604020202020204" pitchFamily="34" charset="0"/>
                <a:cs typeface="Arial" panose="020B0604020202020204" pitchFamily="34" charset="0"/>
              </a:rPr>
              <a:t>Focus: </a:t>
            </a:r>
            <a:r>
              <a:rPr lang="en-US" dirty="0" smtClean="0">
                <a:solidFill>
                  <a:srgbClr val="4B5563"/>
                </a:solidFill>
                <a:latin typeface="Arial" panose="020B0604020202020204" pitchFamily="34" charset="0"/>
                <a:cs typeface="Arial" panose="020B0604020202020204" pitchFamily="34" charset="0"/>
              </a:rPr>
              <a:t>Leverage </a:t>
            </a:r>
            <a:r>
              <a:rPr lang="en-US" dirty="0">
                <a:solidFill>
                  <a:srgbClr val="4B5563"/>
                </a:solidFill>
                <a:latin typeface="Arial" panose="020B0604020202020204" pitchFamily="34" charset="0"/>
                <a:cs typeface="Arial" panose="020B0604020202020204" pitchFamily="34" charset="0"/>
              </a:rPr>
              <a:t>modern safety standards that have contributed to declining accident rates</a:t>
            </a:r>
            <a:endParaRPr lang="en-US" i="0" dirty="0">
              <a:solidFill>
                <a:srgbClr val="4B5563"/>
              </a:solidFill>
              <a:effectLst/>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5C05D3B9-AC29-4BF4-B79C-A6EEC9213EA8}"/>
              </a:ext>
            </a:extLst>
          </p:cNvPr>
          <p:cNvSpPr txBox="1">
            <a:spLocks/>
          </p:cNvSpPr>
          <p:nvPr/>
        </p:nvSpPr>
        <p:spPr>
          <a:xfrm>
            <a:off x="3932510" y="214488"/>
            <a:ext cx="4263223" cy="66455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00B050"/>
                </a:solidFill>
                <a:latin typeface="Algerian" panose="04020705040A02060702" pitchFamily="82" charset="0"/>
              </a:rPr>
              <a:t>conclusion</a:t>
            </a:r>
            <a:endParaRPr lang="en-US" dirty="0">
              <a:solidFill>
                <a:srgbClr val="00B050"/>
              </a:solidFill>
              <a:latin typeface="Algerian" panose="04020705040A02060702" pitchFamily="82" charset="0"/>
            </a:endParaRPr>
          </a:p>
        </p:txBody>
      </p:sp>
      <p:sp>
        <p:nvSpPr>
          <p:cNvPr id="6" name="Rectangle 5"/>
          <p:cNvSpPr/>
          <p:nvPr/>
        </p:nvSpPr>
        <p:spPr>
          <a:xfrm>
            <a:off x="745067" y="1103925"/>
            <a:ext cx="3187443" cy="369332"/>
          </a:xfrm>
          <a:prstGeom prst="rect">
            <a:avLst/>
          </a:prstGeom>
        </p:spPr>
        <p:txBody>
          <a:bodyPr wrap="square">
            <a:spAutoFit/>
          </a:bodyPr>
          <a:lstStyle/>
          <a:p>
            <a:r>
              <a:rPr lang="en-US" b="1" dirty="0">
                <a:solidFill>
                  <a:srgbClr val="00B050"/>
                </a:solidFill>
                <a:latin typeface="Montserrat"/>
              </a:rPr>
              <a:t>Key Findings </a:t>
            </a:r>
            <a:r>
              <a:rPr lang="en-US" b="1" dirty="0" smtClean="0">
                <a:solidFill>
                  <a:srgbClr val="00B050"/>
                </a:solidFill>
                <a:latin typeface="Montserrat"/>
              </a:rPr>
              <a:t>Summary</a:t>
            </a:r>
            <a:endParaRPr lang="en-US" dirty="0">
              <a:solidFill>
                <a:srgbClr val="00B050"/>
              </a:solidFill>
            </a:endParaRPr>
          </a:p>
        </p:txBody>
      </p:sp>
      <p:sp>
        <p:nvSpPr>
          <p:cNvPr id="7" name="Rectangle 6"/>
          <p:cNvSpPr/>
          <p:nvPr/>
        </p:nvSpPr>
        <p:spPr>
          <a:xfrm>
            <a:off x="6637867" y="1000386"/>
            <a:ext cx="4402667" cy="369332"/>
          </a:xfrm>
          <a:prstGeom prst="rect">
            <a:avLst/>
          </a:prstGeom>
        </p:spPr>
        <p:txBody>
          <a:bodyPr wrap="square">
            <a:spAutoFit/>
          </a:bodyPr>
          <a:lstStyle/>
          <a:p>
            <a:r>
              <a:rPr lang="en-US" b="1" dirty="0">
                <a:solidFill>
                  <a:srgbClr val="00B050"/>
                </a:solidFill>
                <a:latin typeface="Montserrat"/>
              </a:rPr>
              <a:t>Implications for </a:t>
            </a:r>
            <a:r>
              <a:rPr lang="en-US" b="1" dirty="0" smtClean="0">
                <a:solidFill>
                  <a:srgbClr val="00B050"/>
                </a:solidFill>
                <a:latin typeface="Montserrat"/>
              </a:rPr>
              <a:t>Decision-Making</a:t>
            </a:r>
            <a:endParaRPr lang="en-US" dirty="0">
              <a:solidFill>
                <a:srgbClr val="00B050"/>
              </a:solidFill>
            </a:endParaRPr>
          </a:p>
        </p:txBody>
      </p:sp>
      <p:sp>
        <p:nvSpPr>
          <p:cNvPr id="8" name="Rectangle 7"/>
          <p:cNvSpPr/>
          <p:nvPr/>
        </p:nvSpPr>
        <p:spPr>
          <a:xfrm>
            <a:off x="310445" y="2608108"/>
            <a:ext cx="6096000" cy="923330"/>
          </a:xfrm>
          <a:prstGeom prst="rect">
            <a:avLst/>
          </a:prstGeom>
          <a:ln>
            <a:noFill/>
          </a:ln>
        </p:spPr>
        <p:txBody>
          <a:bodyPr>
            <a:spAutoFit/>
          </a:bodyPr>
          <a:lstStyle/>
          <a:p>
            <a:r>
              <a:rPr lang="en-US" b="1" dirty="0">
                <a:solidFill>
                  <a:srgbClr val="000000"/>
                </a:solidFill>
                <a:latin typeface="Open Sans"/>
              </a:rPr>
              <a:t>Aircraft Risk Assessment</a:t>
            </a:r>
          </a:p>
          <a:p>
            <a:r>
              <a:rPr lang="en-US" dirty="0">
                <a:solidFill>
                  <a:srgbClr val="374151"/>
                </a:solidFill>
                <a:latin typeface="Open Sans"/>
              </a:rPr>
              <a:t>Popular makes showed higher accident counts due to operational volume rather than inherent </a:t>
            </a:r>
            <a:r>
              <a:rPr lang="en-US" dirty="0" smtClean="0">
                <a:solidFill>
                  <a:srgbClr val="374151"/>
                </a:solidFill>
                <a:latin typeface="Open Sans"/>
              </a:rPr>
              <a:t>risk</a:t>
            </a:r>
            <a:endParaRPr lang="en-US" dirty="0">
              <a:solidFill>
                <a:srgbClr val="374151"/>
              </a:solidFill>
              <a:latin typeface="Open Sans"/>
            </a:endParaRPr>
          </a:p>
        </p:txBody>
      </p:sp>
      <p:sp>
        <p:nvSpPr>
          <p:cNvPr id="9" name="Rectangle 8"/>
          <p:cNvSpPr/>
          <p:nvPr/>
        </p:nvSpPr>
        <p:spPr>
          <a:xfrm>
            <a:off x="310445" y="3597196"/>
            <a:ext cx="6096000" cy="1200329"/>
          </a:xfrm>
          <a:prstGeom prst="rect">
            <a:avLst/>
          </a:prstGeom>
          <a:ln>
            <a:noFill/>
          </a:ln>
        </p:spPr>
        <p:txBody>
          <a:bodyPr>
            <a:spAutoFit/>
          </a:bodyPr>
          <a:lstStyle/>
          <a:p>
            <a:r>
              <a:rPr lang="en-US" b="1" dirty="0">
                <a:solidFill>
                  <a:srgbClr val="000000"/>
                </a:solidFill>
                <a:latin typeface="Open Sans"/>
              </a:rPr>
              <a:t>Geographic &amp; Operational Patterns</a:t>
            </a:r>
          </a:p>
          <a:p>
            <a:r>
              <a:rPr lang="en-US" dirty="0">
                <a:solidFill>
                  <a:srgbClr val="374151"/>
                </a:solidFill>
                <a:latin typeface="Open Sans"/>
              </a:rPr>
              <a:t>USA recorded 3,500+ accidents, reflecting its large aviation industry; military operators like USAF showed highest incident </a:t>
            </a:r>
            <a:r>
              <a:rPr lang="en-US" dirty="0" smtClean="0">
                <a:solidFill>
                  <a:srgbClr val="374151"/>
                </a:solidFill>
                <a:latin typeface="Open Sans"/>
              </a:rPr>
              <a:t>rates</a:t>
            </a:r>
            <a:endParaRPr lang="en-US" dirty="0">
              <a:solidFill>
                <a:srgbClr val="374151"/>
              </a:solidFill>
              <a:latin typeface="Open Sans"/>
            </a:endParaRPr>
          </a:p>
        </p:txBody>
      </p:sp>
      <p:sp>
        <p:nvSpPr>
          <p:cNvPr id="10" name="Rectangle 9"/>
          <p:cNvSpPr/>
          <p:nvPr/>
        </p:nvSpPr>
        <p:spPr>
          <a:xfrm>
            <a:off x="310445" y="4797525"/>
            <a:ext cx="6096000" cy="1200329"/>
          </a:xfrm>
          <a:prstGeom prst="rect">
            <a:avLst/>
          </a:prstGeom>
          <a:ln>
            <a:noFill/>
          </a:ln>
        </p:spPr>
        <p:txBody>
          <a:bodyPr>
            <a:spAutoFit/>
          </a:bodyPr>
          <a:lstStyle/>
          <a:p>
            <a:r>
              <a:rPr lang="en-US" b="1" dirty="0">
                <a:solidFill>
                  <a:srgbClr val="000000"/>
                </a:solidFill>
                <a:latin typeface="Open Sans"/>
              </a:rPr>
              <a:t>Statistical Independence</a:t>
            </a:r>
          </a:p>
          <a:p>
            <a:r>
              <a:rPr lang="en-US" dirty="0">
                <a:solidFill>
                  <a:srgbClr val="374151"/>
                </a:solidFill>
                <a:latin typeface="Open Sans"/>
              </a:rPr>
              <a:t>No correlation between accident year and fatality rates (-0.045), suggesting fatality severity is independent of time period</a:t>
            </a:r>
            <a:endParaRPr lang="en-US" dirty="0">
              <a:solidFill>
                <a:srgbClr val="374151"/>
              </a:solidFill>
              <a:latin typeface="Open Sans"/>
            </a:endParaRPr>
          </a:p>
        </p:txBody>
      </p:sp>
    </p:spTree>
    <p:extLst>
      <p:ext uri="{BB962C8B-B14F-4D97-AF65-F5344CB8AC3E}">
        <p14:creationId xmlns:p14="http://schemas.microsoft.com/office/powerpoint/2010/main" val="362763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401</TotalTime>
  <Words>881</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8</vt:i4>
      </vt:variant>
    </vt:vector>
  </HeadingPairs>
  <TitlesOfParts>
    <vt:vector size="28" baseType="lpstr">
      <vt:lpstr>Algerian</vt:lpstr>
      <vt:lpstr>Arial</vt:lpstr>
      <vt:lpstr>Arial Black</vt:lpstr>
      <vt:lpstr>Arial Narrow</vt:lpstr>
      <vt:lpstr>Bahnschrift</vt:lpstr>
      <vt:lpstr>Calibri</vt:lpstr>
      <vt:lpstr>Calibri (Headings)</vt:lpstr>
      <vt:lpstr>Calibri Light</vt:lpstr>
      <vt:lpstr>Gill Sans MT</vt:lpstr>
      <vt:lpstr>Montserrat</vt:lpstr>
      <vt:lpstr>Nirmala UI</vt:lpstr>
      <vt:lpstr>Open Sans</vt:lpstr>
      <vt:lpstr>Open Sans Bold</vt:lpstr>
      <vt:lpstr>Rockwell</vt:lpstr>
      <vt:lpstr>Times New Roman</vt:lpstr>
      <vt:lpstr>Tw Cen MT</vt:lpstr>
      <vt:lpstr>Wingdings</vt:lpstr>
      <vt:lpstr>Office Theme</vt:lpstr>
      <vt:lpstr>Droplet</vt:lpstr>
      <vt:lpstr>Parcel</vt:lpstr>
      <vt:lpstr>PowerPoint Presentation</vt:lpstr>
      <vt:lpstr>PowerPoint Presentation</vt:lpstr>
      <vt:lpstr>PowerPoint Presentation</vt:lpstr>
      <vt:lpstr>PowerPoint Presentation</vt:lpstr>
      <vt:lpstr>PowerPoint Presentation</vt:lpstr>
      <vt:lpstr>PowerPoint Presentation</vt:lpstr>
      <vt:lpstr>Strategic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Challenge in IT Startup: An Organizational Behavior Analysis</dc:title>
  <dc:creator>User</dc:creator>
  <cp:lastModifiedBy>PC</cp:lastModifiedBy>
  <cp:revision>43</cp:revision>
  <dcterms:created xsi:type="dcterms:W3CDTF">2025-03-21T08:18:28Z</dcterms:created>
  <dcterms:modified xsi:type="dcterms:W3CDTF">2025-10-01T12:44:51Z</dcterms:modified>
</cp:coreProperties>
</file>