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1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9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18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85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034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238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461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4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601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47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59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54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29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13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11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46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52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80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5AED-5C91-44B8-B732-F90C1002A92D}" type="datetimeFigureOut">
              <a:rPr lang="ru-RU" smtClean="0"/>
              <a:t>03.06.2020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587CF-D1BF-45B0-8CDB-71257A166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06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sz="2800" dirty="0" smtClean="0"/>
              <a:t>Курсова робота</a:t>
            </a:r>
            <a:br>
              <a:rPr lang="uk-UA" sz="2800" dirty="0" smtClean="0"/>
            </a:br>
            <a:r>
              <a:rPr lang="ru-RU" sz="2800" dirty="0"/>
              <a:t>з </a:t>
            </a:r>
            <a:r>
              <a:rPr lang="ru-RU" sz="2800" dirty="0" err="1"/>
              <a:t>дисципліни</a:t>
            </a:r>
            <a:r>
              <a:rPr lang="ru-RU" sz="2800" dirty="0"/>
              <a:t> " </a:t>
            </a:r>
            <a:r>
              <a:rPr lang="ru-RU" sz="2800" dirty="0" err="1"/>
              <a:t>Програмування</a:t>
            </a:r>
            <a:r>
              <a:rPr lang="ru-RU" sz="2800" dirty="0"/>
              <a:t> - 2. </a:t>
            </a:r>
            <a:r>
              <a:rPr lang="ru-RU" sz="2800" dirty="0" err="1"/>
              <a:t>Структури</a:t>
            </a:r>
            <a:r>
              <a:rPr lang="ru-RU" sz="2800" dirty="0"/>
              <a:t> </a:t>
            </a:r>
            <a:r>
              <a:rPr lang="ru-RU" sz="2800" dirty="0" err="1"/>
              <a:t>даних</a:t>
            </a:r>
            <a:r>
              <a:rPr lang="ru-RU" sz="2800" dirty="0"/>
              <a:t> </a:t>
            </a:r>
            <a:r>
              <a:rPr lang="ru-RU" sz="2800" dirty="0" smtClean="0"/>
              <a:t>та </a:t>
            </a:r>
            <a:r>
              <a:rPr lang="ru-RU" sz="2800" dirty="0" err="1"/>
              <a:t>алгоритми</a:t>
            </a:r>
            <a:r>
              <a:rPr lang="ru-RU" sz="2800" dirty="0"/>
              <a:t>"</a:t>
            </a:r>
            <a:r>
              <a:rPr lang="uk-UA" sz="2800" dirty="0" smtClean="0"/>
              <a:t/>
            </a:r>
            <a:br>
              <a:rPr lang="uk-UA" sz="2800" dirty="0" smtClean="0"/>
            </a:br>
            <a:r>
              <a:rPr lang="uk-UA" sz="2800" dirty="0" smtClean="0"/>
              <a:t>на тему: «Ломбард»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Виконав: Шульман Денис ІС-92</a:t>
            </a:r>
          </a:p>
          <a:p>
            <a:r>
              <a:rPr lang="uk-UA" dirty="0" smtClean="0"/>
              <a:t>1 курс</a:t>
            </a:r>
          </a:p>
          <a:p>
            <a:r>
              <a:rPr lang="uk-UA" dirty="0" smtClean="0"/>
              <a:t>ФІОТ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22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328180"/>
            <a:ext cx="9354856" cy="620164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17495" y="89372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dirty="0">
                <a:solidFill>
                  <a:prstClr val="white"/>
                </a:solidFill>
              </a:rPr>
              <a:t>ПРИКЛАД РОБОТИ ПРОГРАМИ</a:t>
            </a:r>
            <a:endParaRPr lang="ru-RU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1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6884" y="208214"/>
            <a:ext cx="11448048" cy="436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uk-UA" sz="20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ru-RU" sz="20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Написана мною програма симулює роботу ломбарду, а саме відносини клієнт-працівник, функціонально програма дозволяє здійснювати обмін речей з певними умовами та відслідковування стану та історії кожного з учасників.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Програма працює </a:t>
            </a:r>
            <a:r>
              <a:rPr lang="uk-UA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коректно</a:t>
            </a: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відслідковує введені дані на предмет їх адекватності. Процес викупу товару, що є найважливішим в роботі ломбарду, передбачає різні версії та вхідні дані взаємодії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При розробці програми були використані основні принципи ООП, а саме застосовані різні відношення між класами, взаємодія різних об’єктів.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Динамічна бібліотека реалізує предметну галузь програми, а інтерфейс користувача знаходиться в окремому проекті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Для себе, виконуючи курсову роботу та досліджуючи сферу діяльності, я виніс, що грамотне проектування та аналіз предметної області є настільки ж, а може і навіть більш важливими, ніж написання програмного коду.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розробці належне дослідити предметну область та виділити основні «механіки» взаємодії у реальному світі та перенести їх на програмний код.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Розробка коду без підготовки та досліджень неминуче веде до «безладу» в коді аж до повної його переробки.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Отже, основним етапом створення програмного забезпечення є написання сценарію програми з відповідними класами та об’єктами, взаємодія між ними. Це вагомо полегшує та прискорює розробку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1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821501" y="69012"/>
            <a:ext cx="4278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ДЯКУЮ ЗА УВАГУ</a:t>
            </a:r>
            <a:endParaRPr lang="ru-RU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58" y="1126735"/>
            <a:ext cx="7311786" cy="377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3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err="1" smtClean="0"/>
              <a:t>Тема:</a:t>
            </a:r>
            <a:r>
              <a:rPr lang="uk-UA" dirty="0" err="1" smtClean="0"/>
              <a:t>Ломбард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Запозичення і повертання грошей та облік речей під заставу</a:t>
            </a:r>
            <a:endParaRPr lang="ru-RU" dirty="0"/>
          </a:p>
          <a:p>
            <a:r>
              <a:rPr lang="uk-UA" dirty="0"/>
              <a:t>Ломбард надає послуги запозичання грошей під заставу цінних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речей. Клієнти в обмін на гроші надають під заставу речі на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певний термін. За бажанням клієнта та категорією речі під заставу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річ може бути викупленою першим бажаючим речей певної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категорії, чи не пізніше певного строку її минулим власником, або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зі зростаючим процентом боргу для власника в залежності від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терміну зберігання. У клієнтів є кредитна історія, що також може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впливати на умови запозичання грошей. Ломбард підраховує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прибуток та витрати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35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1129" y="950801"/>
            <a:ext cx="11438021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Розроблення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консольного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додатку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п</a:t>
            </a: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дключенням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власно</a:t>
            </a: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uk-UA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ібліотеки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використанням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об'єктно-орієнтованої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мовою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С#</a:t>
            </a: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Практично застосувати основні концепції ООП – поліморфізм, інкапсуляцію, статичні та </a:t>
            </a:r>
            <a:r>
              <a:rPr lang="uk-UA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екземплярні</a:t>
            </a: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члени класів бібліотеки - один із найпотужніших </a:t>
            </a:r>
            <a:r>
              <a:rPr lang="uk-UA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інструментаріїв</a:t>
            </a: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ООП; проектування, розробка, налагодження та супровід сучасного програмного забезпечення інформаційних та комп’ютерних систем.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також поглибити та узагальнити набуті впродовж курсу знання, </a:t>
            </a:r>
            <a:r>
              <a:rPr lang="uk-UA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засточовуючи</a:t>
            </a: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практичні навички в області створення сучасних програмних продуктів, </a:t>
            </a:r>
            <a:r>
              <a:rPr lang="uk-UA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викопистовуючи</a:t>
            </a: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єктно</a:t>
            </a: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орієнтовний підхід</a:t>
            </a:r>
            <a:r>
              <a:rPr lang="uk-UA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uk-UA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Основною метою є пришвидшення </a:t>
            </a:r>
            <a:r>
              <a:rPr lang="uk-UA" sz="1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процессу</a:t>
            </a:r>
            <a:r>
              <a:rPr lang="uk-UA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 рахунок автоматизації</a:t>
            </a: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5548" y="96253"/>
            <a:ext cx="76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Мета: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64" y="2935204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0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9045" y="489094"/>
            <a:ext cx="10433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Дослідження предметної області:</a:t>
            </a:r>
          </a:p>
          <a:p>
            <a:endParaRPr lang="uk-UA" dirty="0"/>
          </a:p>
          <a:p>
            <a:r>
              <a:rPr lang="uk-UA" dirty="0" smtClean="0"/>
              <a:t>Клієнт приходить до працівника ломбарду з певним товаром для обміну його за гроші так закладає його </a:t>
            </a:r>
          </a:p>
          <a:p>
            <a:r>
              <a:rPr lang="uk-UA" dirty="0" smtClean="0"/>
              <a:t>На певний термін з можливістю викупу за ту саму вартість впродовж терміну, далі-з певним відсотком.</a:t>
            </a:r>
          </a:p>
          <a:p>
            <a:r>
              <a:rPr lang="uk-UA" dirty="0" smtClean="0"/>
              <a:t>Предмет може бути викуплений будь-яким іншим клієнтом в будь-який час з доплатою.</a:t>
            </a:r>
          </a:p>
          <a:p>
            <a:r>
              <a:rPr lang="uk-UA" dirty="0" smtClean="0"/>
              <a:t>Певну категорію речей можливо викупити лише з доплатою 20% його вартості. При виконанні дій, інформація</a:t>
            </a:r>
          </a:p>
          <a:p>
            <a:r>
              <a:rPr lang="uk-UA" dirty="0" smtClean="0"/>
              <a:t>про них записується до історії акторів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454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1921" y="1424159"/>
            <a:ext cx="11460079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SzPts val="1300"/>
            </a:pPr>
            <a:endParaRPr lang="ru-RU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uk-UA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0"/>
              </a:spcAft>
            </a:pP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Реалізація програми була здійснена на одній з запропонованих мов програмування, що ми вивчали протягом семестру: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.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 Framework</a:t>
            </a: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Середовищем програмування була обрана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2019, що дає можливість реалізувати програму на 100%.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0"/>
              </a:spcAft>
            </a:pP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Перевага була надана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а не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++,</a:t>
            </a: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бо в цій мові зручніше працювати з класами, наявний прибиральник сміття, події та делегати.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>
              <a:lnSpc>
                <a:spcPct val="107000"/>
              </a:lnSpc>
              <a:spcAft>
                <a:spcPts val="0"/>
              </a:spcAft>
            </a:pP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 того ж вона може запропонувати зручне підключення динамічних бібліотек, що робить процес розробки швидше.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10761" y="0"/>
            <a:ext cx="5623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Середовище</a:t>
            </a:r>
            <a:r>
              <a:rPr lang="ru-RU" sz="2000" b="1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sz="2000" b="1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2000" b="1" dirty="0" err="1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мова</a:t>
            </a:r>
            <a:r>
              <a:rPr lang="ru-RU" sz="2000" b="1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uk-UA" sz="2000" dirty="0" smtClean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pic>
        <p:nvPicPr>
          <p:cNvPr id="1026" name="Picture 2" descr="Microsoft Visual Studio IDE for Windows and Mac | E-SPIN Grou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420" y="3272559"/>
            <a:ext cx="4403080" cy="330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67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299438" y="1628736"/>
            <a:ext cx="49451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ru-RU" sz="14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kumimoji="0" lang="uk-UA" altLang="ru-RU" sz="1400" b="1" i="0" u="none" strike="noStrike" cap="none" normalizeH="0" baseline="0" dirty="0" smtClean="0" bmk="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етальний опис класів, їх атрибутів, методів та інтерфейсів</a:t>
            </a:r>
            <a:r>
              <a:rPr kumimoji="0" lang="uk-UA" altLang="ru-RU" sz="14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299438" y="2166184"/>
            <a:ext cx="781630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 класу можна породжувати об’єкти, що слугують як речі. Має конструктор для заповнення полів.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Lombard</a:t>
            </a:r>
            <a:r>
              <a:rPr kumimoji="0" lang="uk-UA" altLang="ru-RU" sz="14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4299438" y="2609096"/>
            <a:ext cx="674665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 з статичними функціями, що забезпечує виконання основних функцій програми.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LombardWorker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4299438" y="3074277"/>
            <a:ext cx="766273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 унаслідується  від класу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Sides</a:t>
            </a:r>
            <a:r>
              <a:rPr kumimoji="0" lang="uk-UA" altLang="ru-RU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на основі цього класу створюється об’єкт-працівник ломбарду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Має конструктор для заповнення полів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4299438" y="3680717"/>
            <a:ext cx="738553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 унаслідується  від класу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Sides</a:t>
            </a:r>
            <a:r>
              <a:rPr kumimoji="0" lang="uk-UA" altLang="ru-RU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на основі цього класу створюється об’єкт-клієнт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Має конструктор для заповнення полів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Sides</a:t>
            </a:r>
            <a:r>
              <a:rPr kumimoji="0" lang="uk-UA" altLang="ru-RU" sz="14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Батьківський абстрактний клас для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LombardWorker</a:t>
            </a:r>
            <a:r>
              <a:rPr kumimoji="0" lang="uk-UA" altLang="ru-RU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kumimoji="0" lang="uk-UA" altLang="ru-RU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функціями, що будуть визначені в наступних класах.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Goods</a:t>
            </a:r>
            <a:r>
              <a:rPr kumimoji="0" lang="uk-UA" altLang="ru-RU" sz="14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&amp; 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Goods</a:t>
            </a:r>
            <a:r>
              <a:rPr kumimoji="0" lang="uk-UA" altLang="ru-RU" sz="14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Невеличкі класи для здійснення сховищ в класах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LombardWorker</a:t>
            </a:r>
            <a:r>
              <a:rPr kumimoji="0" lang="uk-UA" altLang="ru-RU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228" y="472339"/>
            <a:ext cx="354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Опис програмного </a:t>
            </a:r>
            <a:r>
              <a:rPr lang="uk-UA" b="1" dirty="0" err="1" smtClean="0"/>
              <a:t>забеспечення</a:t>
            </a:r>
            <a:r>
              <a:rPr lang="uk-UA" b="1" dirty="0" smtClean="0"/>
              <a:t>: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0969" y="1001285"/>
            <a:ext cx="6096000" cy="5061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Перелік класів «Ломбард»:</a:t>
            </a:r>
            <a:endParaRPr lang="ru-RU" sz="1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Goods1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Goods2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Lombard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LombardWorker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Sides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uk-UA" sz="1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   Типи </a:t>
            </a:r>
            <a:r>
              <a:rPr lang="uk-UA" sz="1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зв’язків</a:t>
            </a:r>
            <a:endParaRPr lang="ru-RU" sz="1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Успадкування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Sides →Person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Sides →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LombardWorker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Реалізація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ISides→Sides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Композиція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 →Goods2→Good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LombardWorker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Goods1→Good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Асоціація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Lombard→LombardWorker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Lombard→Person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79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628714"/>
            <a:ext cx="6096000" cy="56005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uk-UA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Методи:</a:t>
            </a:r>
            <a:endParaRPr lang="ru-RU" sz="1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thing</a:t>
            </a:r>
            <a:r>
              <a:rPr 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метод для додавання речей до сховища суб’єкту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thing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)- </a:t>
            </a:r>
            <a:r>
              <a:rPr lang="uk-UA" sz="1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метьод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видалення речей з сховища суб’єкту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LData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LombardWorker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)-метод для виведення даних про ломбард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PHistory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)-виведення історії транзакцій людини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LHistory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LombardWorker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)- виведення історії транзакцій працівника ломбарду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PSell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LombardWorker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uk-UA" sz="1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продажа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предмету до ломбарду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LSell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LombardWorker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Покупка предмету з ломбарду(викуп)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AddToLombard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double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LombardWorker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-додавання речей до працівника ломбарду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AddToPerson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-додавання речей до клієнта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CheckPerson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-перевірка статусу клієнта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CheckLombard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LombardWorker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r>
              <a:rPr lang="uk-UA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)- перевірка статусу працівника ломбарду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1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490" y="6137515"/>
            <a:ext cx="267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Діаграма класів Ломбард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0" y="0"/>
            <a:ext cx="1159902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4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347232"/>
            <a:ext cx="9431066" cy="61635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7495" y="102268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ПРИКЛАД РОБОТИ ПРОГРАМИ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08662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270</TotalTime>
  <Words>572</Words>
  <Application>Microsoft Office PowerPoint</Application>
  <PresentationFormat>Широкоэкранный</PresentationFormat>
  <Paragraphs>96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Times New Roman</vt:lpstr>
      <vt:lpstr>Trebuchet MS</vt:lpstr>
      <vt:lpstr>Берлин</vt:lpstr>
      <vt:lpstr>Курсова робота з дисципліни " Програмування - 2. Структури даних та алгоритми" на тему: «Ломбард»</vt:lpstr>
      <vt:lpstr>Тема:Ломбард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тему:Ломбард</dc:title>
  <dc:creator>Денис Шульман</dc:creator>
  <cp:lastModifiedBy>Денис Шульман</cp:lastModifiedBy>
  <cp:revision>17</cp:revision>
  <dcterms:created xsi:type="dcterms:W3CDTF">2020-06-03T07:51:12Z</dcterms:created>
  <dcterms:modified xsi:type="dcterms:W3CDTF">2020-06-03T15:47:30Z</dcterms:modified>
</cp:coreProperties>
</file>