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4" r:id="rId17"/>
  </p:sldIdLst>
  <p:sldSz cx="9906000" cy="6858000" type="A4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22E"/>
    <a:srgbClr val="CFF2BC"/>
    <a:srgbClr val="D7D7D7"/>
    <a:srgbClr val="11D2FF"/>
    <a:srgbClr val="F5FCAE"/>
    <a:srgbClr val="FF3300"/>
    <a:srgbClr val="80D305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60" autoAdjust="0"/>
  </p:normalViewPr>
  <p:slideViewPr>
    <p:cSldViewPr>
      <p:cViewPr varScale="1">
        <p:scale>
          <a:sx n="111" d="100"/>
          <a:sy n="111" d="100"/>
        </p:scale>
        <p:origin x="1350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Frutiger 45 Light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utiger 45 Light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Frutiger 45 Light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utiger 45 Light" pitchFamily="34" charset="0"/>
              </a:defRPr>
            </a:lvl1pPr>
          </a:lstStyle>
          <a:p>
            <a:fld id="{E7108C50-2CA6-4785-B613-60A9C36AA72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89953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0" name="Rectangle 44"/>
          <p:cNvSpPr>
            <a:spLocks noGrp="1" noChangeArrowheads="1"/>
          </p:cNvSpPr>
          <p:nvPr>
            <p:ph type="subTitle" idx="1"/>
          </p:nvPr>
        </p:nvSpPr>
        <p:spPr>
          <a:xfrm>
            <a:off x="719138" y="3238500"/>
            <a:ext cx="5070475" cy="466725"/>
          </a:xfrm>
        </p:spPr>
        <p:txBody>
          <a:bodyPr>
            <a:spAutoFit/>
          </a:bodyPr>
          <a:lstStyle>
            <a:lvl1pPr marL="0" indent="0">
              <a:buFont typeface="Arial" charset="0"/>
              <a:buNone/>
              <a:defRPr/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9261" name="Text Box 45"/>
          <p:cNvSpPr txBox="1">
            <a:spLocks noChangeArrowheads="1"/>
          </p:cNvSpPr>
          <p:nvPr/>
        </p:nvSpPr>
        <p:spPr bwMode="auto">
          <a:xfrm>
            <a:off x="849313" y="1481138"/>
            <a:ext cx="6983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endParaRPr lang="de-DE" altLang="de-DE"/>
          </a:p>
        </p:txBody>
      </p:sp>
      <p:sp>
        <p:nvSpPr>
          <p:cNvPr id="9262" name="Line 46"/>
          <p:cNvSpPr>
            <a:spLocks noChangeShapeType="1"/>
          </p:cNvSpPr>
          <p:nvPr/>
        </p:nvSpPr>
        <p:spPr bwMode="auto">
          <a:xfrm>
            <a:off x="-15875" y="1952625"/>
            <a:ext cx="9448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263" name="Text Box 47"/>
          <p:cNvSpPr txBox="1">
            <a:spLocks noChangeArrowheads="1"/>
          </p:cNvSpPr>
          <p:nvPr/>
        </p:nvSpPr>
        <p:spPr bwMode="auto">
          <a:xfrm>
            <a:off x="704850" y="1196975"/>
            <a:ext cx="5903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DE" altLang="de-DE"/>
          </a:p>
        </p:txBody>
      </p:sp>
      <p:sp>
        <p:nvSpPr>
          <p:cNvPr id="9264" name="Rectangle 48"/>
          <p:cNvSpPr>
            <a:spLocks noGrp="1" noChangeArrowheads="1"/>
          </p:cNvSpPr>
          <p:nvPr>
            <p:ph type="ctrTitle" sz="quarter"/>
          </p:nvPr>
        </p:nvSpPr>
        <p:spPr>
          <a:xfrm>
            <a:off x="719138" y="879475"/>
            <a:ext cx="7129462" cy="893763"/>
          </a:xfr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637" y="5085183"/>
            <a:ext cx="2592288" cy="126191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0D5C3B-1347-4778-A432-BAABC5F77446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31631AC-A5D7-4191-A5A9-9322F7FF769D}" type="datetime1">
              <a:rPr lang="de-DE" altLang="de-DE"/>
              <a:pPr/>
              <a:t>30.08.2024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0583971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3713" y="233363"/>
            <a:ext cx="2070100" cy="60753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31825" y="233363"/>
            <a:ext cx="6059488" cy="607536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0573ED-C9C4-4A9E-81F3-71B0C33A02DE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2D45320-A698-4EA4-AB60-AD9580A07084}" type="datetime1">
              <a:rPr lang="de-DE" altLang="de-DE"/>
              <a:pPr/>
              <a:t>30.08.2024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617454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38E00F-23F7-47D7-B1FE-A063D72B565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FF62F8A-E236-4AB7-9E6D-53ECE4E5180E}" type="datetime1">
              <a:rPr lang="de-DE" altLang="de-DE"/>
              <a:pPr/>
              <a:t>30.08.2024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2869080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A1B2B9-FF5E-4A8F-BFCF-1D9687E17F9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363B642-C99C-41CD-9559-0B79206EECEF}" type="datetime1">
              <a:rPr lang="de-DE" altLang="de-DE"/>
              <a:pPr/>
              <a:t>30.08.2024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9311035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31825" y="1089025"/>
            <a:ext cx="4064000" cy="5219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48225" y="1089025"/>
            <a:ext cx="4065588" cy="5219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446DEF-2FE3-4740-91B5-BE452FFEC42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12498DC-FC0B-453C-A254-4CB9D470E81C}" type="datetime1">
              <a:rPr lang="de-DE" altLang="de-DE"/>
              <a:pPr/>
              <a:t>30.08.2024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5995212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94E33D-E74D-4C14-B6BA-BAB1076C997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16EFDA5-1601-4C9F-81B4-6585143DF462}" type="datetime1">
              <a:rPr lang="de-DE" altLang="de-DE"/>
              <a:pPr/>
              <a:t>30.08.2024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8596450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0ABAF-DAE6-4CB7-AEF5-FB3F91C2F3E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7017C1B5-F130-4268-9C4C-44DD03AF36A1}" type="datetime1">
              <a:rPr lang="de-DE" altLang="de-DE"/>
              <a:pPr/>
              <a:t>30.08.2024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234768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C100F7-40B4-44B9-B5E0-3F8FFF5C140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672C37C-BE4E-4940-ABD4-3E10A32BB286}" type="datetime1">
              <a:rPr lang="de-DE" altLang="de-DE"/>
              <a:pPr/>
              <a:t>30.08.2024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2783216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077EF0-010A-4068-B092-129617C11586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82B8F7A-4F9A-4007-8607-9829F2AD0A5C}" type="datetime1">
              <a:rPr lang="de-DE" altLang="de-DE"/>
              <a:pPr/>
              <a:t>30.08.2024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1902314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1F780F-766B-480A-96F5-F771656AEC5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4C8D4A3-F64E-4CC7-8C50-9A742DECA923}" type="datetime1">
              <a:rPr lang="de-DE" altLang="de-DE"/>
              <a:pPr/>
              <a:t>30.08.2024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4367354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Rectangle 78"/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233363"/>
            <a:ext cx="75596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5" tIns="47893" rIns="95785" bIns="478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Textfeld für Folientitel</a:t>
            </a:r>
          </a:p>
        </p:txBody>
      </p:sp>
      <p:sp>
        <p:nvSpPr>
          <p:cNvPr id="1103" name="Rectangle 7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089025"/>
            <a:ext cx="8281988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1" tIns="47891" rIns="95781" bIns="478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</p:txBody>
      </p:sp>
      <p:sp>
        <p:nvSpPr>
          <p:cNvPr id="1104" name="Rectangle 8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28138" y="6477000"/>
            <a:ext cx="511175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CCCF5E46-EBB8-4B27-9487-E7D4A74BF72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105" name="Line 81"/>
          <p:cNvSpPr>
            <a:spLocks noChangeShapeType="1"/>
          </p:cNvSpPr>
          <p:nvPr/>
        </p:nvSpPr>
        <p:spPr bwMode="auto">
          <a:xfrm>
            <a:off x="0" y="809625"/>
            <a:ext cx="8193088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06" name="Rectangle 8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1313" y="6477000"/>
            <a:ext cx="13684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9CACD4E5-F068-4B95-9D55-1E4085C56E60}" type="datetime1">
              <a:rPr lang="de-DE" altLang="de-DE"/>
              <a:pPr/>
              <a:t>30.08.2024</a:t>
            </a:fld>
            <a:endParaRPr lang="de-DE" alt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76" y="260648"/>
            <a:ext cx="1295847" cy="5771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ftr="0"/>
  <p:txStyles>
    <p:titleStyle>
      <a:lvl1pPr algn="l" defTabSz="957263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957263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defTabSz="957263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defTabSz="957263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defTabSz="957263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defTabSz="957263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defTabSz="957263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defTabSz="957263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defTabSz="957263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271463" indent="-271463" algn="l" defTabSz="957263" rtl="0" eaLnBrk="1" fontAlgn="base" hangingPunct="1">
        <a:lnSpc>
          <a:spcPct val="135000"/>
        </a:lnSpc>
        <a:spcBef>
          <a:spcPct val="50000"/>
        </a:spcBef>
        <a:spcAft>
          <a:spcPct val="0"/>
        </a:spcAft>
        <a:buClr>
          <a:srgbClr val="1FA22E"/>
        </a:buClr>
        <a:buSzPct val="150000"/>
        <a:buFont typeface="Arial" charset="0"/>
        <a:buChar char="»"/>
        <a:tabLst>
          <a:tab pos="27146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31825" indent="-180975" algn="l" defTabSz="957263" rtl="0" eaLnBrk="1" fontAlgn="base" hangingPunct="1">
        <a:lnSpc>
          <a:spcPct val="135000"/>
        </a:lnSpc>
        <a:spcBef>
          <a:spcPct val="40000"/>
        </a:spcBef>
        <a:spcAft>
          <a:spcPct val="0"/>
        </a:spcAft>
        <a:buClr>
          <a:srgbClr val="1FA22E"/>
        </a:buClr>
        <a:buSzPct val="150000"/>
        <a:buChar char="-"/>
        <a:tabLst>
          <a:tab pos="271463" algn="l"/>
        </a:tabLst>
        <a:defRPr sz="1600">
          <a:solidFill>
            <a:schemeClr val="bg2"/>
          </a:solidFill>
          <a:latin typeface="+mn-lt"/>
        </a:defRPr>
      </a:lvl2pPr>
      <a:lvl3pPr marL="990600" indent="-179388" algn="l" defTabSz="957263" rtl="0" eaLnBrk="1" fontAlgn="base" hangingPunct="1">
        <a:lnSpc>
          <a:spcPct val="135000"/>
        </a:lnSpc>
        <a:spcBef>
          <a:spcPct val="40000"/>
        </a:spcBef>
        <a:spcAft>
          <a:spcPct val="0"/>
        </a:spcAft>
        <a:buClr>
          <a:srgbClr val="1FA22E"/>
        </a:buClr>
        <a:buSzPct val="150000"/>
        <a:buChar char="-"/>
        <a:tabLst>
          <a:tab pos="271463" algn="l"/>
        </a:tabLst>
        <a:defRPr sz="1600">
          <a:solidFill>
            <a:schemeClr val="bg2"/>
          </a:solidFill>
          <a:latin typeface="+mn-lt"/>
        </a:defRPr>
      </a:lvl3pPr>
      <a:lvl4pPr marL="1643063" indent="-239713" algn="l" defTabSz="957263" rtl="0" eaLnBrk="1" fontAlgn="base" hangingPunct="1">
        <a:spcBef>
          <a:spcPct val="40000"/>
        </a:spcBef>
        <a:spcAft>
          <a:spcPct val="0"/>
        </a:spcAft>
        <a:buClr>
          <a:srgbClr val="1FA22E"/>
        </a:buClr>
        <a:buFont typeface="Webdings" pitchFamily="18" charset="2"/>
        <a:buChar char="4"/>
        <a:tabLst>
          <a:tab pos="271463" algn="l"/>
        </a:tabLst>
        <a:defRPr sz="1600">
          <a:solidFill>
            <a:schemeClr val="tx1"/>
          </a:solidFill>
          <a:latin typeface="Frutiger 55 Roman" pitchFamily="34" charset="0"/>
        </a:defRPr>
      </a:lvl4pPr>
      <a:lvl5pPr marL="2060575" indent="-238125" algn="l" defTabSz="957263" rtl="0" eaLnBrk="1" fontAlgn="base" hangingPunct="1">
        <a:spcBef>
          <a:spcPct val="40000"/>
        </a:spcBef>
        <a:spcAft>
          <a:spcPct val="0"/>
        </a:spcAft>
        <a:buClr>
          <a:srgbClr val="1FA22E"/>
        </a:buClr>
        <a:buFont typeface="Webdings" pitchFamily="18" charset="2"/>
        <a:buChar char="4"/>
        <a:tabLst>
          <a:tab pos="271463" algn="l"/>
        </a:tabLst>
        <a:defRPr sz="1400">
          <a:solidFill>
            <a:schemeClr val="tx1"/>
          </a:solidFill>
          <a:latin typeface="Frutiger 55 Roman" pitchFamily="34" charset="0"/>
        </a:defRPr>
      </a:lvl5pPr>
      <a:lvl6pPr marL="2517775" indent="-238125" algn="l" defTabSz="957263" rtl="0" eaLnBrk="1" fontAlgn="base" hangingPunct="1">
        <a:spcBef>
          <a:spcPct val="40000"/>
        </a:spcBef>
        <a:spcAft>
          <a:spcPct val="0"/>
        </a:spcAft>
        <a:buClr>
          <a:srgbClr val="1FA22E"/>
        </a:buClr>
        <a:buFont typeface="Webdings" pitchFamily="18" charset="2"/>
        <a:buChar char="4"/>
        <a:tabLst>
          <a:tab pos="271463" algn="l"/>
        </a:tabLst>
        <a:defRPr sz="1400">
          <a:solidFill>
            <a:schemeClr val="tx1"/>
          </a:solidFill>
          <a:latin typeface="Frutiger 55 Roman" pitchFamily="34" charset="0"/>
        </a:defRPr>
      </a:lvl6pPr>
      <a:lvl7pPr marL="2974975" indent="-238125" algn="l" defTabSz="957263" rtl="0" eaLnBrk="1" fontAlgn="base" hangingPunct="1">
        <a:spcBef>
          <a:spcPct val="40000"/>
        </a:spcBef>
        <a:spcAft>
          <a:spcPct val="0"/>
        </a:spcAft>
        <a:buClr>
          <a:srgbClr val="1FA22E"/>
        </a:buClr>
        <a:buFont typeface="Webdings" pitchFamily="18" charset="2"/>
        <a:buChar char="4"/>
        <a:tabLst>
          <a:tab pos="271463" algn="l"/>
        </a:tabLst>
        <a:defRPr sz="1400">
          <a:solidFill>
            <a:schemeClr val="tx1"/>
          </a:solidFill>
          <a:latin typeface="Frutiger 55 Roman" pitchFamily="34" charset="0"/>
        </a:defRPr>
      </a:lvl7pPr>
      <a:lvl8pPr marL="3432175" indent="-238125" algn="l" defTabSz="957263" rtl="0" eaLnBrk="1" fontAlgn="base" hangingPunct="1">
        <a:spcBef>
          <a:spcPct val="40000"/>
        </a:spcBef>
        <a:spcAft>
          <a:spcPct val="0"/>
        </a:spcAft>
        <a:buClr>
          <a:srgbClr val="1FA22E"/>
        </a:buClr>
        <a:buFont typeface="Webdings" pitchFamily="18" charset="2"/>
        <a:buChar char="4"/>
        <a:tabLst>
          <a:tab pos="271463" algn="l"/>
        </a:tabLst>
        <a:defRPr sz="1400">
          <a:solidFill>
            <a:schemeClr val="tx1"/>
          </a:solidFill>
          <a:latin typeface="Frutiger 55 Roman" pitchFamily="34" charset="0"/>
        </a:defRPr>
      </a:lvl8pPr>
      <a:lvl9pPr marL="3889375" indent="-238125" algn="l" defTabSz="957263" rtl="0" eaLnBrk="1" fontAlgn="base" hangingPunct="1">
        <a:spcBef>
          <a:spcPct val="40000"/>
        </a:spcBef>
        <a:spcAft>
          <a:spcPct val="0"/>
        </a:spcAft>
        <a:buClr>
          <a:srgbClr val="1FA22E"/>
        </a:buClr>
        <a:buFont typeface="Webdings" pitchFamily="18" charset="2"/>
        <a:buChar char="4"/>
        <a:tabLst>
          <a:tab pos="271463" algn="l"/>
        </a:tabLst>
        <a:defRPr sz="1400">
          <a:solidFill>
            <a:schemeClr val="tx1"/>
          </a:solidFill>
          <a:latin typeface="Frutiger 55 Roman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university-my.sharepoint.com/:x:/r/personal/jacqueline_brose_stud_akad_de/_layouts/15/doc.aspx?sourcedoc=%7Bebf1d78f-e93d-4274-9481-22e4b077e669%7D&amp;action=edi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university-my.sharepoint.com/:x:/r/personal/jacqueline_brose_stud_akad_de/_layouts/15/Doc.aspx?sourcedoc=%7B8BC767AA-177E-4C19-902A-83D3A87F56B3%7D&amp;file=relationales%20Datenmodell.xlsx&amp;action=default&amp;mobileredirect=tru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719138" y="2564904"/>
            <a:ext cx="7546230" cy="1417785"/>
          </a:xfrm>
        </p:spPr>
        <p:txBody>
          <a:bodyPr/>
          <a:lstStyle/>
          <a:p>
            <a:r>
              <a:rPr lang="de-DE" altLang="de-DE" sz="2200" dirty="0"/>
              <a:t>Ergebnispräsentation zur Vorbereitung auf die </a:t>
            </a:r>
            <a:br>
              <a:rPr lang="de-DE" altLang="de-DE" sz="2200" dirty="0"/>
            </a:br>
            <a:r>
              <a:rPr lang="de-DE" altLang="de-DE" sz="2200" b="1" dirty="0"/>
              <a:t>Erstellung einer Mediendatenbank mit WEB-Frontend</a:t>
            </a:r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z="3200" dirty="0"/>
              <a:t>WEB42 - Laborbericht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8C54A69-2700-37D0-9F90-890FDA9B1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4293096"/>
            <a:ext cx="5070475" cy="1925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1" tIns="47891" rIns="95781" bIns="47891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957263" rtl="0" eaLnBrk="1" fontAlgn="base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>
                <a:srgbClr val="1FA22E"/>
              </a:buClr>
              <a:buSzPct val="150000"/>
              <a:buFont typeface="Arial" charset="0"/>
              <a:buNone/>
              <a:tabLst>
                <a:tab pos="27146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1825" indent="-180975" algn="l" defTabSz="957263" rtl="0" eaLnBrk="1" fontAlgn="base" hangingPunct="1">
              <a:lnSpc>
                <a:spcPct val="135000"/>
              </a:lnSpc>
              <a:spcBef>
                <a:spcPct val="40000"/>
              </a:spcBef>
              <a:spcAft>
                <a:spcPct val="0"/>
              </a:spcAft>
              <a:buClr>
                <a:srgbClr val="1FA22E"/>
              </a:buClr>
              <a:buSzPct val="150000"/>
              <a:buChar char="-"/>
              <a:tabLst>
                <a:tab pos="271463" algn="l"/>
              </a:tabLst>
              <a:defRPr sz="1600">
                <a:solidFill>
                  <a:schemeClr val="bg2"/>
                </a:solidFill>
                <a:latin typeface="+mn-lt"/>
              </a:defRPr>
            </a:lvl2pPr>
            <a:lvl3pPr marL="990600" indent="-179388" algn="l" defTabSz="957263" rtl="0" eaLnBrk="1" fontAlgn="base" hangingPunct="1">
              <a:lnSpc>
                <a:spcPct val="135000"/>
              </a:lnSpc>
              <a:spcBef>
                <a:spcPct val="40000"/>
              </a:spcBef>
              <a:spcAft>
                <a:spcPct val="0"/>
              </a:spcAft>
              <a:buClr>
                <a:srgbClr val="1FA22E"/>
              </a:buClr>
              <a:buSzPct val="150000"/>
              <a:buChar char="-"/>
              <a:tabLst>
                <a:tab pos="271463" algn="l"/>
              </a:tabLst>
              <a:defRPr sz="1600">
                <a:solidFill>
                  <a:schemeClr val="bg2"/>
                </a:solidFill>
                <a:latin typeface="+mn-lt"/>
              </a:defRPr>
            </a:lvl3pPr>
            <a:lvl4pPr marL="1643063" indent="-239713" algn="l" defTabSz="957263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1FA22E"/>
              </a:buClr>
              <a:buFont typeface="Webdings" pitchFamily="18" charset="2"/>
              <a:buChar char="4"/>
              <a:tabLst>
                <a:tab pos="271463" algn="l"/>
              </a:tabLst>
              <a:defRPr sz="1600">
                <a:solidFill>
                  <a:schemeClr val="tx1"/>
                </a:solidFill>
                <a:latin typeface="Frutiger 55 Roman" pitchFamily="34" charset="0"/>
              </a:defRPr>
            </a:lvl4pPr>
            <a:lvl5pPr marL="2060575" indent="-238125" algn="l" defTabSz="957263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1FA22E"/>
              </a:buClr>
              <a:buFont typeface="Webdings" pitchFamily="18" charset="2"/>
              <a:buChar char="4"/>
              <a:tabLst>
                <a:tab pos="271463" algn="l"/>
              </a:tabLst>
              <a:defRPr sz="1400">
                <a:solidFill>
                  <a:schemeClr val="tx1"/>
                </a:solidFill>
                <a:latin typeface="Frutiger 55 Roman" pitchFamily="34" charset="0"/>
              </a:defRPr>
            </a:lvl5pPr>
            <a:lvl6pPr marL="2517775" indent="-238125" algn="l" defTabSz="957263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1FA22E"/>
              </a:buClr>
              <a:buFont typeface="Webdings" pitchFamily="18" charset="2"/>
              <a:buChar char="4"/>
              <a:tabLst>
                <a:tab pos="271463" algn="l"/>
              </a:tabLst>
              <a:defRPr sz="1400">
                <a:solidFill>
                  <a:schemeClr val="tx1"/>
                </a:solidFill>
                <a:latin typeface="Frutiger 55 Roman" pitchFamily="34" charset="0"/>
              </a:defRPr>
            </a:lvl6pPr>
            <a:lvl7pPr marL="2974975" indent="-238125" algn="l" defTabSz="957263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1FA22E"/>
              </a:buClr>
              <a:buFont typeface="Webdings" pitchFamily="18" charset="2"/>
              <a:buChar char="4"/>
              <a:tabLst>
                <a:tab pos="271463" algn="l"/>
              </a:tabLst>
              <a:defRPr sz="1400">
                <a:solidFill>
                  <a:schemeClr val="tx1"/>
                </a:solidFill>
                <a:latin typeface="Frutiger 55 Roman" pitchFamily="34" charset="0"/>
              </a:defRPr>
            </a:lvl7pPr>
            <a:lvl8pPr marL="3432175" indent="-238125" algn="l" defTabSz="957263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1FA22E"/>
              </a:buClr>
              <a:buFont typeface="Webdings" pitchFamily="18" charset="2"/>
              <a:buChar char="4"/>
              <a:tabLst>
                <a:tab pos="271463" algn="l"/>
              </a:tabLst>
              <a:defRPr sz="1400">
                <a:solidFill>
                  <a:schemeClr val="tx1"/>
                </a:solidFill>
                <a:latin typeface="Frutiger 55 Roman" pitchFamily="34" charset="0"/>
              </a:defRPr>
            </a:lvl8pPr>
            <a:lvl9pPr marL="3889375" indent="-238125" algn="l" defTabSz="957263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1FA22E"/>
              </a:buClr>
              <a:buFont typeface="Webdings" pitchFamily="18" charset="2"/>
              <a:buChar char="4"/>
              <a:tabLst>
                <a:tab pos="271463" algn="l"/>
              </a:tabLst>
              <a:defRPr sz="1400">
                <a:solidFill>
                  <a:schemeClr val="tx1"/>
                </a:solidFill>
                <a:latin typeface="Frutiger 55 Roman" pitchFamily="34" charset="0"/>
              </a:defRPr>
            </a:lvl9pPr>
          </a:lstStyle>
          <a:p>
            <a:r>
              <a:rPr lang="de-DE" altLang="de-DE" b="1" kern="0" dirty="0"/>
              <a:t>Projektteam:</a:t>
            </a:r>
            <a:br>
              <a:rPr lang="de-DE" altLang="de-DE" kern="0" dirty="0"/>
            </a:br>
            <a:r>
              <a:rPr lang="de-DE" altLang="de-DE" kern="0" dirty="0"/>
              <a:t>Benjamin Aepli</a:t>
            </a:r>
            <a:br>
              <a:rPr lang="de-DE" altLang="de-DE" kern="0" dirty="0"/>
            </a:br>
            <a:r>
              <a:rPr lang="de-DE" altLang="de-DE" kern="0" dirty="0"/>
              <a:t>Yannick Zapf</a:t>
            </a:r>
            <a:br>
              <a:rPr lang="de-DE" altLang="de-DE" kern="0" dirty="0"/>
            </a:br>
            <a:r>
              <a:rPr lang="de-DE" altLang="de-DE" kern="0" dirty="0"/>
              <a:t>Jacqueline Brose</a:t>
            </a:r>
            <a:br>
              <a:rPr lang="de-DE" altLang="de-DE" kern="0" dirty="0"/>
            </a:br>
            <a:endParaRPr lang="de-DE" altLang="de-DE" kern="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ED522-43CF-8055-73F3-425EE67A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Wireframe: Login Page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CBD06CC-9B80-4CFE-7289-F91F87D64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22" y="1089025"/>
            <a:ext cx="6727194" cy="521970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0931A5-F1DE-3C2C-3EDF-93C66A942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8E00F-23F7-47D7-B1FE-A063D72B565D}" type="slidenum">
              <a:rPr lang="de-DE" altLang="de-DE" smtClean="0"/>
              <a:pPr/>
              <a:t>10</a:t>
            </a:fld>
            <a:endParaRPr lang="de-DE" alt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CCAE72-8640-B080-9D04-EC49BE863D1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FF62F8A-E236-4AB7-9E6D-53ECE4E5180E}" type="datetime1">
              <a:rPr lang="de-DE" altLang="de-DE" smtClean="0"/>
              <a:pPr/>
              <a:t>30.08.2024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3465383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FE1D6-84F8-0664-F5A1-6F96C749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Wireframe: Admin Landing Page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7C5A265-C5BF-0EC1-85D6-2F138C7DD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956" y="1089025"/>
            <a:ext cx="4853726" cy="521970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339022-450D-1F6E-EFFE-DC5DDDC93F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8E00F-23F7-47D7-B1FE-A063D72B565D}" type="slidenum">
              <a:rPr lang="de-DE" altLang="de-DE" smtClean="0"/>
              <a:pPr/>
              <a:t>11</a:t>
            </a:fld>
            <a:endParaRPr lang="de-DE" alt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C34528-1B8F-7DAC-37E1-0FD6499124F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FF62F8A-E236-4AB7-9E6D-53ECE4E5180E}" type="datetime1">
              <a:rPr lang="de-DE" altLang="de-DE" smtClean="0"/>
              <a:pPr/>
              <a:t>30.08.2024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495354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8B8C2-64A5-A92C-CC0E-8625D8F0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Wireframe: User Landing Page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9DC175C-6990-0CCA-C07A-FDEC5E625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53" y="1089025"/>
            <a:ext cx="6828732" cy="521970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30FD3B-C91C-9B54-58E0-14FAF4F71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8E00F-23F7-47D7-B1FE-A063D72B565D}" type="slidenum">
              <a:rPr lang="de-DE" altLang="de-DE" smtClean="0"/>
              <a:pPr/>
              <a:t>12</a:t>
            </a:fld>
            <a:endParaRPr lang="de-DE" alt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3CA53C-F0E1-84B1-8BB5-AD67005FE01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FF62F8A-E236-4AB7-9E6D-53ECE4E5180E}" type="datetime1">
              <a:rPr lang="de-DE" altLang="de-DE" smtClean="0"/>
              <a:pPr/>
              <a:t>30.08.2024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2672651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1CBB0-A378-E44B-AEE1-78B51089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Mockup: Login Page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949C0CF-BBEB-8C6A-0094-6CF1D26A5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" y="1357141"/>
            <a:ext cx="8281988" cy="4683467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749629-37D1-5476-BFF7-1C566F2B04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8E00F-23F7-47D7-B1FE-A063D72B565D}" type="slidenum">
              <a:rPr lang="de-DE" altLang="de-DE" smtClean="0"/>
              <a:pPr/>
              <a:t>13</a:t>
            </a:fld>
            <a:endParaRPr lang="de-DE" alt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04E20E-B823-8EF2-1FB5-50ACEAA47B5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FF62F8A-E236-4AB7-9E6D-53ECE4E5180E}" type="datetime1">
              <a:rPr lang="de-DE" altLang="de-DE" smtClean="0"/>
              <a:pPr/>
              <a:t>30.08.2024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4160983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554E2-C380-782D-8EF5-04E1E31D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Mockup: Admin Landing Page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186F1C6-9B56-2B1A-0489-92A161E74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" y="1364380"/>
            <a:ext cx="8281988" cy="4668989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7F88B-55DC-E9A1-5CD6-A2D4212284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8E00F-23F7-47D7-B1FE-A063D72B565D}" type="slidenum">
              <a:rPr lang="de-DE" altLang="de-DE" smtClean="0"/>
              <a:pPr/>
              <a:t>14</a:t>
            </a:fld>
            <a:endParaRPr lang="de-DE" alt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73FB95-750C-46D1-F2F6-0BD03140F73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FF62F8A-E236-4AB7-9E6D-53ECE4E5180E}" type="datetime1">
              <a:rPr lang="de-DE" altLang="de-DE" smtClean="0"/>
              <a:pPr/>
              <a:t>30.08.2024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0934635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D48F1-B4C1-DC7A-67AA-DE5C0D83E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Mockup: User Landing Page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858B904-44A6-6DB4-BD37-69C6E8B53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" y="1371038"/>
            <a:ext cx="8281988" cy="4655674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A0E5A4-65BA-6763-472D-6EA4636931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8E00F-23F7-47D7-B1FE-A063D72B565D}" type="slidenum">
              <a:rPr lang="de-DE" altLang="de-DE" smtClean="0"/>
              <a:pPr/>
              <a:t>15</a:t>
            </a:fld>
            <a:endParaRPr lang="de-DE" alt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780DC2-93DA-4432-9C40-8A3C8E1734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FF62F8A-E236-4AB7-9E6D-53ECE4E5180E}" type="datetime1">
              <a:rPr lang="de-DE" altLang="de-DE" smtClean="0"/>
              <a:pPr/>
              <a:t>30.08.2024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5968000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6D0A4DC5-A8DB-D2C6-07D4-6AEDD4E99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138" y="3238500"/>
            <a:ext cx="6178078" cy="429757"/>
          </a:xfrm>
        </p:spPr>
        <p:txBody>
          <a:bodyPr/>
          <a:lstStyle/>
          <a:p>
            <a:r>
              <a:rPr lang="de-DE" dirty="0"/>
              <a:t>Wir zeigen jetzt Ausschnitte der ersten Implementierungen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567C68-A8B5-480F-54C9-78BB0C9AB29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Programmartefakte</a:t>
            </a:r>
          </a:p>
        </p:txBody>
      </p:sp>
    </p:spTree>
    <p:extLst>
      <p:ext uri="{BB962C8B-B14F-4D97-AF65-F5344CB8AC3E}">
        <p14:creationId xmlns:p14="http://schemas.microsoft.com/office/powerpoint/2010/main" val="39350197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C94F-CFEF-4EB0-B041-30430A2465F9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5A9DFBA-199D-4961-BFB2-E2DF0D997F39}" type="datetime1">
              <a:rPr lang="de-DE" altLang="de-DE"/>
              <a:pPr/>
              <a:t>30.08.2024</a:t>
            </a:fld>
            <a:endParaRPr lang="de-DE" altLang="de-DE"/>
          </a:p>
        </p:txBody>
      </p:sp>
      <p:sp>
        <p:nvSpPr>
          <p:cNvPr id="11060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33413" y="819150"/>
            <a:ext cx="8281988" cy="5219700"/>
          </a:xfrm>
        </p:spPr>
        <p:txBody>
          <a:bodyPr/>
          <a:lstStyle/>
          <a:p>
            <a:r>
              <a:rPr lang="de-DE" altLang="de-DE" dirty="0"/>
              <a:t>Zeitplan</a:t>
            </a:r>
          </a:p>
          <a:p>
            <a:r>
              <a:rPr lang="de-DE" altLang="de-DE" dirty="0"/>
              <a:t>Wasserfalldiagramm</a:t>
            </a:r>
          </a:p>
          <a:p>
            <a:r>
              <a:rPr lang="de-DE" altLang="de-DE" dirty="0"/>
              <a:t>Prozesslandkarte</a:t>
            </a:r>
          </a:p>
          <a:p>
            <a:r>
              <a:rPr lang="de-DE" altLang="de-DE" dirty="0"/>
              <a:t>ER-Diagramm</a:t>
            </a:r>
          </a:p>
          <a:p>
            <a:r>
              <a:rPr lang="de-DE" altLang="de-DE" dirty="0"/>
              <a:t>Relationales Datenmodell</a:t>
            </a:r>
          </a:p>
          <a:p>
            <a:r>
              <a:rPr lang="de-DE" altLang="de-DE" dirty="0"/>
              <a:t>Use-Case</a:t>
            </a:r>
          </a:p>
          <a:p>
            <a:r>
              <a:rPr lang="de-DE" altLang="de-DE" dirty="0"/>
              <a:t>Ablaufdiagramm</a:t>
            </a:r>
          </a:p>
          <a:p>
            <a:r>
              <a:rPr lang="de-DE" altLang="de-DE" dirty="0"/>
              <a:t>Wireframes</a:t>
            </a:r>
          </a:p>
          <a:p>
            <a:r>
              <a:rPr lang="de-DE" altLang="de-DE" dirty="0"/>
              <a:t>Mockups</a:t>
            </a:r>
          </a:p>
          <a:p>
            <a:r>
              <a:rPr lang="de-DE" altLang="de-DE" dirty="0"/>
              <a:t>Klassendiagramm</a:t>
            </a:r>
          </a:p>
          <a:p>
            <a:r>
              <a:rPr lang="de-DE" altLang="de-DE" dirty="0"/>
              <a:t>Programmartefakte</a:t>
            </a:r>
          </a:p>
          <a:p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1106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Ergebnisse der Vorbereitung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D0B1814B-BDED-B843-F280-DCAED1984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138" y="3238500"/>
            <a:ext cx="5070475" cy="429757"/>
          </a:xfrm>
        </p:spPr>
        <p:txBody>
          <a:bodyPr/>
          <a:lstStyle/>
          <a:p>
            <a:r>
              <a:rPr lang="de-D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Zeitplan.xlsx (sharepoint.com)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C0ECAFE-699A-9F58-0E00-D5D960C476FB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354987605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6715FE-BEBD-FFC5-9E83-93C89ED1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Wasserfalldiagramm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B95977E-B842-A837-51F6-1B41F578C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" y="1560277"/>
            <a:ext cx="8281988" cy="427719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7FDAD7-D788-1103-E0D0-FC6489BBB4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8E00F-23F7-47D7-B1FE-A063D72B565D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98E55F-8D88-A461-6437-834B310D48D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FF62F8A-E236-4AB7-9E6D-53ECE4E5180E}" type="datetime1">
              <a:rPr lang="de-DE" altLang="de-DE" smtClean="0"/>
              <a:pPr/>
              <a:t>30.08.2024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49235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6119D9-6DB2-0293-8542-C1C371ED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Prozesslandkarte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C460450-36AD-8F42-EDDD-D6DC95F7E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37" y="1089025"/>
            <a:ext cx="7399964" cy="521970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8726F3-FE13-D5FF-3EDB-907923BF97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8E00F-23F7-47D7-B1FE-A063D72B565D}" type="slidenum">
              <a:rPr lang="de-DE" altLang="de-DE" smtClean="0"/>
              <a:pPr/>
              <a:t>5</a:t>
            </a:fld>
            <a:endParaRPr lang="de-DE" alt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166AA4-A3EE-799A-FA94-B9488C3C3A7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FF62F8A-E236-4AB7-9E6D-53ECE4E5180E}" type="datetime1">
              <a:rPr lang="de-DE" altLang="de-DE" smtClean="0"/>
              <a:pPr/>
              <a:t>30.08.2024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1806920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6FEAE-0B9B-BECB-D8B0-CAE7508E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 (Entity </a:t>
            </a:r>
            <a:r>
              <a:rPr lang="de-DE" dirty="0" err="1"/>
              <a:t>Relationship</a:t>
            </a:r>
            <a:r>
              <a:rPr lang="de-DE" dirty="0"/>
              <a:t>) - Modell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342CFBA-102C-2392-9451-BE99B0EB4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25" y="1089025"/>
            <a:ext cx="7664187" cy="521970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8A40B1-57C7-281A-8DFD-164958526E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8E00F-23F7-47D7-B1FE-A063D72B565D}" type="slidenum">
              <a:rPr lang="de-DE" altLang="de-DE" smtClean="0"/>
              <a:pPr/>
              <a:t>6</a:t>
            </a:fld>
            <a:endParaRPr lang="de-DE" alt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C7959E-9125-9ED5-D29B-8F6502E24A3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FF62F8A-E236-4AB7-9E6D-53ECE4E5180E}" type="datetime1">
              <a:rPr lang="de-DE" altLang="de-DE" smtClean="0"/>
              <a:pPr/>
              <a:t>30.08.2024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757681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25C11BA2-80F0-E2CD-78ED-5689A2A61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138" y="3238500"/>
            <a:ext cx="5070475" cy="429757"/>
          </a:xfrm>
        </p:spPr>
        <p:txBody>
          <a:bodyPr/>
          <a:lstStyle/>
          <a:p>
            <a:r>
              <a:rPr lang="de-D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relationales Datenmodell.xlsx (sharepoint.com)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4326909-16FE-2C33-ADD0-04E47825016E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Relationales Datenmodell</a:t>
            </a:r>
          </a:p>
        </p:txBody>
      </p:sp>
    </p:spTree>
    <p:extLst>
      <p:ext uri="{BB962C8B-B14F-4D97-AF65-F5344CB8AC3E}">
        <p14:creationId xmlns:p14="http://schemas.microsoft.com/office/powerpoint/2010/main" val="2052669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A5152-D413-A27E-7A0A-B42112E8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15A55FB-3C0A-A7B8-EE1E-302024BCA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97" y="1089025"/>
            <a:ext cx="4702043" cy="521970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CFDC7F-7AAD-070F-9317-3E439A0414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8E00F-23F7-47D7-B1FE-A063D72B565D}" type="slidenum">
              <a:rPr lang="de-DE" altLang="de-DE" smtClean="0"/>
              <a:pPr/>
              <a:t>8</a:t>
            </a:fld>
            <a:endParaRPr lang="de-DE" alt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614AF9-79AD-9C9B-2E52-43500DE2F80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FF62F8A-E236-4AB7-9E6D-53ECE4E5180E}" type="datetime1">
              <a:rPr lang="de-DE" altLang="de-DE" smtClean="0"/>
              <a:pPr/>
              <a:t>30.08.2024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12996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2156A5-9BAC-5AB1-6AF8-AFC006C2B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Ablaufdiagramm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D110BF1-F1DB-AB78-439C-8C15C4BA1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068" y="1089025"/>
            <a:ext cx="3889501" cy="521970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12FBB4-10F8-10BC-F013-67CC04D3E6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8E00F-23F7-47D7-B1FE-A063D72B565D}" type="slidenum">
              <a:rPr lang="de-DE" altLang="de-DE" smtClean="0"/>
              <a:pPr/>
              <a:t>9</a:t>
            </a:fld>
            <a:endParaRPr lang="de-DE" alt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1C22F2-6C51-4560-1DB0-9D38D829E52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FF62F8A-E236-4AB7-9E6D-53ECE4E5180E}" type="datetime1">
              <a:rPr lang="de-DE" altLang="de-DE" smtClean="0"/>
              <a:pPr/>
              <a:t>30.08.2024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378029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owerpointvorlage_AKAD Hochschulen">
  <a:themeElements>
    <a:clrScheme name="Powerpointvorlage_AKAD Hochschule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0DD05"/>
      </a:accent1>
      <a:accent2>
        <a:srgbClr val="FF3300"/>
      </a:accent2>
      <a:accent3>
        <a:srgbClr val="FFFFFF"/>
      </a:accent3>
      <a:accent4>
        <a:srgbClr val="000000"/>
      </a:accent4>
      <a:accent5>
        <a:srgbClr val="C0EBAA"/>
      </a:accent5>
      <a:accent6>
        <a:srgbClr val="E72D00"/>
      </a:accent6>
      <a:hlink>
        <a:srgbClr val="F5FCAE"/>
      </a:hlink>
      <a:folHlink>
        <a:srgbClr val="11D2FF"/>
      </a:folHlink>
    </a:clrScheme>
    <a:fontScheme name="Powerpointvorlage_AKAD Hochschul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55 Roman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55 Roman" pitchFamily="34" charset="0"/>
          </a:defRPr>
        </a:defPPr>
      </a:lstStyle>
    </a:lnDef>
  </a:objectDefaults>
  <a:extraClrSchemeLst>
    <a:extraClrScheme>
      <a:clrScheme name="Powerpointvorlage_AKAD Hochschul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0DD05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C0EBAA"/>
        </a:accent5>
        <a:accent6>
          <a:srgbClr val="E72D00"/>
        </a:accent6>
        <a:hlink>
          <a:srgbClr val="F5FCAE"/>
        </a:hlink>
        <a:folHlink>
          <a:srgbClr val="11D2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_AKAD Hochschule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33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ADADE2"/>
        </a:accent5>
        <a:accent6>
          <a:srgbClr val="E72D00"/>
        </a:accent6>
        <a:hlink>
          <a:srgbClr val="F5FCAE"/>
        </a:hlink>
        <a:folHlink>
          <a:srgbClr val="80DD0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Powerpointvorlage_AKAD Hochschulen</Template>
  <TotalTime>0</TotalTime>
  <Words>133</Words>
  <Application>Microsoft Office PowerPoint</Application>
  <PresentationFormat>A4-Papier (210 x 297 mm)</PresentationFormat>
  <Paragraphs>57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Frutiger 45 Light</vt:lpstr>
      <vt:lpstr>Frutiger 55 Roman</vt:lpstr>
      <vt:lpstr>Webdings</vt:lpstr>
      <vt:lpstr>Powerpointvorlage_AKAD Hochschulen</vt:lpstr>
      <vt:lpstr>WEB42 - Laborbericht</vt:lpstr>
      <vt:lpstr>Ergebnisse der Vorbereitung</vt:lpstr>
      <vt:lpstr>Zeitplan</vt:lpstr>
      <vt:lpstr>Wasserfalldiagramm</vt:lpstr>
      <vt:lpstr>Prozesslandkarte</vt:lpstr>
      <vt:lpstr>ER (Entity Relationship) - Modell</vt:lpstr>
      <vt:lpstr>Relationales Datenmodell</vt:lpstr>
      <vt:lpstr>Use Case</vt:lpstr>
      <vt:lpstr>Ablaufdiagramm</vt:lpstr>
      <vt:lpstr>Wireframe: Login Page</vt:lpstr>
      <vt:lpstr>Wireframe: Admin Landing Page</vt:lpstr>
      <vt:lpstr>Wireframe: User Landing Page</vt:lpstr>
      <vt:lpstr>Mockup: Login Page</vt:lpstr>
      <vt:lpstr>Mockup: Admin Landing Page</vt:lpstr>
      <vt:lpstr>Mockup: User Landing Page</vt:lpstr>
      <vt:lpstr>Programmartefakte</vt:lpstr>
    </vt:vector>
  </TitlesOfParts>
  <Company>AKAD Bildungsgesellschaft 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Listl, Thomas</dc:creator>
  <cp:lastModifiedBy>Brose, Jacqueline</cp:lastModifiedBy>
  <cp:revision>4</cp:revision>
  <dcterms:created xsi:type="dcterms:W3CDTF">2014-02-14T12:09:15Z</dcterms:created>
  <dcterms:modified xsi:type="dcterms:W3CDTF">2024-08-30T15:20:03Z</dcterms:modified>
</cp:coreProperties>
</file>