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
      <p:font typeface="Source Code Pro"/>
      <p:regular r:id="rId26"/>
      <p:bold r:id="rId27"/>
      <p:italic r:id="rId28"/>
      <p:boldItalic r:id="rId29"/>
    </p:embeddedFont>
    <p:embeddedFont>
      <p:font typeface="PT Sans"/>
      <p:regular r:id="rId30"/>
      <p:bold r:id="rId31"/>
      <p:italic r:id="rId32"/>
      <p:boldItalic r:id="rId33"/>
    </p:embeddedFont>
    <p:embeddedFont>
      <p:font typeface="IBM Plex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regular.fntdata"/><Relationship Id="rId25" Type="http://schemas.openxmlformats.org/officeDocument/2006/relationships/font" Target="fonts/Poppins-boldItalic.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CodePr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7.xml"/><Relationship Id="rId33" Type="http://schemas.openxmlformats.org/officeDocument/2006/relationships/font" Target="fonts/PTSans-boldItalic.fntdata"/><Relationship Id="rId10" Type="http://schemas.openxmlformats.org/officeDocument/2006/relationships/slide" Target="slides/slide6.xml"/><Relationship Id="rId32" Type="http://schemas.openxmlformats.org/officeDocument/2006/relationships/font" Target="fonts/PTSans-italic.fntdata"/><Relationship Id="rId13" Type="http://schemas.openxmlformats.org/officeDocument/2006/relationships/slide" Target="slides/slide9.xml"/><Relationship Id="rId35" Type="http://schemas.openxmlformats.org/officeDocument/2006/relationships/font" Target="fonts/IBMPlexMono-bold.fntdata"/><Relationship Id="rId12" Type="http://schemas.openxmlformats.org/officeDocument/2006/relationships/slide" Target="slides/slide8.xml"/><Relationship Id="rId34" Type="http://schemas.openxmlformats.org/officeDocument/2006/relationships/font" Target="fonts/IBMPlexMono-regular.fntdata"/><Relationship Id="rId15" Type="http://schemas.openxmlformats.org/officeDocument/2006/relationships/slide" Target="slides/slide11.xml"/><Relationship Id="rId37" Type="http://schemas.openxmlformats.org/officeDocument/2006/relationships/font" Target="fonts/IBMPlexMono-boldItalic.fntdata"/><Relationship Id="rId14" Type="http://schemas.openxmlformats.org/officeDocument/2006/relationships/slide" Target="slides/slide10.xml"/><Relationship Id="rId36" Type="http://schemas.openxmlformats.org/officeDocument/2006/relationships/font" Target="fonts/IBMPlexMon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259b71b0db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259b71b0db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g259b71b0db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6" name="Google Shape;1516;g259b71b0db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25a9908a9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25a9908a9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25a9908a9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25a9908a9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4ed99bf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4ed99bf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259b71b0d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259b71b0d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259b71b0db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259b71b0db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259b71b0db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259b71b0db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259b71b0db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259b71b0db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59b71b0d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59b71b0d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259b71b0db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259b71b0db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259b71b0db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259b71b0db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3.png"/><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32"/>
          <p:cNvSpPr txBox="1"/>
          <p:nvPr>
            <p:ph type="ctrTitle"/>
          </p:nvPr>
        </p:nvSpPr>
        <p:spPr>
          <a:xfrm>
            <a:off x="623175" y="814424"/>
            <a:ext cx="6974700" cy="232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ENSURING TRUSTWORTHY WASTE SEGREGATION WITH AI</a:t>
            </a:r>
            <a:endParaRPr>
              <a:solidFill>
                <a:schemeClr val="dk1"/>
              </a:solidFill>
            </a:endParaRPr>
          </a:p>
        </p:txBody>
      </p:sp>
      <p:grpSp>
        <p:nvGrpSpPr>
          <p:cNvPr id="1426" name="Google Shape;1426;p32"/>
          <p:cNvGrpSpPr/>
          <p:nvPr/>
        </p:nvGrpSpPr>
        <p:grpSpPr>
          <a:xfrm>
            <a:off x="1096850" y="3242811"/>
            <a:ext cx="3936683" cy="134070"/>
            <a:chOff x="1096850" y="3242811"/>
            <a:chExt cx="3936683" cy="134070"/>
          </a:xfrm>
        </p:grpSpPr>
        <p:cxnSp>
          <p:nvCxnSpPr>
            <p:cNvPr id="1427" name="Google Shape;1427;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8" name="Google Shape;1428;p32"/>
            <p:cNvGrpSpPr/>
            <p:nvPr/>
          </p:nvGrpSpPr>
          <p:grpSpPr>
            <a:xfrm>
              <a:off x="4899464" y="3242811"/>
              <a:ext cx="134070" cy="134070"/>
              <a:chOff x="8382514" y="1084976"/>
              <a:chExt cx="265800" cy="265800"/>
            </a:xfrm>
          </p:grpSpPr>
          <p:sp>
            <p:nvSpPr>
              <p:cNvPr id="1429" name="Google Shape;1429;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1" name="Google Shape;1431;p32"/>
          <p:cNvGrpSpPr/>
          <p:nvPr/>
        </p:nvGrpSpPr>
        <p:grpSpPr>
          <a:xfrm>
            <a:off x="8017432" y="-313900"/>
            <a:ext cx="134070" cy="1891362"/>
            <a:chOff x="8017432" y="-313900"/>
            <a:chExt cx="134070" cy="1891362"/>
          </a:xfrm>
        </p:grpSpPr>
        <p:sp>
          <p:nvSpPr>
            <p:cNvPr id="1432" name="Google Shape;1432;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3" name="Google Shape;1433;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4" name="Google Shape;1434;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32"/>
          <p:cNvGrpSpPr/>
          <p:nvPr/>
        </p:nvGrpSpPr>
        <p:grpSpPr>
          <a:xfrm>
            <a:off x="6309526" y="957475"/>
            <a:ext cx="3504715" cy="5119205"/>
            <a:chOff x="6309526" y="836950"/>
            <a:chExt cx="3504715" cy="5119205"/>
          </a:xfrm>
        </p:grpSpPr>
        <p:sp>
          <p:nvSpPr>
            <p:cNvPr id="1436" name="Google Shape;1436;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7" name="Google Shape;1437;p32"/>
            <p:cNvGrpSpPr/>
            <p:nvPr/>
          </p:nvGrpSpPr>
          <p:grpSpPr>
            <a:xfrm>
              <a:off x="7728436" y="3524084"/>
              <a:ext cx="134004" cy="134004"/>
              <a:chOff x="8356813" y="1074288"/>
              <a:chExt cx="351900" cy="351900"/>
            </a:xfrm>
          </p:grpSpPr>
          <p:sp>
            <p:nvSpPr>
              <p:cNvPr id="1438" name="Google Shape;1438;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0" name="Google Shape;1440;p32"/>
            <p:cNvGrpSpPr/>
            <p:nvPr/>
          </p:nvGrpSpPr>
          <p:grpSpPr>
            <a:xfrm>
              <a:off x="7344361" y="3150259"/>
              <a:ext cx="134004" cy="134004"/>
              <a:chOff x="8356813" y="1074288"/>
              <a:chExt cx="351900" cy="351900"/>
            </a:xfrm>
          </p:grpSpPr>
          <p:sp>
            <p:nvSpPr>
              <p:cNvPr id="1441" name="Google Shape;1441;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32"/>
            <p:cNvGrpSpPr/>
            <p:nvPr/>
          </p:nvGrpSpPr>
          <p:grpSpPr>
            <a:xfrm>
              <a:off x="8337811" y="2464059"/>
              <a:ext cx="134004" cy="134004"/>
              <a:chOff x="8356813" y="1074288"/>
              <a:chExt cx="351900" cy="351900"/>
            </a:xfrm>
          </p:grpSpPr>
          <p:sp>
            <p:nvSpPr>
              <p:cNvPr id="1444" name="Google Shape;1444;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txBox="1"/>
          <p:nvPr/>
        </p:nvSpPr>
        <p:spPr>
          <a:xfrm>
            <a:off x="6350025" y="4015750"/>
            <a:ext cx="2633700" cy="10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Kakul Gupta</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Pragya Arora</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Noor Yeshfeen</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Raman Sharma</a:t>
            </a:r>
            <a:endParaRPr>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41"/>
          <p:cNvSpPr txBox="1"/>
          <p:nvPr>
            <p:ph type="title"/>
          </p:nvPr>
        </p:nvSpPr>
        <p:spPr>
          <a:xfrm>
            <a:off x="371100" y="478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GRAD CAM</a:t>
            </a:r>
            <a:endParaRPr>
              <a:solidFill>
                <a:schemeClr val="dk1"/>
              </a:solidFill>
            </a:endParaRPr>
          </a:p>
        </p:txBody>
      </p:sp>
      <p:sp>
        <p:nvSpPr>
          <p:cNvPr id="1512" name="Google Shape;1512;p41"/>
          <p:cNvSpPr txBox="1"/>
          <p:nvPr>
            <p:ph idx="1" type="body"/>
          </p:nvPr>
        </p:nvSpPr>
        <p:spPr>
          <a:xfrm>
            <a:off x="258550" y="1139550"/>
            <a:ext cx="5055900" cy="3445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374151"/>
                </a:solidFill>
                <a:latin typeface="Roboto"/>
                <a:ea typeface="Roboto"/>
                <a:cs typeface="Roboto"/>
                <a:sym typeface="Roboto"/>
              </a:rPr>
              <a:t>Grad-CAM (Gradient-weighted Class Activation Mapping) is a visualization technique used to understand and interpret the decision-making process of Convolutional Neural Networks (CNNs) in computer vision tasks, such as image classification. It highlights the regions in an input image that are most important for the model's prediction of a particular class.</a:t>
            </a:r>
            <a:endParaRPr>
              <a:solidFill>
                <a:srgbClr val="374151"/>
              </a:solidFill>
              <a:latin typeface="Roboto"/>
              <a:ea typeface="Roboto"/>
              <a:cs typeface="Roboto"/>
              <a:sym typeface="Roboto"/>
            </a:endParaRPr>
          </a:p>
          <a:p>
            <a:pPr indent="0" lvl="0" marL="0" rtl="0" algn="just">
              <a:lnSpc>
                <a:spcPct val="115000"/>
              </a:lnSpc>
              <a:spcBef>
                <a:spcPts val="1500"/>
              </a:spcBef>
              <a:spcAft>
                <a:spcPts val="1500"/>
              </a:spcAft>
              <a:buNone/>
            </a:pPr>
            <a:r>
              <a:rPr lang="en">
                <a:solidFill>
                  <a:srgbClr val="374151"/>
                </a:solidFill>
                <a:latin typeface="Roboto"/>
                <a:ea typeface="Roboto"/>
                <a:cs typeface="Roboto"/>
                <a:sym typeface="Roboto"/>
              </a:rPr>
              <a:t>In image classification, CNNs consist of multiple layers that extract features from the input image. The final layers of the network are typically responsible for making the actual prediction. Grad-CAM operates on these final layers and produces a heatmap that highlights the regions in the input image that contribute the most to the prediction of a specific class.</a:t>
            </a:r>
            <a:endParaRPr>
              <a:solidFill>
                <a:srgbClr val="374151"/>
              </a:solidFill>
              <a:latin typeface="Roboto"/>
              <a:ea typeface="Roboto"/>
              <a:cs typeface="Roboto"/>
              <a:sym typeface="Roboto"/>
            </a:endParaRPr>
          </a:p>
        </p:txBody>
      </p:sp>
      <p:pic>
        <p:nvPicPr>
          <p:cNvPr id="1513" name="Google Shape;1513;p41"/>
          <p:cNvPicPr preferRelativeResize="0"/>
          <p:nvPr/>
        </p:nvPicPr>
        <p:blipFill>
          <a:blip r:embed="rId3">
            <a:alphaModFix/>
          </a:blip>
          <a:stretch>
            <a:fillRect/>
          </a:stretch>
        </p:blipFill>
        <p:spPr>
          <a:xfrm>
            <a:off x="5314450" y="1240900"/>
            <a:ext cx="3815550" cy="229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42"/>
          <p:cNvSpPr txBox="1"/>
          <p:nvPr>
            <p:ph type="title"/>
          </p:nvPr>
        </p:nvSpPr>
        <p:spPr>
          <a:xfrm>
            <a:off x="720000" y="1359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RESULTS</a:t>
            </a:r>
            <a:endParaRPr>
              <a:solidFill>
                <a:schemeClr val="dk1"/>
              </a:solidFill>
            </a:endParaRPr>
          </a:p>
        </p:txBody>
      </p:sp>
      <p:pic>
        <p:nvPicPr>
          <p:cNvPr id="1519" name="Google Shape;1519;p42"/>
          <p:cNvPicPr preferRelativeResize="0"/>
          <p:nvPr/>
        </p:nvPicPr>
        <p:blipFill>
          <a:blip r:embed="rId3">
            <a:alphaModFix/>
          </a:blip>
          <a:stretch>
            <a:fillRect/>
          </a:stretch>
        </p:blipFill>
        <p:spPr>
          <a:xfrm>
            <a:off x="2972075" y="605000"/>
            <a:ext cx="2893999" cy="2134450"/>
          </a:xfrm>
          <a:prstGeom prst="rect">
            <a:avLst/>
          </a:prstGeom>
          <a:noFill/>
          <a:ln>
            <a:noFill/>
          </a:ln>
        </p:spPr>
      </p:pic>
      <p:pic>
        <p:nvPicPr>
          <p:cNvPr id="1520" name="Google Shape;1520;p42"/>
          <p:cNvPicPr preferRelativeResize="0"/>
          <p:nvPr/>
        </p:nvPicPr>
        <p:blipFill>
          <a:blip r:embed="rId4">
            <a:alphaModFix/>
          </a:blip>
          <a:stretch>
            <a:fillRect/>
          </a:stretch>
        </p:blipFill>
        <p:spPr>
          <a:xfrm>
            <a:off x="424750" y="2739450"/>
            <a:ext cx="2973124" cy="2453550"/>
          </a:xfrm>
          <a:prstGeom prst="rect">
            <a:avLst/>
          </a:prstGeom>
          <a:noFill/>
          <a:ln>
            <a:noFill/>
          </a:ln>
        </p:spPr>
      </p:pic>
      <p:pic>
        <p:nvPicPr>
          <p:cNvPr id="1521" name="Google Shape;1521;p42"/>
          <p:cNvPicPr preferRelativeResize="0"/>
          <p:nvPr/>
        </p:nvPicPr>
        <p:blipFill>
          <a:blip r:embed="rId5">
            <a:alphaModFix/>
          </a:blip>
          <a:stretch>
            <a:fillRect/>
          </a:stretch>
        </p:blipFill>
        <p:spPr>
          <a:xfrm>
            <a:off x="3632450" y="2739450"/>
            <a:ext cx="2973124" cy="2453550"/>
          </a:xfrm>
          <a:prstGeom prst="rect">
            <a:avLst/>
          </a:prstGeom>
          <a:noFill/>
          <a:ln>
            <a:noFill/>
          </a:ln>
        </p:spPr>
      </p:pic>
      <p:pic>
        <p:nvPicPr>
          <p:cNvPr id="1522" name="Google Shape;1522;p42"/>
          <p:cNvPicPr preferRelativeResize="0"/>
          <p:nvPr/>
        </p:nvPicPr>
        <p:blipFill>
          <a:blip r:embed="rId6">
            <a:alphaModFix/>
          </a:blip>
          <a:stretch>
            <a:fillRect/>
          </a:stretch>
        </p:blipFill>
        <p:spPr>
          <a:xfrm>
            <a:off x="6738850" y="2739450"/>
            <a:ext cx="2233625" cy="245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ROBUSTNESS</a:t>
            </a:r>
            <a:endParaRPr/>
          </a:p>
        </p:txBody>
      </p:sp>
      <p:sp>
        <p:nvSpPr>
          <p:cNvPr id="1528" name="Google Shape;1528;p43"/>
          <p:cNvSpPr txBox="1"/>
          <p:nvPr>
            <p:ph idx="1" type="body"/>
          </p:nvPr>
        </p:nvSpPr>
        <p:spPr>
          <a:xfrm>
            <a:off x="720000" y="1139550"/>
            <a:ext cx="5123700" cy="3850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Char char="●"/>
            </a:pPr>
            <a:r>
              <a:rPr lang="en" sz="1200">
                <a:solidFill>
                  <a:srgbClr val="374151"/>
                </a:solidFill>
              </a:rPr>
              <a:t>It refers to a model's ability to maintain performance and generalization under adversarial attacks or perturbations in input data.</a:t>
            </a:r>
            <a:endParaRPr sz="1200">
              <a:solidFill>
                <a:srgbClr val="374151"/>
              </a:solidFill>
            </a:endParaRPr>
          </a:p>
          <a:p>
            <a:pPr indent="0" lvl="0" marL="457200" rtl="0" algn="l">
              <a:lnSpc>
                <a:spcPct val="115000"/>
              </a:lnSpc>
              <a:spcBef>
                <a:spcPts val="0"/>
              </a:spcBef>
              <a:spcAft>
                <a:spcPts val="0"/>
              </a:spcAft>
              <a:buNone/>
            </a:pPr>
            <a:r>
              <a:t/>
            </a:r>
            <a:endParaRPr sz="1200">
              <a:solidFill>
                <a:srgbClr val="374151"/>
              </a:solidFill>
            </a:endParaRPr>
          </a:p>
          <a:p>
            <a:pPr indent="-304800" lvl="0" marL="457200" rtl="0" algn="l">
              <a:lnSpc>
                <a:spcPct val="115000"/>
              </a:lnSpc>
              <a:spcBef>
                <a:spcPts val="0"/>
              </a:spcBef>
              <a:spcAft>
                <a:spcPts val="0"/>
              </a:spcAft>
              <a:buClr>
                <a:srgbClr val="374151"/>
              </a:buClr>
              <a:buSzPts val="1200"/>
              <a:buChar char="●"/>
            </a:pPr>
            <a:r>
              <a:rPr lang="en" sz="1200">
                <a:solidFill>
                  <a:srgbClr val="374151"/>
                </a:solidFill>
              </a:rPr>
              <a:t>ART is a toolkit designed to assess, enhance, and evaluate the robustness of machine learning models against adversarial attacks.</a:t>
            </a:r>
            <a:endParaRPr sz="1200">
              <a:solidFill>
                <a:srgbClr val="374151"/>
              </a:solidFill>
            </a:endParaRPr>
          </a:p>
          <a:p>
            <a:pPr indent="0" lvl="0" marL="457200" rtl="0" algn="l">
              <a:lnSpc>
                <a:spcPct val="115000"/>
              </a:lnSpc>
              <a:spcBef>
                <a:spcPts val="0"/>
              </a:spcBef>
              <a:spcAft>
                <a:spcPts val="0"/>
              </a:spcAft>
              <a:buNone/>
            </a:pPr>
            <a:r>
              <a:t/>
            </a:r>
            <a:endParaRPr sz="1200">
              <a:solidFill>
                <a:srgbClr val="374151"/>
              </a:solidFill>
            </a:endParaRPr>
          </a:p>
          <a:p>
            <a:pPr indent="-304800" lvl="0" marL="457200" rtl="0" algn="l">
              <a:lnSpc>
                <a:spcPct val="115000"/>
              </a:lnSpc>
              <a:spcBef>
                <a:spcPts val="0"/>
              </a:spcBef>
              <a:spcAft>
                <a:spcPts val="0"/>
              </a:spcAft>
              <a:buClr>
                <a:srgbClr val="374151"/>
              </a:buClr>
              <a:buSzPts val="1200"/>
              <a:buChar char="●"/>
            </a:pPr>
            <a:r>
              <a:rPr lang="en" sz="1200">
                <a:solidFill>
                  <a:srgbClr val="374151"/>
                </a:solidFill>
              </a:rPr>
              <a:t>FGSM is an adversarial attack technique used to quickly generate adversarial examples by perturbing input data in the direction of the loss gradient.</a:t>
            </a:r>
            <a:endParaRPr sz="1200">
              <a:solidFill>
                <a:srgbClr val="374151"/>
              </a:solidFill>
            </a:endParaRPr>
          </a:p>
          <a:p>
            <a:pPr indent="0" lvl="0" marL="0" rtl="0" algn="l">
              <a:lnSpc>
                <a:spcPct val="115000"/>
              </a:lnSpc>
              <a:spcBef>
                <a:spcPts val="0"/>
              </a:spcBef>
              <a:spcAft>
                <a:spcPts val="0"/>
              </a:spcAft>
              <a:buNone/>
            </a:pPr>
            <a:r>
              <a:t/>
            </a:r>
            <a:endParaRPr sz="1200">
              <a:solidFill>
                <a:srgbClr val="374151"/>
              </a:solidFill>
            </a:endParaRPr>
          </a:p>
          <a:p>
            <a:pPr indent="-304800" lvl="0" marL="457200" rtl="0" algn="l">
              <a:lnSpc>
                <a:spcPct val="115000"/>
              </a:lnSpc>
              <a:spcBef>
                <a:spcPts val="0"/>
              </a:spcBef>
              <a:spcAft>
                <a:spcPts val="0"/>
              </a:spcAft>
              <a:buClr>
                <a:srgbClr val="374151"/>
              </a:buClr>
              <a:buSzPts val="1200"/>
              <a:buChar char="●"/>
            </a:pPr>
            <a:r>
              <a:rPr lang="en" sz="1200">
                <a:solidFill>
                  <a:srgbClr val="374151"/>
                </a:solidFill>
              </a:rPr>
              <a:t>The C&amp;W (Carlini and Wagner) attack is an optimization-based technique used to generate highly effective and imperceptible adversarial examples against machine learning models.</a:t>
            </a:r>
            <a:endParaRPr sz="1200">
              <a:solidFill>
                <a:srgbClr val="374151"/>
              </a:solidFill>
            </a:endParaRPr>
          </a:p>
        </p:txBody>
      </p:sp>
      <p:pic>
        <p:nvPicPr>
          <p:cNvPr id="1529" name="Google Shape;1529;p43"/>
          <p:cNvPicPr preferRelativeResize="0"/>
          <p:nvPr/>
        </p:nvPicPr>
        <p:blipFill>
          <a:blip r:embed="rId3">
            <a:alphaModFix/>
          </a:blip>
          <a:stretch>
            <a:fillRect/>
          </a:stretch>
        </p:blipFill>
        <p:spPr>
          <a:xfrm>
            <a:off x="5996100" y="1170125"/>
            <a:ext cx="2995499" cy="25675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44"/>
          <p:cNvSpPr txBox="1"/>
          <p:nvPr>
            <p:ph type="title"/>
          </p:nvPr>
        </p:nvSpPr>
        <p:spPr>
          <a:xfrm>
            <a:off x="720000" y="231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RESULTS</a:t>
            </a:r>
            <a:endParaRPr/>
          </a:p>
        </p:txBody>
      </p:sp>
      <p:pic>
        <p:nvPicPr>
          <p:cNvPr id="1535" name="Google Shape;1535;p44"/>
          <p:cNvPicPr preferRelativeResize="0"/>
          <p:nvPr/>
        </p:nvPicPr>
        <p:blipFill>
          <a:blip r:embed="rId3">
            <a:alphaModFix/>
          </a:blip>
          <a:stretch>
            <a:fillRect/>
          </a:stretch>
        </p:blipFill>
        <p:spPr>
          <a:xfrm>
            <a:off x="1645725" y="1175300"/>
            <a:ext cx="5852550" cy="2988300"/>
          </a:xfrm>
          <a:prstGeom prst="rect">
            <a:avLst/>
          </a:prstGeom>
          <a:noFill/>
          <a:ln>
            <a:noFill/>
          </a:ln>
        </p:spPr>
      </p:pic>
      <p:sp>
        <p:nvSpPr>
          <p:cNvPr id="1536" name="Google Shape;1536;p44"/>
          <p:cNvSpPr txBox="1"/>
          <p:nvPr/>
        </p:nvSpPr>
        <p:spPr>
          <a:xfrm>
            <a:off x="913900" y="803900"/>
            <a:ext cx="44457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Image after adding </a:t>
            </a:r>
            <a:r>
              <a:rPr lang="en">
                <a:latin typeface="Poppins"/>
                <a:ea typeface="Poppins"/>
                <a:cs typeface="Poppins"/>
                <a:sym typeface="Poppins"/>
              </a:rPr>
              <a:t>perturbation</a:t>
            </a:r>
            <a:r>
              <a:rPr lang="en">
                <a:latin typeface="Poppins"/>
                <a:ea typeface="Poppins"/>
                <a:cs typeface="Poppins"/>
                <a:sym typeface="Poppins"/>
              </a:rPr>
              <a:t> of eps = 0.5</a:t>
            </a:r>
            <a:endParaRPr>
              <a:latin typeface="Poppins"/>
              <a:ea typeface="Poppins"/>
              <a:cs typeface="Poppins"/>
              <a:sym typeface="Poppins"/>
            </a:endParaRPr>
          </a:p>
        </p:txBody>
      </p:sp>
      <p:sp>
        <p:nvSpPr>
          <p:cNvPr id="1537" name="Google Shape;1537;p44"/>
          <p:cNvSpPr txBox="1"/>
          <p:nvPr/>
        </p:nvSpPr>
        <p:spPr>
          <a:xfrm>
            <a:off x="1026450" y="4163600"/>
            <a:ext cx="4040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latin typeface="Poppins"/>
                <a:ea typeface="Poppins"/>
                <a:cs typeface="Poppins"/>
                <a:sym typeface="Poppins"/>
              </a:rPr>
              <a:t>Clean Accuracy: 0.71875 </a:t>
            </a:r>
            <a:endParaRPr sz="1200">
              <a:solidFill>
                <a:srgbClr val="212121"/>
              </a:solidFill>
              <a:latin typeface="Poppins"/>
              <a:ea typeface="Poppins"/>
              <a:cs typeface="Poppins"/>
              <a:sym typeface="Poppins"/>
            </a:endParaRPr>
          </a:p>
          <a:p>
            <a:pPr indent="0" lvl="0" marL="0" rtl="0" algn="l">
              <a:spcBef>
                <a:spcPts val="0"/>
              </a:spcBef>
              <a:spcAft>
                <a:spcPts val="0"/>
              </a:spcAft>
              <a:buNone/>
            </a:pPr>
            <a:r>
              <a:rPr lang="en" sz="1200">
                <a:solidFill>
                  <a:srgbClr val="212121"/>
                </a:solidFill>
                <a:latin typeface="Poppins"/>
                <a:ea typeface="Poppins"/>
                <a:cs typeface="Poppins"/>
                <a:sym typeface="Poppins"/>
              </a:rPr>
              <a:t>Adversarial Accuracy: 0.146875 </a:t>
            </a:r>
            <a:endParaRPr sz="1200">
              <a:solidFill>
                <a:srgbClr val="212121"/>
              </a:solidFill>
              <a:latin typeface="Poppins"/>
              <a:ea typeface="Poppins"/>
              <a:cs typeface="Poppins"/>
              <a:sym typeface="Poppins"/>
            </a:endParaRPr>
          </a:p>
          <a:p>
            <a:pPr indent="0" lvl="0" marL="0" rtl="0" algn="l">
              <a:spcBef>
                <a:spcPts val="0"/>
              </a:spcBef>
              <a:spcAft>
                <a:spcPts val="0"/>
              </a:spcAft>
              <a:buNone/>
            </a:pPr>
            <a:r>
              <a:rPr lang="en" sz="1200">
                <a:solidFill>
                  <a:srgbClr val="212121"/>
                </a:solidFill>
                <a:latin typeface="Poppins"/>
                <a:ea typeface="Poppins"/>
                <a:cs typeface="Poppins"/>
                <a:sym typeface="Poppins"/>
              </a:rPr>
              <a:t>Clean Loss: 0.125 </a:t>
            </a:r>
            <a:endParaRPr sz="1200">
              <a:solidFill>
                <a:srgbClr val="212121"/>
              </a:solidFill>
              <a:latin typeface="Poppins"/>
              <a:ea typeface="Poppins"/>
              <a:cs typeface="Poppins"/>
              <a:sym typeface="Poppins"/>
            </a:endParaRPr>
          </a:p>
          <a:p>
            <a:pPr indent="0" lvl="0" marL="0" rtl="0" algn="l">
              <a:spcBef>
                <a:spcPts val="0"/>
              </a:spcBef>
              <a:spcAft>
                <a:spcPts val="0"/>
              </a:spcAft>
              <a:buNone/>
            </a:pPr>
            <a:r>
              <a:rPr lang="en" sz="1200">
                <a:solidFill>
                  <a:srgbClr val="212121"/>
                </a:solidFill>
                <a:latin typeface="Poppins"/>
                <a:ea typeface="Poppins"/>
                <a:cs typeface="Poppins"/>
                <a:sym typeface="Poppins"/>
              </a:rPr>
              <a:t>Adversarial Loss: 0.12499998</a:t>
            </a:r>
            <a:endParaRPr sz="12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3"/>
          <p:cNvSpPr txBox="1"/>
          <p:nvPr/>
        </p:nvSpPr>
        <p:spPr>
          <a:xfrm>
            <a:off x="1037700" y="432200"/>
            <a:ext cx="72483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dk2"/>
                </a:solidFill>
                <a:latin typeface="IBM Plex Mono"/>
                <a:ea typeface="IBM Plex Mono"/>
                <a:cs typeface="IBM Plex Mono"/>
                <a:sym typeface="IBM Plex Mono"/>
              </a:rPr>
              <a:t>DATASET</a:t>
            </a:r>
            <a:endParaRPr b="1" sz="4000">
              <a:solidFill>
                <a:schemeClr val="dk2"/>
              </a:solidFill>
              <a:latin typeface="IBM Plex Mono"/>
              <a:ea typeface="IBM Plex Mono"/>
              <a:cs typeface="IBM Plex Mono"/>
              <a:sym typeface="IBM Plex Mono"/>
            </a:endParaRPr>
          </a:p>
        </p:txBody>
      </p:sp>
      <p:sp>
        <p:nvSpPr>
          <p:cNvPr id="1453" name="Google Shape;1453;p33"/>
          <p:cNvSpPr txBox="1"/>
          <p:nvPr/>
        </p:nvSpPr>
        <p:spPr>
          <a:xfrm>
            <a:off x="756325" y="1332575"/>
            <a:ext cx="82725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rPr>
              <a:t>The dataset has been chosen from Kaggle. It consists of images divided into 8 categories which are as follows:</a:t>
            </a:r>
            <a:endParaRPr b="1" sz="1800">
              <a:solidFill>
                <a:schemeClr val="dk1"/>
              </a:solidFill>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Food waste</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Paper Waste</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E-waste</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Plastic Bags</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Plastic Bottles</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Metal Cans</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Wood Waste</a:t>
            </a:r>
            <a:endParaRPr sz="1800">
              <a:solidFill>
                <a:schemeClr val="dk1"/>
              </a:solidFill>
              <a:latin typeface="Poppins"/>
              <a:ea typeface="Poppins"/>
              <a:cs typeface="Poppins"/>
              <a:sym typeface="Poppins"/>
            </a:endParaRPr>
          </a:p>
          <a:p>
            <a:pPr indent="-342900" lvl="0" marL="457200" rtl="0" algn="l">
              <a:lnSpc>
                <a:spcPct val="115000"/>
              </a:lnSpc>
              <a:spcBef>
                <a:spcPts val="0"/>
              </a:spcBef>
              <a:spcAft>
                <a:spcPts val="0"/>
              </a:spcAft>
              <a:buClr>
                <a:schemeClr val="dk1"/>
              </a:buClr>
              <a:buSzPts val="1800"/>
              <a:buFont typeface="Poppins"/>
              <a:buChar char="●"/>
            </a:pPr>
            <a:r>
              <a:rPr lang="en" sz="1800">
                <a:solidFill>
                  <a:schemeClr val="dk1"/>
                </a:solidFill>
                <a:latin typeface="Poppins"/>
                <a:ea typeface="Poppins"/>
                <a:cs typeface="Poppins"/>
                <a:sym typeface="Poppins"/>
              </a:rPr>
              <a:t>Leaf Waste</a:t>
            </a:r>
            <a:endParaRPr sz="1800">
              <a:solidFill>
                <a:schemeClr val="dk1"/>
              </a:solidFill>
              <a:latin typeface="Poppins"/>
              <a:ea typeface="Poppins"/>
              <a:cs typeface="Poppins"/>
              <a:sym typeface="Poppins"/>
            </a:endParaRPr>
          </a:p>
        </p:txBody>
      </p:sp>
      <p:pic>
        <p:nvPicPr>
          <p:cNvPr id="1454" name="Google Shape;1454;p33"/>
          <p:cNvPicPr preferRelativeResize="0"/>
          <p:nvPr/>
        </p:nvPicPr>
        <p:blipFill>
          <a:blip r:embed="rId3">
            <a:alphaModFix/>
          </a:blip>
          <a:stretch>
            <a:fillRect/>
          </a:stretch>
        </p:blipFill>
        <p:spPr>
          <a:xfrm>
            <a:off x="5228275" y="2347325"/>
            <a:ext cx="3800425" cy="211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AUGMENTATION</a:t>
            </a:r>
            <a:endParaRPr/>
          </a:p>
        </p:txBody>
      </p:sp>
      <p:sp>
        <p:nvSpPr>
          <p:cNvPr id="1460" name="Google Shape;1460;p34"/>
          <p:cNvSpPr txBox="1"/>
          <p:nvPr>
            <p:ph idx="1" type="body"/>
          </p:nvPr>
        </p:nvSpPr>
        <p:spPr>
          <a:xfrm>
            <a:off x="720000" y="1139550"/>
            <a:ext cx="4864800" cy="347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The dataset is augmented for balancing all the categories of images by using horizontal flip, vertical flip, rotation, width shift, height shift and zoom. </a:t>
            </a:r>
            <a:endParaRPr b="1"/>
          </a:p>
          <a:p>
            <a:pPr indent="0" lvl="0" marL="0" rtl="0" algn="l">
              <a:lnSpc>
                <a:spcPct val="115000"/>
              </a:lnSpc>
              <a:spcBef>
                <a:spcPts val="0"/>
              </a:spcBef>
              <a:spcAft>
                <a:spcPts val="0"/>
              </a:spcAft>
              <a:buNone/>
            </a:pPr>
            <a:r>
              <a:rPr b="1" lang="en"/>
              <a:t>Following code is used: </a:t>
            </a:r>
            <a:endParaRPr b="1"/>
          </a:p>
          <a:p>
            <a:pPr indent="0" lvl="0" marL="0" rtl="0" algn="l">
              <a:lnSpc>
                <a:spcPct val="115000"/>
              </a:lnSpc>
              <a:spcBef>
                <a:spcPts val="0"/>
              </a:spcBef>
              <a:spcAft>
                <a:spcPts val="0"/>
              </a:spcAft>
              <a:buNone/>
            </a:pPr>
            <a:r>
              <a:t/>
            </a:r>
            <a:endParaRPr b="1"/>
          </a:p>
          <a:p>
            <a:pPr indent="0" lvl="0" marL="0" rtl="0" algn="l">
              <a:lnSpc>
                <a:spcPct val="135714"/>
              </a:lnSpc>
              <a:spcBef>
                <a:spcPts val="0"/>
              </a:spcBef>
              <a:spcAft>
                <a:spcPts val="0"/>
              </a:spcAft>
              <a:buNone/>
            </a:pPr>
            <a:r>
              <a:rPr lang="en">
                <a:solidFill>
                  <a:srgbClr val="000000"/>
                </a:solidFill>
                <a:highlight>
                  <a:srgbClr val="F7F7F7"/>
                </a:highlight>
              </a:rPr>
              <a:t>gen=ImageDataGenerator(horizontal_flip=</a:t>
            </a:r>
            <a:r>
              <a:rPr lang="en">
                <a:solidFill>
                  <a:srgbClr val="0000FF"/>
                </a:solidFill>
                <a:highlight>
                  <a:srgbClr val="F7F7F7"/>
                </a:highlight>
              </a:rPr>
              <a:t>True</a:t>
            </a:r>
            <a:r>
              <a:rPr lang="en">
                <a:solidFill>
                  <a:srgbClr val="000000"/>
                </a:solidFill>
                <a:highlight>
                  <a:srgbClr val="F7F7F7"/>
                </a:highlight>
              </a:rPr>
              <a:t>, vertical_flip=</a:t>
            </a:r>
            <a:r>
              <a:rPr lang="en">
                <a:solidFill>
                  <a:srgbClr val="0000FF"/>
                </a:solidFill>
                <a:highlight>
                  <a:srgbClr val="F7F7F7"/>
                </a:highlight>
              </a:rPr>
              <a:t>True</a:t>
            </a:r>
            <a:r>
              <a:rPr lang="en">
                <a:solidFill>
                  <a:srgbClr val="000000"/>
                </a:solidFill>
                <a:highlight>
                  <a:srgbClr val="F7F7F7"/>
                </a:highlight>
              </a:rPr>
              <a:t>, rotation_range=</a:t>
            </a:r>
            <a:r>
              <a:rPr lang="en">
                <a:solidFill>
                  <a:srgbClr val="098156"/>
                </a:solidFill>
                <a:highlight>
                  <a:srgbClr val="F7F7F7"/>
                </a:highlight>
              </a:rPr>
              <a:t>20</a:t>
            </a:r>
            <a:r>
              <a:rPr lang="en">
                <a:solidFill>
                  <a:srgbClr val="000000"/>
                </a:solidFill>
                <a:highlight>
                  <a:srgbClr val="F7F7F7"/>
                </a:highlight>
              </a:rPr>
              <a:t>, width_shift_range=</a:t>
            </a:r>
            <a:r>
              <a:rPr lang="en">
                <a:solidFill>
                  <a:srgbClr val="098156"/>
                </a:solidFill>
                <a:highlight>
                  <a:srgbClr val="F7F7F7"/>
                </a:highlight>
              </a:rPr>
              <a:t>.2</a:t>
            </a:r>
            <a:r>
              <a:rPr lang="en">
                <a:solidFill>
                  <a:srgbClr val="000000"/>
                </a:solidFill>
                <a:highlight>
                  <a:srgbClr val="F7F7F7"/>
                </a:highlight>
              </a:rPr>
              <a:t>, height_shift_range=</a:t>
            </a:r>
            <a:r>
              <a:rPr lang="en">
                <a:solidFill>
                  <a:srgbClr val="098156"/>
                </a:solidFill>
                <a:highlight>
                  <a:srgbClr val="F7F7F7"/>
                </a:highlight>
              </a:rPr>
              <a:t>.2</a:t>
            </a:r>
            <a:r>
              <a:rPr lang="en">
                <a:solidFill>
                  <a:srgbClr val="000000"/>
                </a:solidFill>
                <a:highlight>
                  <a:srgbClr val="F7F7F7"/>
                </a:highlight>
              </a:rPr>
              <a:t>, zoom_range=</a:t>
            </a:r>
            <a:r>
              <a:rPr lang="en">
                <a:solidFill>
                  <a:srgbClr val="098156"/>
                </a:solidFill>
                <a:highlight>
                  <a:srgbClr val="F7F7F7"/>
                </a:highlight>
              </a:rPr>
              <a:t>.2</a:t>
            </a:r>
            <a:r>
              <a:rPr lang="en">
                <a:solidFill>
                  <a:srgbClr val="000000"/>
                </a:solidFill>
                <a:highlight>
                  <a:srgbClr val="F7F7F7"/>
                </a:highlight>
              </a:rPr>
              <a:t>)</a:t>
            </a:r>
            <a:endParaRPr>
              <a:solidFill>
                <a:srgbClr val="000000"/>
              </a:solidFill>
              <a:highlight>
                <a:srgbClr val="F7F7F7"/>
              </a:highlight>
            </a:endParaRPr>
          </a:p>
          <a:p>
            <a:pPr indent="0" lvl="0" marL="0" rtl="0" algn="l">
              <a:lnSpc>
                <a:spcPct val="115000"/>
              </a:lnSpc>
              <a:spcBef>
                <a:spcPts val="0"/>
              </a:spcBef>
              <a:spcAft>
                <a:spcPts val="0"/>
              </a:spcAft>
              <a:buNone/>
            </a:pPr>
            <a:r>
              <a:t/>
            </a:r>
            <a:endParaRPr/>
          </a:p>
        </p:txBody>
      </p:sp>
      <p:pic>
        <p:nvPicPr>
          <p:cNvPr id="1461" name="Google Shape;1461;p34"/>
          <p:cNvPicPr preferRelativeResize="0"/>
          <p:nvPr/>
        </p:nvPicPr>
        <p:blipFill>
          <a:blip r:embed="rId3">
            <a:alphaModFix/>
          </a:blip>
          <a:stretch>
            <a:fillRect/>
          </a:stretch>
        </p:blipFill>
        <p:spPr>
          <a:xfrm>
            <a:off x="5897200" y="1454050"/>
            <a:ext cx="3086475" cy="240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CNN</a:t>
            </a:r>
            <a:endParaRPr/>
          </a:p>
        </p:txBody>
      </p:sp>
      <p:sp>
        <p:nvSpPr>
          <p:cNvPr id="1467" name="Google Shape;1467;p35"/>
          <p:cNvSpPr txBox="1"/>
          <p:nvPr>
            <p:ph idx="1" type="body"/>
          </p:nvPr>
        </p:nvSpPr>
        <p:spPr>
          <a:xfrm>
            <a:off x="720000" y="1139550"/>
            <a:ext cx="8781300" cy="3558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Hyperparameters used in CNN:</a:t>
            </a:r>
            <a:endParaRPr/>
          </a:p>
          <a:p>
            <a:pPr indent="-317500" lvl="0" marL="457200" rtl="0" algn="l">
              <a:lnSpc>
                <a:spcPct val="150000"/>
              </a:lnSpc>
              <a:spcBef>
                <a:spcPts val="0"/>
              </a:spcBef>
              <a:spcAft>
                <a:spcPts val="0"/>
              </a:spcAft>
              <a:buSzPts val="1400"/>
              <a:buChar char="●"/>
            </a:pPr>
            <a:r>
              <a:rPr lang="en"/>
              <a:t>Early Stopping : patience = 5, mode = max, verbose = 1</a:t>
            </a:r>
            <a:endParaRPr/>
          </a:p>
          <a:p>
            <a:pPr indent="-317500" lvl="0" marL="457200" rtl="0" algn="l">
              <a:lnSpc>
                <a:spcPct val="150000"/>
              </a:lnSpc>
              <a:spcBef>
                <a:spcPts val="0"/>
              </a:spcBef>
              <a:spcAft>
                <a:spcPts val="0"/>
              </a:spcAft>
              <a:buSzPts val="1400"/>
              <a:buChar char="●"/>
            </a:pPr>
            <a:r>
              <a:rPr lang="en"/>
              <a:t>No. of layers : 3</a:t>
            </a:r>
            <a:endParaRPr/>
          </a:p>
          <a:p>
            <a:pPr indent="-317500" lvl="0" marL="457200" rtl="0" algn="l">
              <a:lnSpc>
                <a:spcPct val="150000"/>
              </a:lnSpc>
              <a:spcBef>
                <a:spcPts val="0"/>
              </a:spcBef>
              <a:spcAft>
                <a:spcPts val="0"/>
              </a:spcAft>
              <a:buSzPts val="1400"/>
              <a:buChar char="●"/>
            </a:pPr>
            <a:r>
              <a:rPr lang="en"/>
              <a:t>Layers  :</a:t>
            </a:r>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Convolution layer : filters = 64(layer1), 32(Layer 2 and layer 3), strides = 2, kernel = 3, </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Batch Normalization</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Activation: RelU</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MaxPool Layer : strides = 2</a:t>
            </a:r>
            <a:endParaRPr>
              <a:solidFill>
                <a:schemeClr val="dk1"/>
              </a:solidFill>
            </a:endParaRPr>
          </a:p>
          <a:p>
            <a:pPr indent="-317500" lvl="0" marL="457200" rtl="0" algn="l">
              <a:lnSpc>
                <a:spcPct val="150000"/>
              </a:lnSpc>
              <a:spcBef>
                <a:spcPts val="0"/>
              </a:spcBef>
              <a:spcAft>
                <a:spcPts val="0"/>
              </a:spcAft>
              <a:buSzPts val="1400"/>
              <a:buChar char="●"/>
            </a:pPr>
            <a:r>
              <a:rPr lang="en"/>
              <a:t>Regularization : L2</a:t>
            </a:r>
            <a:endParaRPr/>
          </a:p>
          <a:p>
            <a:pPr indent="-317500" lvl="0" marL="457200" rtl="0" algn="l">
              <a:lnSpc>
                <a:spcPct val="150000"/>
              </a:lnSpc>
              <a:spcBef>
                <a:spcPts val="0"/>
              </a:spcBef>
              <a:spcAft>
                <a:spcPts val="0"/>
              </a:spcAft>
              <a:buSzPts val="1400"/>
              <a:buChar char="●"/>
            </a:pPr>
            <a:r>
              <a:rPr lang="en"/>
              <a:t>Optimizer : Adam</a:t>
            </a:r>
            <a:endParaRPr/>
          </a:p>
          <a:p>
            <a:pPr indent="-317500" lvl="0" marL="457200" rtl="0" algn="l">
              <a:lnSpc>
                <a:spcPct val="150000"/>
              </a:lnSpc>
              <a:spcBef>
                <a:spcPts val="0"/>
              </a:spcBef>
              <a:spcAft>
                <a:spcPts val="0"/>
              </a:spcAft>
              <a:buSzPts val="1400"/>
              <a:buChar char="●"/>
            </a:pPr>
            <a:r>
              <a:rPr lang="en"/>
              <a:t>Loss : Categorical Crossentropy</a:t>
            </a:r>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36"/>
          <p:cNvSpPr txBox="1"/>
          <p:nvPr>
            <p:ph type="title"/>
          </p:nvPr>
        </p:nvSpPr>
        <p:spPr>
          <a:xfrm>
            <a:off x="6637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1473" name="Google Shape;1473;p36"/>
          <p:cNvPicPr preferRelativeResize="0"/>
          <p:nvPr/>
        </p:nvPicPr>
        <p:blipFill>
          <a:blip r:embed="rId3">
            <a:alphaModFix/>
          </a:blip>
          <a:stretch>
            <a:fillRect/>
          </a:stretch>
        </p:blipFill>
        <p:spPr>
          <a:xfrm>
            <a:off x="663725" y="617725"/>
            <a:ext cx="2899675" cy="2020425"/>
          </a:xfrm>
          <a:prstGeom prst="rect">
            <a:avLst/>
          </a:prstGeom>
          <a:noFill/>
          <a:ln>
            <a:noFill/>
          </a:ln>
        </p:spPr>
      </p:pic>
      <p:pic>
        <p:nvPicPr>
          <p:cNvPr id="1474" name="Google Shape;1474;p36"/>
          <p:cNvPicPr preferRelativeResize="0"/>
          <p:nvPr/>
        </p:nvPicPr>
        <p:blipFill>
          <a:blip r:embed="rId4">
            <a:alphaModFix/>
          </a:blip>
          <a:stretch>
            <a:fillRect/>
          </a:stretch>
        </p:blipFill>
        <p:spPr>
          <a:xfrm>
            <a:off x="5788550" y="572700"/>
            <a:ext cx="3140551" cy="2065450"/>
          </a:xfrm>
          <a:prstGeom prst="rect">
            <a:avLst/>
          </a:prstGeom>
          <a:noFill/>
          <a:ln>
            <a:noFill/>
          </a:ln>
        </p:spPr>
      </p:pic>
      <p:pic>
        <p:nvPicPr>
          <p:cNvPr id="1475" name="Google Shape;1475;p36"/>
          <p:cNvPicPr preferRelativeResize="0"/>
          <p:nvPr/>
        </p:nvPicPr>
        <p:blipFill>
          <a:blip r:embed="rId5">
            <a:alphaModFix/>
          </a:blip>
          <a:stretch>
            <a:fillRect/>
          </a:stretch>
        </p:blipFill>
        <p:spPr>
          <a:xfrm>
            <a:off x="5788544" y="2773225"/>
            <a:ext cx="3140556" cy="2520200"/>
          </a:xfrm>
          <a:prstGeom prst="rect">
            <a:avLst/>
          </a:prstGeom>
          <a:noFill/>
          <a:ln>
            <a:noFill/>
          </a:ln>
        </p:spPr>
      </p:pic>
      <p:pic>
        <p:nvPicPr>
          <p:cNvPr id="1476" name="Google Shape;1476;p36"/>
          <p:cNvPicPr preferRelativeResize="0"/>
          <p:nvPr/>
        </p:nvPicPr>
        <p:blipFill>
          <a:blip r:embed="rId6">
            <a:alphaModFix/>
          </a:blip>
          <a:stretch>
            <a:fillRect/>
          </a:stretch>
        </p:blipFill>
        <p:spPr>
          <a:xfrm>
            <a:off x="665393" y="2854275"/>
            <a:ext cx="2898007" cy="2289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37"/>
          <p:cNvSpPr txBox="1"/>
          <p:nvPr>
            <p:ph type="title"/>
          </p:nvPr>
        </p:nvSpPr>
        <p:spPr>
          <a:xfrm>
            <a:off x="720000" y="219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EXPLAINABILITY</a:t>
            </a:r>
            <a:endParaRPr/>
          </a:p>
        </p:txBody>
      </p:sp>
      <p:sp>
        <p:nvSpPr>
          <p:cNvPr id="1482" name="Google Shape;1482;p37"/>
          <p:cNvSpPr txBox="1"/>
          <p:nvPr>
            <p:ph idx="1" type="body"/>
          </p:nvPr>
        </p:nvSpPr>
        <p:spPr>
          <a:xfrm>
            <a:off x="314825" y="745600"/>
            <a:ext cx="4729500" cy="40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LIME:</a:t>
            </a:r>
            <a:endParaRPr b="1" sz="2000"/>
          </a:p>
          <a:p>
            <a:pPr indent="0" lvl="0" marL="0" rtl="0" algn="just">
              <a:lnSpc>
                <a:spcPct val="115000"/>
              </a:lnSpc>
              <a:spcBef>
                <a:spcPts val="600"/>
              </a:spcBef>
              <a:spcAft>
                <a:spcPts val="0"/>
              </a:spcAft>
              <a:buNone/>
            </a:pPr>
            <a:r>
              <a:rPr b="1" lang="en">
                <a:solidFill>
                  <a:srgbClr val="212121"/>
                </a:solidFill>
              </a:rPr>
              <a:t>LIME</a:t>
            </a:r>
            <a:r>
              <a:rPr lang="en">
                <a:solidFill>
                  <a:srgbClr val="212121"/>
                </a:solidFill>
              </a:rPr>
              <a:t>: LIME stands for Local Interpretable Model-agnostic Explanations. It is a Python library based on a paper from Ribeiro et al. to help you understand the behavior of your black-box classifier model. </a:t>
            </a:r>
            <a:endParaRPr>
              <a:solidFill>
                <a:srgbClr val="212121"/>
              </a:solidFill>
            </a:endParaRPr>
          </a:p>
          <a:p>
            <a:pPr indent="0" lvl="0" marL="0" rtl="0" algn="just">
              <a:lnSpc>
                <a:spcPct val="115000"/>
              </a:lnSpc>
              <a:spcBef>
                <a:spcPts val="600"/>
              </a:spcBef>
              <a:spcAft>
                <a:spcPts val="0"/>
              </a:spcAft>
              <a:buNone/>
            </a:pPr>
            <a:r>
              <a:rPr b="1" lang="en">
                <a:solidFill>
                  <a:srgbClr val="212121"/>
                </a:solidFill>
              </a:rPr>
              <a:t>Model agnostic</a:t>
            </a:r>
            <a:r>
              <a:rPr lang="en">
                <a:solidFill>
                  <a:srgbClr val="212121"/>
                </a:solidFill>
              </a:rPr>
              <a:t>, which means that LIME is model-independent. In other words, LIME is able to explain any black-box classifier you can think of.</a:t>
            </a:r>
            <a:endParaRPr>
              <a:solidFill>
                <a:srgbClr val="212121"/>
              </a:solidFill>
            </a:endParaRPr>
          </a:p>
          <a:p>
            <a:pPr indent="0" lvl="0" marL="0" rtl="0" algn="just">
              <a:lnSpc>
                <a:spcPct val="115000"/>
              </a:lnSpc>
              <a:spcBef>
                <a:spcPts val="600"/>
              </a:spcBef>
              <a:spcAft>
                <a:spcPts val="0"/>
              </a:spcAft>
              <a:buNone/>
            </a:pPr>
            <a:r>
              <a:rPr b="1" lang="en">
                <a:solidFill>
                  <a:srgbClr val="212121"/>
                </a:solidFill>
              </a:rPr>
              <a:t>Interpretable</a:t>
            </a:r>
            <a:r>
              <a:rPr lang="en">
                <a:solidFill>
                  <a:srgbClr val="212121"/>
                </a:solidFill>
              </a:rPr>
              <a:t>, which means that LIME provides you a solution to understand why your model behaves the way it does.</a:t>
            </a:r>
            <a:endParaRPr>
              <a:solidFill>
                <a:srgbClr val="212121"/>
              </a:solidFill>
            </a:endParaRPr>
          </a:p>
          <a:p>
            <a:pPr indent="0" lvl="0" marL="0" rtl="0" algn="just">
              <a:lnSpc>
                <a:spcPct val="115000"/>
              </a:lnSpc>
              <a:spcBef>
                <a:spcPts val="600"/>
              </a:spcBef>
              <a:spcAft>
                <a:spcPts val="0"/>
              </a:spcAft>
              <a:buNone/>
            </a:pPr>
            <a:r>
              <a:rPr b="1" lang="en">
                <a:solidFill>
                  <a:srgbClr val="212121"/>
                </a:solidFill>
              </a:rPr>
              <a:t>Local,</a:t>
            </a:r>
            <a:r>
              <a:rPr lang="en">
                <a:solidFill>
                  <a:srgbClr val="212121"/>
                </a:solidFill>
              </a:rPr>
              <a:t> which means that LIME tries to find the explanation of your black-box model by approximating the local linear behavior of your model.</a:t>
            </a:r>
            <a:endParaRPr>
              <a:solidFill>
                <a:srgbClr val="212121"/>
              </a:solidFill>
            </a:endParaRPr>
          </a:p>
          <a:p>
            <a:pPr indent="0" lvl="0" marL="0" rtl="0" algn="l">
              <a:spcBef>
                <a:spcPts val="500"/>
              </a:spcBef>
              <a:spcAft>
                <a:spcPts val="0"/>
              </a:spcAft>
              <a:buNone/>
            </a:pPr>
            <a:r>
              <a:t/>
            </a:r>
            <a:endParaRPr sz="2000"/>
          </a:p>
        </p:txBody>
      </p:sp>
      <p:pic>
        <p:nvPicPr>
          <p:cNvPr id="1483" name="Google Shape;1483;p37"/>
          <p:cNvPicPr preferRelativeResize="0"/>
          <p:nvPr/>
        </p:nvPicPr>
        <p:blipFill>
          <a:blip r:embed="rId3">
            <a:alphaModFix/>
          </a:blip>
          <a:stretch>
            <a:fillRect/>
          </a:stretch>
        </p:blipFill>
        <p:spPr>
          <a:xfrm>
            <a:off x="5201875" y="1366300"/>
            <a:ext cx="3942126" cy="257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EVALUATION METRIC FOR LIME : FIDELITY</a:t>
            </a:r>
            <a:endParaRPr sz="2500">
              <a:solidFill>
                <a:schemeClr val="dk1"/>
              </a:solidFill>
            </a:endParaRPr>
          </a:p>
        </p:txBody>
      </p:sp>
      <p:sp>
        <p:nvSpPr>
          <p:cNvPr id="1489" name="Google Shape;1489;p38"/>
          <p:cNvSpPr txBox="1"/>
          <p:nvPr>
            <p:ph idx="1" type="body"/>
          </p:nvPr>
        </p:nvSpPr>
        <p:spPr>
          <a:xfrm>
            <a:off x="720000" y="1139541"/>
            <a:ext cx="7704000" cy="30855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374151"/>
              </a:buClr>
              <a:buSzPts val="1600"/>
              <a:buChar char="●"/>
            </a:pPr>
            <a:r>
              <a:rPr lang="en" sz="1600">
                <a:solidFill>
                  <a:srgbClr val="374151"/>
                </a:solidFill>
              </a:rPr>
              <a:t>A high-fidelity LIME explanation means that the interpretable model closely matches the behavior of the black-box model in the vicinity of the data point under consideration. In contrast, low fidelity would indicate that the interpretable model fails to capture the black-box model's decision boundaries accurately, leading to potentially misleading or incorrect explanations. The value of fidelity came to be 70%</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39"/>
          <p:cNvSpPr txBox="1"/>
          <p:nvPr>
            <p:ph type="title"/>
          </p:nvPr>
        </p:nvSpPr>
        <p:spPr>
          <a:xfrm>
            <a:off x="517400" y="4562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SHAP</a:t>
            </a:r>
            <a:endParaRPr>
              <a:solidFill>
                <a:schemeClr val="dk1"/>
              </a:solidFill>
            </a:endParaRPr>
          </a:p>
        </p:txBody>
      </p:sp>
      <p:sp>
        <p:nvSpPr>
          <p:cNvPr id="1495" name="Google Shape;1495;p39"/>
          <p:cNvSpPr txBox="1"/>
          <p:nvPr>
            <p:ph idx="1" type="body"/>
          </p:nvPr>
        </p:nvSpPr>
        <p:spPr>
          <a:xfrm>
            <a:off x="438625" y="1083275"/>
            <a:ext cx="4549500" cy="395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374151"/>
                </a:solidFill>
              </a:rPr>
              <a:t>SHAP (SHapley Additive exPlanations) for images is a method that helps us understand why a machine learning model makes specific predictions for pictures. It provides explanations for individual image predictions, telling us which parts of the image were most important in influencing the model's decision.</a:t>
            </a:r>
            <a:endParaRPr>
              <a:solidFill>
                <a:srgbClr val="374151"/>
              </a:solidFill>
            </a:endParaRPr>
          </a:p>
          <a:p>
            <a:pPr indent="0" lvl="0" marL="0" rtl="0" algn="just">
              <a:lnSpc>
                <a:spcPct val="115000"/>
              </a:lnSpc>
              <a:spcBef>
                <a:spcPts val="600"/>
              </a:spcBef>
              <a:spcAft>
                <a:spcPts val="0"/>
              </a:spcAft>
              <a:buNone/>
            </a:pPr>
            <a:r>
              <a:rPr lang="en">
                <a:solidFill>
                  <a:srgbClr val="212121"/>
                </a:solidFill>
              </a:rPr>
              <a:t>In this visualization:</a:t>
            </a:r>
            <a:endParaRPr>
              <a:solidFill>
                <a:srgbClr val="212121"/>
              </a:solidFill>
            </a:endParaRPr>
          </a:p>
          <a:p>
            <a:pPr indent="0" lvl="0" marL="0" rtl="0" algn="just">
              <a:lnSpc>
                <a:spcPct val="115000"/>
              </a:lnSpc>
              <a:spcBef>
                <a:spcPts val="600"/>
              </a:spcBef>
              <a:spcAft>
                <a:spcPts val="0"/>
              </a:spcAft>
              <a:buNone/>
            </a:pPr>
            <a:r>
              <a:rPr lang="en">
                <a:solidFill>
                  <a:srgbClr val="212121"/>
                </a:solidFill>
              </a:rPr>
              <a:t>Red pixels represent positive SHAP values that contributed to classifying that image as that particular class.</a:t>
            </a:r>
            <a:endParaRPr>
              <a:solidFill>
                <a:srgbClr val="212121"/>
              </a:solidFill>
            </a:endParaRPr>
          </a:p>
          <a:p>
            <a:pPr indent="0" lvl="0" marL="0" rtl="0" algn="just">
              <a:lnSpc>
                <a:spcPct val="115000"/>
              </a:lnSpc>
              <a:spcBef>
                <a:spcPts val="600"/>
              </a:spcBef>
              <a:spcAft>
                <a:spcPts val="0"/>
              </a:spcAft>
              <a:buNone/>
            </a:pPr>
            <a:r>
              <a:rPr lang="en">
                <a:solidFill>
                  <a:srgbClr val="212121"/>
                </a:solidFill>
              </a:rPr>
              <a:t>Blue pixels represent negative SHAP values that contributed to not classifying that image as that particular class.</a:t>
            </a:r>
            <a:endParaRPr>
              <a:solidFill>
                <a:srgbClr val="212121"/>
              </a:solidFill>
            </a:endParaRPr>
          </a:p>
          <a:p>
            <a:pPr indent="0" lvl="0" marL="0" rtl="0" algn="just">
              <a:spcBef>
                <a:spcPts val="500"/>
              </a:spcBef>
              <a:spcAft>
                <a:spcPts val="0"/>
              </a:spcAft>
              <a:buNone/>
            </a:pPr>
            <a:r>
              <a:t/>
            </a:r>
            <a:endParaRPr>
              <a:solidFill>
                <a:srgbClr val="374151"/>
              </a:solidFill>
            </a:endParaRPr>
          </a:p>
        </p:txBody>
      </p:sp>
      <p:pic>
        <p:nvPicPr>
          <p:cNvPr id="1496" name="Google Shape;1496;p39"/>
          <p:cNvPicPr preferRelativeResize="0"/>
          <p:nvPr/>
        </p:nvPicPr>
        <p:blipFill>
          <a:blip r:embed="rId3">
            <a:alphaModFix/>
          </a:blip>
          <a:stretch>
            <a:fillRect/>
          </a:stretch>
        </p:blipFill>
        <p:spPr>
          <a:xfrm>
            <a:off x="5118025" y="1253800"/>
            <a:ext cx="3696824" cy="294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40"/>
          <p:cNvSpPr txBox="1"/>
          <p:nvPr>
            <p:ph type="title"/>
          </p:nvPr>
        </p:nvSpPr>
        <p:spPr>
          <a:xfrm>
            <a:off x="720000" y="51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RESULTS</a:t>
            </a:r>
            <a:endParaRPr>
              <a:solidFill>
                <a:schemeClr val="dk1"/>
              </a:solidFill>
            </a:endParaRPr>
          </a:p>
        </p:txBody>
      </p:sp>
      <p:pic>
        <p:nvPicPr>
          <p:cNvPr id="1502" name="Google Shape;1502;p40"/>
          <p:cNvPicPr preferRelativeResize="0"/>
          <p:nvPr/>
        </p:nvPicPr>
        <p:blipFill>
          <a:blip r:embed="rId3">
            <a:alphaModFix/>
          </a:blip>
          <a:stretch>
            <a:fillRect/>
          </a:stretch>
        </p:blipFill>
        <p:spPr>
          <a:xfrm>
            <a:off x="1345425" y="776238"/>
            <a:ext cx="1857375" cy="1771650"/>
          </a:xfrm>
          <a:prstGeom prst="rect">
            <a:avLst/>
          </a:prstGeom>
          <a:noFill/>
          <a:ln>
            <a:noFill/>
          </a:ln>
        </p:spPr>
      </p:pic>
      <p:pic>
        <p:nvPicPr>
          <p:cNvPr id="1503" name="Google Shape;1503;p40"/>
          <p:cNvPicPr preferRelativeResize="0"/>
          <p:nvPr/>
        </p:nvPicPr>
        <p:blipFill>
          <a:blip r:embed="rId4">
            <a:alphaModFix/>
          </a:blip>
          <a:stretch>
            <a:fillRect/>
          </a:stretch>
        </p:blipFill>
        <p:spPr>
          <a:xfrm>
            <a:off x="5504900" y="676213"/>
            <a:ext cx="1971675" cy="1971675"/>
          </a:xfrm>
          <a:prstGeom prst="rect">
            <a:avLst/>
          </a:prstGeom>
          <a:noFill/>
          <a:ln>
            <a:noFill/>
          </a:ln>
        </p:spPr>
      </p:pic>
      <p:pic>
        <p:nvPicPr>
          <p:cNvPr id="1504" name="Google Shape;1504;p40"/>
          <p:cNvPicPr preferRelativeResize="0"/>
          <p:nvPr/>
        </p:nvPicPr>
        <p:blipFill>
          <a:blip r:embed="rId5">
            <a:alphaModFix/>
          </a:blip>
          <a:stretch>
            <a:fillRect/>
          </a:stretch>
        </p:blipFill>
        <p:spPr>
          <a:xfrm>
            <a:off x="1345425" y="2811550"/>
            <a:ext cx="1763175" cy="1526100"/>
          </a:xfrm>
          <a:prstGeom prst="rect">
            <a:avLst/>
          </a:prstGeom>
          <a:noFill/>
          <a:ln>
            <a:noFill/>
          </a:ln>
        </p:spPr>
      </p:pic>
      <p:pic>
        <p:nvPicPr>
          <p:cNvPr id="1505" name="Google Shape;1505;p40"/>
          <p:cNvPicPr preferRelativeResize="0"/>
          <p:nvPr/>
        </p:nvPicPr>
        <p:blipFill>
          <a:blip r:embed="rId6">
            <a:alphaModFix/>
          </a:blip>
          <a:stretch>
            <a:fillRect/>
          </a:stretch>
        </p:blipFill>
        <p:spPr>
          <a:xfrm>
            <a:off x="5504900" y="2736400"/>
            <a:ext cx="2049400" cy="1676400"/>
          </a:xfrm>
          <a:prstGeom prst="rect">
            <a:avLst/>
          </a:prstGeom>
          <a:noFill/>
          <a:ln>
            <a:noFill/>
          </a:ln>
        </p:spPr>
      </p:pic>
      <p:sp>
        <p:nvSpPr>
          <p:cNvPr id="1506" name="Google Shape;1506;p40"/>
          <p:cNvSpPr txBox="1"/>
          <p:nvPr/>
        </p:nvSpPr>
        <p:spPr>
          <a:xfrm>
            <a:off x="1251550" y="4450200"/>
            <a:ext cx="65955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Fidelity : 0.7</a:t>
            </a:r>
            <a:endParaRPr>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