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B3880-280A-430D-B317-A4F1B4A6CA9D}" type="datetimeFigureOut">
              <a:rPr lang="en-US" smtClean="0"/>
              <a:t>6/27/2024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80AE2-5B6C-4166-BC11-D3EDBDDF7EB3}" type="slidenum">
              <a:rPr lang="en-US" smtClean="0"/>
              <a:t>‹#›</a:t>
            </a:fld>
            <a:endParaRPr lang="en-US"/>
          </a:p>
        </p:txBody>
      </p:sp>
    </p:spTree>
    <p:extLst>
      <p:ext uri="{BB962C8B-B14F-4D97-AF65-F5344CB8AC3E}">
        <p14:creationId xmlns:p14="http://schemas.microsoft.com/office/powerpoint/2010/main" val="1531968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80AE2-5B6C-4166-BC11-D3EDBDDF7EB3}" type="slidenum">
              <a:rPr lang="en-US" smtClean="0"/>
              <a:t>12</a:t>
            </a:fld>
            <a:endParaRPr lang="en-US"/>
          </a:p>
        </p:txBody>
      </p:sp>
    </p:spTree>
    <p:extLst>
      <p:ext uri="{BB962C8B-B14F-4D97-AF65-F5344CB8AC3E}">
        <p14:creationId xmlns:p14="http://schemas.microsoft.com/office/powerpoint/2010/main" val="144883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97D3BEF-B5AF-49DE-ABA8-D30B65B9EA36}" type="datetimeFigureOut">
              <a:rPr lang="en-US" smtClean="0"/>
              <a:t>6/27/2024</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FBAA284-65CF-4871-B258-0A1EFE44A0A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D3BEF-B5AF-49DE-ABA8-D30B65B9EA36}"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AA284-65CF-4871-B258-0A1EFE44A0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D3BEF-B5AF-49DE-ABA8-D30B65B9EA36}"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AA284-65CF-4871-B258-0A1EFE44A0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7D3BEF-B5AF-49DE-ABA8-D30B65B9EA36}"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AA284-65CF-4871-B258-0A1EFE44A0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D3BEF-B5AF-49DE-ABA8-D30B65B9EA36}"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AA284-65CF-4871-B258-0A1EFE44A0A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97D3BEF-B5AF-49DE-ABA8-D30B65B9EA36}"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AA284-65CF-4871-B258-0A1EFE44A0A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7D3BEF-B5AF-49DE-ABA8-D30B65B9EA36}"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BAA284-65CF-4871-B258-0A1EFE44A0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D3BEF-B5AF-49DE-ABA8-D30B65B9EA36}"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BAA284-65CF-4871-B258-0A1EFE44A0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D3BEF-B5AF-49DE-ABA8-D30B65B9EA36}"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BAA284-65CF-4871-B258-0A1EFE44A0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97D3BEF-B5AF-49DE-ABA8-D30B65B9EA36}" type="datetimeFigureOut">
              <a:rPr lang="en-US" smtClean="0"/>
              <a:t>6/27/2024</a:t>
            </a:fld>
            <a:endParaRPr lang="en-US"/>
          </a:p>
        </p:txBody>
      </p:sp>
      <p:sp>
        <p:nvSpPr>
          <p:cNvPr id="7" name="Slide Number Placeholder 6"/>
          <p:cNvSpPr>
            <a:spLocks noGrp="1"/>
          </p:cNvSpPr>
          <p:nvPr>
            <p:ph type="sldNum" sz="quarter" idx="12"/>
          </p:nvPr>
        </p:nvSpPr>
        <p:spPr/>
        <p:txBody>
          <a:bodyPr/>
          <a:lstStyle/>
          <a:p>
            <a:fld id="{8FBAA284-65CF-4871-B258-0A1EFE44A0A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D3BEF-B5AF-49DE-ABA8-D30B65B9EA36}" type="datetimeFigureOut">
              <a:rPr lang="en-US" smtClean="0"/>
              <a:t>6/27/2024</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8FBAA284-65CF-4871-B258-0A1EFE44A0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97D3BEF-B5AF-49DE-ABA8-D30B65B9EA36}" type="datetimeFigureOut">
              <a:rPr lang="en-US" smtClean="0"/>
              <a:t>6/27/2024</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FBAA284-65CF-4871-B258-0A1EFE44A0A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ecomputernotes.com/fundamental/information-technology/what-do-you-mean-by-data-and-informati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Group 6: assignment 1</a:t>
            </a:r>
            <a:br>
              <a:rPr lang="en-US" dirty="0"/>
            </a:br>
            <a:endParaRPr lang="en-US" dirty="0"/>
          </a:p>
        </p:txBody>
      </p:sp>
      <p:sp>
        <p:nvSpPr>
          <p:cNvPr id="3" name="Subtitle 2"/>
          <p:cNvSpPr>
            <a:spLocks noGrp="1"/>
          </p:cNvSpPr>
          <p:nvPr>
            <p:ph type="subTitle" idx="1"/>
          </p:nvPr>
        </p:nvSpPr>
        <p:spPr>
          <a:xfrm>
            <a:off x="457200" y="3331698"/>
            <a:ext cx="7315200" cy="3145302"/>
          </a:xfrm>
        </p:spPr>
        <p:txBody>
          <a:bodyPr>
            <a:normAutofit/>
          </a:bodyPr>
          <a:lstStyle/>
          <a:p>
            <a:r>
              <a:rPr lang="en-US" dirty="0"/>
              <a:t>IRADUKUNDA JEAN LOUS      </a:t>
            </a:r>
            <a:r>
              <a:rPr lang="en-US" dirty="0" smtClean="0"/>
              <a:t>       25347</a:t>
            </a:r>
            <a:endParaRPr lang="en-US" dirty="0"/>
          </a:p>
          <a:p>
            <a:r>
              <a:rPr lang="en-US" dirty="0"/>
              <a:t>KAKWEZI PEACE                       </a:t>
            </a:r>
            <a:r>
              <a:rPr lang="en-US" dirty="0" smtClean="0"/>
              <a:t>      25437</a:t>
            </a:r>
          </a:p>
          <a:p>
            <a:r>
              <a:rPr lang="en-US" dirty="0" smtClean="0"/>
              <a:t>AKIZE ISRAEL                                   25883</a:t>
            </a:r>
          </a:p>
          <a:p>
            <a:r>
              <a:rPr lang="en-US" dirty="0" smtClean="0"/>
              <a:t>RUGAMBA </a:t>
            </a:r>
            <a:r>
              <a:rPr lang="en-US" dirty="0"/>
              <a:t>MUVUNYI CHRIS  </a:t>
            </a:r>
            <a:r>
              <a:rPr lang="en-US" dirty="0" smtClean="0"/>
              <a:t>        21891</a:t>
            </a:r>
            <a:endParaRPr lang="en-US" dirty="0"/>
          </a:p>
          <a:p>
            <a:r>
              <a:rPr lang="en-US" dirty="0"/>
              <a:t>ISHIMWE EMILE                         </a:t>
            </a:r>
            <a:r>
              <a:rPr lang="en-US" dirty="0" smtClean="0"/>
              <a:t>       26160      </a:t>
            </a:r>
            <a:endParaRPr lang="en-US" dirty="0"/>
          </a:p>
          <a:p>
            <a:r>
              <a:rPr lang="en-US" dirty="0"/>
              <a:t>NSHIMIYIMANA THEOPHILE    </a:t>
            </a:r>
            <a:r>
              <a:rPr lang="en-US" dirty="0" smtClean="0"/>
              <a:t>        25425</a:t>
            </a:r>
            <a:endParaRPr lang="en-US" dirty="0"/>
          </a:p>
          <a:p>
            <a:r>
              <a:rPr lang="en-US" dirty="0"/>
              <a:t>                                        </a:t>
            </a:r>
            <a:endParaRPr lang="en-US" dirty="0"/>
          </a:p>
        </p:txBody>
      </p:sp>
    </p:spTree>
    <p:extLst>
      <p:ext uri="{BB962C8B-B14F-4D97-AF65-F5344CB8AC3E}">
        <p14:creationId xmlns:p14="http://schemas.microsoft.com/office/powerpoint/2010/main" val="1553182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49149"/>
            <a:ext cx="8077200" cy="7571303"/>
          </a:xfrm>
          <a:prstGeom prst="rect">
            <a:avLst/>
          </a:prstGeom>
        </p:spPr>
        <p:txBody>
          <a:bodyPr wrap="square">
            <a:spAutoFit/>
          </a:bodyPr>
          <a:lstStyle/>
          <a:p>
            <a:endParaRPr lang="en-US" b="1" dirty="0" smtClean="0"/>
          </a:p>
          <a:p>
            <a:endParaRPr lang="en-US" b="1" dirty="0"/>
          </a:p>
          <a:p>
            <a:endParaRPr lang="en-US" b="1" dirty="0" smtClean="0"/>
          </a:p>
          <a:p>
            <a:endParaRPr lang="en-US" b="1" dirty="0"/>
          </a:p>
          <a:p>
            <a:endParaRPr lang="en-US" b="1" dirty="0" smtClean="0"/>
          </a:p>
          <a:p>
            <a:r>
              <a:rPr lang="en-US" b="1" dirty="0" smtClean="0"/>
              <a:t>Product </a:t>
            </a:r>
            <a:r>
              <a:rPr lang="en-US" b="1" dirty="0"/>
              <a:t>Design:</a:t>
            </a:r>
            <a:endParaRPr lang="en-US" dirty="0"/>
          </a:p>
          <a:p>
            <a:pPr lvl="0"/>
            <a:endParaRPr lang="en-US" b="1" dirty="0" smtClean="0"/>
          </a:p>
          <a:p>
            <a:pPr lvl="0"/>
            <a:r>
              <a:rPr lang="en-US" b="1" dirty="0" smtClean="0"/>
              <a:t>Physical </a:t>
            </a:r>
            <a:r>
              <a:rPr lang="en-US" b="1" dirty="0"/>
              <a:t>Product Prototypes:</a:t>
            </a:r>
            <a:r>
              <a:rPr lang="en-US" dirty="0"/>
              <a:t> Creating physical models or 3D-printed versions allows for testing form, fit, and user interaction with the product before mass production.</a:t>
            </a:r>
          </a:p>
          <a:p>
            <a:pPr lvl="0"/>
            <a:r>
              <a:rPr lang="en-US" b="1" dirty="0"/>
              <a:t>User Testing:</a:t>
            </a:r>
            <a:r>
              <a:rPr lang="en-US" dirty="0"/>
              <a:t> Users can interact with prototypes to provide feedback on ergonomics, aesthetics, and overall product experience.</a:t>
            </a:r>
          </a:p>
          <a:p>
            <a:pPr lvl="0"/>
            <a:r>
              <a:rPr lang="en-US" b="1" dirty="0"/>
              <a:t>Refining Design:</a:t>
            </a:r>
            <a:r>
              <a:rPr lang="en-US" dirty="0"/>
              <a:t> Prototypes help identify design flaws or areas for improvement before investing in manufacturing costs</a:t>
            </a:r>
            <a:r>
              <a:rPr lang="en-US" dirty="0" smtClean="0"/>
              <a:t>.</a:t>
            </a:r>
          </a:p>
          <a:p>
            <a:pPr lvl="0"/>
            <a:endParaRPr lang="en-GB" dirty="0"/>
          </a:p>
          <a:p>
            <a:r>
              <a:rPr lang="en-US" b="1" dirty="0" smtClean="0"/>
              <a:t>Web </a:t>
            </a:r>
            <a:r>
              <a:rPr lang="en-US" b="1" dirty="0"/>
              <a:t>Design:</a:t>
            </a:r>
            <a:endParaRPr lang="en-US" dirty="0"/>
          </a:p>
          <a:p>
            <a:pPr lvl="0"/>
            <a:r>
              <a:rPr lang="en-US" b="1" dirty="0"/>
              <a:t>Website Layouts and Functionality:</a:t>
            </a:r>
            <a:r>
              <a:rPr lang="en-US" dirty="0"/>
              <a:t> Prototypes allow for visualizing the website's structure, navigation, and content organization. This helps ensure a user-friendly and intuitive browsing experience.</a:t>
            </a:r>
          </a:p>
          <a:p>
            <a:pPr lvl="0"/>
            <a:r>
              <a:rPr lang="en-US" b="1" dirty="0"/>
              <a:t>Testing User Engagement:</a:t>
            </a:r>
            <a:r>
              <a:rPr lang="en-US" dirty="0"/>
              <a:t> Prototypes can be used to test user interaction with website elements and identify areas that might </a:t>
            </a:r>
            <a:r>
              <a:rPr lang="en-US" dirty="0" smtClean="0"/>
              <a:t>lead to user frustration or confusion.</a:t>
            </a:r>
          </a:p>
          <a:p>
            <a:pPr lvl="0"/>
            <a:endParaRPr lang="en-GB" dirty="0"/>
          </a:p>
          <a:p>
            <a:pPr lvl="0"/>
            <a:r>
              <a:rPr lang="en-US" b="1" dirty="0" smtClean="0"/>
              <a:t>Client </a:t>
            </a:r>
            <a:r>
              <a:rPr lang="en-US" b="1" dirty="0"/>
              <a:t>Feedback and Approval:</a:t>
            </a:r>
            <a:r>
              <a:rPr lang="en-US" dirty="0"/>
              <a:t> Prototypes provide a clear visual representation for clients to review and provide feedback on the website's design and functionalities before development begins.</a:t>
            </a:r>
          </a:p>
        </p:txBody>
      </p:sp>
    </p:spTree>
    <p:extLst>
      <p:ext uri="{BB962C8B-B14F-4D97-AF65-F5344CB8AC3E}">
        <p14:creationId xmlns:p14="http://schemas.microsoft.com/office/powerpoint/2010/main" val="43998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87648"/>
            <a:ext cx="8077200" cy="5355312"/>
          </a:xfrm>
          <a:prstGeom prst="rect">
            <a:avLst/>
          </a:prstGeom>
        </p:spPr>
        <p:txBody>
          <a:bodyPr wrap="square">
            <a:spAutoFit/>
          </a:bodyPr>
          <a:lstStyle/>
          <a:p>
            <a:endParaRPr lang="en-US" b="1" dirty="0" smtClean="0"/>
          </a:p>
          <a:p>
            <a:endParaRPr lang="en-US" b="1" dirty="0"/>
          </a:p>
          <a:p>
            <a:endParaRPr lang="en-US" b="1" dirty="0" smtClean="0"/>
          </a:p>
          <a:p>
            <a:endParaRPr lang="en-US" b="1" dirty="0"/>
          </a:p>
          <a:p>
            <a:endParaRPr lang="en-US" b="1" dirty="0" smtClean="0"/>
          </a:p>
          <a:p>
            <a:endParaRPr lang="en-US" b="1" dirty="0"/>
          </a:p>
          <a:p>
            <a:r>
              <a:rPr lang="en-US" b="1" dirty="0" smtClean="0"/>
              <a:t>Marketing </a:t>
            </a:r>
            <a:r>
              <a:rPr lang="en-US" b="1" dirty="0"/>
              <a:t>and Advertising</a:t>
            </a:r>
            <a:r>
              <a:rPr lang="en-US" b="1" dirty="0" smtClean="0"/>
              <a:t>:</a:t>
            </a:r>
          </a:p>
          <a:p>
            <a:endParaRPr lang="en-US" dirty="0"/>
          </a:p>
          <a:p>
            <a:pPr lvl="0"/>
            <a:r>
              <a:rPr lang="en-US" b="1" dirty="0"/>
              <a:t>Storyboarding and Concept Visualization:</a:t>
            </a:r>
            <a:r>
              <a:rPr lang="en-US" dirty="0"/>
              <a:t> Prototypes, often in the form of sketches or mockups, can be used to visualize storyboards for commercials, presentations, or marketing campaigns</a:t>
            </a:r>
            <a:r>
              <a:rPr lang="en-US" dirty="0" smtClean="0"/>
              <a:t>.</a:t>
            </a:r>
          </a:p>
          <a:p>
            <a:pPr lvl="0"/>
            <a:endParaRPr lang="en-US" dirty="0"/>
          </a:p>
          <a:p>
            <a:pPr lvl="0"/>
            <a:r>
              <a:rPr lang="en-US" b="1" dirty="0"/>
              <a:t>Testing Effectiveness:</a:t>
            </a:r>
            <a:r>
              <a:rPr lang="en-US" dirty="0"/>
              <a:t> Rough prototypes of marketing materials can be used to gauge user reactions and test the overall effectiveness of the message before a final campaign launch</a:t>
            </a:r>
            <a:r>
              <a:rPr lang="en-US" dirty="0" smtClean="0"/>
              <a:t>.</a:t>
            </a:r>
          </a:p>
          <a:p>
            <a:pPr lvl="0"/>
            <a:endParaRPr lang="en-US" dirty="0"/>
          </a:p>
          <a:p>
            <a:pPr lvl="0"/>
            <a:r>
              <a:rPr lang="en-US" b="1" dirty="0"/>
              <a:t>Iterating on Design:</a:t>
            </a:r>
            <a:r>
              <a:rPr lang="en-US" dirty="0"/>
              <a:t> Prototypes allow for quick iterations and refinements of marketing materials based on initial feedback</a:t>
            </a:r>
            <a:r>
              <a:rPr lang="en-US" dirty="0" smtClean="0"/>
              <a:t>.</a:t>
            </a:r>
          </a:p>
          <a:p>
            <a:endParaRPr lang="en-US" dirty="0" smtClean="0"/>
          </a:p>
        </p:txBody>
      </p:sp>
    </p:spTree>
    <p:extLst>
      <p:ext uri="{BB962C8B-B14F-4D97-AF65-F5344CB8AC3E}">
        <p14:creationId xmlns:p14="http://schemas.microsoft.com/office/powerpoint/2010/main" val="197779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028343"/>
            <a:ext cx="7391400" cy="5601533"/>
          </a:xfrm>
          <a:prstGeom prst="rect">
            <a:avLst/>
          </a:prstGeom>
        </p:spPr>
        <p:txBody>
          <a:bodyPr wrap="square">
            <a:spAutoFit/>
          </a:bodyPr>
          <a:lstStyle/>
          <a:p>
            <a:r>
              <a:rPr lang="en-US" b="1" dirty="0" smtClean="0"/>
              <a:t>Beyond these examples, prototyping can be a valuable tool in various fields, including:</a:t>
            </a:r>
          </a:p>
          <a:p>
            <a:endParaRPr lang="en-US" dirty="0" smtClean="0"/>
          </a:p>
          <a:p>
            <a:pPr lvl="0"/>
            <a:r>
              <a:rPr lang="en-US" b="1" dirty="0" smtClean="0"/>
              <a:t>Architecture and Engineering:</a:t>
            </a:r>
            <a:r>
              <a:rPr lang="en-US" dirty="0" smtClean="0"/>
              <a:t> Prototyping physical models or digital simulations to test structural integrity, design feasibility, and user flow within a space.</a:t>
            </a:r>
          </a:p>
          <a:p>
            <a:pPr lvl="0"/>
            <a:endParaRPr lang="en-US" dirty="0" smtClean="0"/>
          </a:p>
          <a:p>
            <a:pPr lvl="0"/>
            <a:r>
              <a:rPr lang="en-US" b="1" dirty="0" smtClean="0"/>
              <a:t>Game Design:</a:t>
            </a:r>
            <a:r>
              <a:rPr lang="en-US" dirty="0" smtClean="0"/>
              <a:t> Creating playable prototypes to test game mechanics, balance, and user enjoyment before full game development.</a:t>
            </a:r>
          </a:p>
          <a:p>
            <a:pPr lvl="0"/>
            <a:endParaRPr lang="en-US" dirty="0" smtClean="0"/>
          </a:p>
          <a:p>
            <a:r>
              <a:rPr lang="en-US" b="1" dirty="0" smtClean="0"/>
              <a:t>Fashion Design:</a:t>
            </a:r>
            <a:r>
              <a:rPr lang="en-US" dirty="0" smtClean="0"/>
              <a:t> Prototyping garments or accessories with basic materials allows for testing fit, style, and overall design before investing in final materials and production.</a:t>
            </a:r>
          </a:p>
          <a:p>
            <a:endParaRPr lang="en-GB" dirty="0"/>
          </a:p>
          <a:p>
            <a:endParaRPr lang="en-GB" dirty="0" smtClean="0"/>
          </a:p>
          <a:p>
            <a:endParaRPr lang="en-GB" dirty="0"/>
          </a:p>
          <a:p>
            <a:endParaRPr lang="en-GB" dirty="0" smtClean="0"/>
          </a:p>
          <a:p>
            <a:r>
              <a:rPr lang="en-US" b="1" dirty="0"/>
              <a:t>Phases of prototyping </a:t>
            </a:r>
            <a:endParaRPr lang="en-US" dirty="0"/>
          </a:p>
          <a:p>
            <a:endParaRPr lang="en-US" dirty="0"/>
          </a:p>
        </p:txBody>
      </p:sp>
    </p:spTree>
    <p:extLst>
      <p:ext uri="{BB962C8B-B14F-4D97-AF65-F5344CB8AC3E}">
        <p14:creationId xmlns:p14="http://schemas.microsoft.com/office/powerpoint/2010/main" val="320796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244334"/>
            <a:ext cx="7924800" cy="3139321"/>
          </a:xfrm>
          <a:prstGeom prst="rect">
            <a:avLst/>
          </a:prstGeom>
        </p:spPr>
        <p:txBody>
          <a:bodyPr wrap="square">
            <a:spAutoFit/>
          </a:bodyPr>
          <a:lstStyle/>
          <a:p>
            <a:r>
              <a:rPr lang="en-US" b="1" dirty="0" smtClean="0"/>
              <a:t> </a:t>
            </a:r>
          </a:p>
          <a:p>
            <a:endParaRPr lang="en-GB" b="1" dirty="0"/>
          </a:p>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smtClean="0"/>
          </a:p>
          <a:p>
            <a:endParaRPr lang="en-GB" b="1"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685800"/>
            <a:ext cx="6248400" cy="4781550"/>
          </a:xfrm>
          <a:prstGeom prst="rect">
            <a:avLst/>
          </a:prstGeom>
        </p:spPr>
      </p:pic>
    </p:spTree>
    <p:extLst>
      <p:ext uri="{BB962C8B-B14F-4D97-AF65-F5344CB8AC3E}">
        <p14:creationId xmlns:p14="http://schemas.microsoft.com/office/powerpoint/2010/main" val="188015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12845"/>
            <a:ext cx="8153400" cy="5078313"/>
          </a:xfrm>
          <a:prstGeom prst="rect">
            <a:avLst/>
          </a:prstGeom>
        </p:spPr>
        <p:txBody>
          <a:bodyPr wrap="square">
            <a:spAutoFit/>
          </a:bodyPr>
          <a:lstStyle/>
          <a:p>
            <a:pPr marL="342900" indent="-342900">
              <a:buAutoNum type="arabicPeriod"/>
            </a:pPr>
            <a:endParaRPr lang="en-US" b="1" dirty="0" smtClean="0"/>
          </a:p>
          <a:p>
            <a:pPr marL="342900" indent="-342900">
              <a:buAutoNum type="arabicPeriod"/>
            </a:pPr>
            <a:endParaRPr lang="en-US" b="1" dirty="0"/>
          </a:p>
          <a:p>
            <a:pPr marL="342900" indent="-342900">
              <a:buAutoNum type="arabicPeriod"/>
            </a:pPr>
            <a:r>
              <a:rPr lang="en-US" b="1" dirty="0" smtClean="0"/>
              <a:t>Requirements </a:t>
            </a:r>
            <a:r>
              <a:rPr lang="en-US" b="1" dirty="0"/>
              <a:t>gathering and analysis: </a:t>
            </a:r>
            <a:r>
              <a:rPr lang="en-US" dirty="0"/>
              <a:t>A prototyping model begins with requirements analysis and the requirements of the system are defined in detail. The user is interviewed in order to know the requirements of the system</a:t>
            </a:r>
            <a:r>
              <a:rPr lang="en-US" dirty="0" smtClean="0"/>
              <a:t>.</a:t>
            </a:r>
          </a:p>
          <a:p>
            <a:pPr marL="342900" indent="-342900">
              <a:buAutoNum type="arabicPeriod"/>
            </a:pPr>
            <a:endParaRPr lang="en-GB" dirty="0"/>
          </a:p>
          <a:p>
            <a:pPr marL="342900" indent="-342900">
              <a:buAutoNum type="arabicPeriod"/>
            </a:pPr>
            <a:endParaRPr lang="en-GB" dirty="0" smtClean="0"/>
          </a:p>
          <a:p>
            <a:r>
              <a:rPr lang="en-US" b="1" dirty="0" smtClean="0"/>
              <a:t>2</a:t>
            </a:r>
            <a:r>
              <a:rPr lang="en-US" b="1" dirty="0"/>
              <a:t>. Quick design: </a:t>
            </a:r>
            <a:r>
              <a:rPr lang="en-US" dirty="0"/>
              <a:t>When requirements are known, a preliminary design or quick design for the system is created. It is not a detailed design and includes only the important aspects of the system, which gives an idea of the system to the user. A quick design helps in developing the prototype</a:t>
            </a:r>
            <a:r>
              <a:rPr lang="en-US" dirty="0" smtClean="0"/>
              <a:t>.</a:t>
            </a:r>
          </a:p>
          <a:p>
            <a:endParaRPr lang="en-GB" dirty="0"/>
          </a:p>
          <a:p>
            <a:endParaRPr lang="en-GB" dirty="0" smtClean="0"/>
          </a:p>
          <a:p>
            <a:r>
              <a:rPr lang="en-US" b="1" dirty="0" smtClean="0"/>
              <a:t>3</a:t>
            </a:r>
            <a:r>
              <a:rPr lang="en-US" b="1" dirty="0"/>
              <a:t>. Build prototype: </a:t>
            </a:r>
            <a:r>
              <a:rPr lang="en-US" u="sng" dirty="0">
                <a:hlinkClick r:id="rId2"/>
              </a:rPr>
              <a:t>Information</a:t>
            </a:r>
            <a:r>
              <a:rPr lang="en-US" dirty="0"/>
              <a:t> gathered from quick design is modified to form the first prototype, which represents the working model of the required system.</a:t>
            </a:r>
          </a:p>
        </p:txBody>
      </p:sp>
    </p:spTree>
    <p:extLst>
      <p:ext uri="{BB962C8B-B14F-4D97-AF65-F5344CB8AC3E}">
        <p14:creationId xmlns:p14="http://schemas.microsoft.com/office/powerpoint/2010/main" val="1196885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35846"/>
            <a:ext cx="7391400" cy="5078313"/>
          </a:xfrm>
          <a:prstGeom prst="rect">
            <a:avLst/>
          </a:prstGeom>
        </p:spPr>
        <p:txBody>
          <a:bodyPr wrap="square">
            <a:spAutoFit/>
          </a:bodyPr>
          <a:lstStyle/>
          <a:p>
            <a:endParaRPr lang="en-US" b="1" dirty="0" smtClean="0"/>
          </a:p>
          <a:p>
            <a:r>
              <a:rPr lang="en-US" b="1" dirty="0" smtClean="0"/>
              <a:t>4</a:t>
            </a:r>
            <a:r>
              <a:rPr lang="en-US" b="1" dirty="0"/>
              <a:t>. User evaluation: </a:t>
            </a:r>
            <a:r>
              <a:rPr lang="en-US" dirty="0"/>
              <a:t>Next, the proposed system is presented to the user for thorough evaluation of the prototype to recognize its strengths and weaknesses such as what is to be added or removed. Comments and suggestions are collected from the users and provided to the developer</a:t>
            </a:r>
            <a:r>
              <a:rPr lang="en-US" dirty="0" smtClean="0"/>
              <a:t>.</a:t>
            </a:r>
          </a:p>
          <a:p>
            <a:endParaRPr lang="en-GB" dirty="0"/>
          </a:p>
          <a:p>
            <a:endParaRPr lang="en-GB" dirty="0" smtClean="0"/>
          </a:p>
          <a:p>
            <a:r>
              <a:rPr lang="en-US" b="1" dirty="0" smtClean="0"/>
              <a:t>5</a:t>
            </a:r>
            <a:r>
              <a:rPr lang="en-US" b="1" dirty="0"/>
              <a:t>. Refining prototype: </a:t>
            </a:r>
            <a:r>
              <a:rPr lang="en-US" dirty="0"/>
              <a:t>Once the user evaluates the prototype and if he is not satisfied, the current prototype is refined according to the requirements. That is, a new prototype is developed with the additional information provided by the user. The new prototype is evaluated just like the previous prototype. </a:t>
            </a:r>
            <a:endParaRPr lang="en-US" dirty="0" smtClean="0"/>
          </a:p>
          <a:p>
            <a:endParaRPr lang="en-US" dirty="0" smtClean="0"/>
          </a:p>
          <a:p>
            <a:r>
              <a:rPr lang="en-US" dirty="0" smtClean="0"/>
              <a:t>This </a:t>
            </a:r>
            <a:r>
              <a:rPr lang="en-US" dirty="0"/>
              <a:t>process continues until all the requirements specified by the </a:t>
            </a:r>
            <a:endParaRPr lang="en-US" dirty="0" smtClean="0"/>
          </a:p>
          <a:p>
            <a:r>
              <a:rPr lang="en-US" dirty="0" smtClean="0"/>
              <a:t>user </a:t>
            </a:r>
            <a:r>
              <a:rPr lang="en-US" dirty="0"/>
              <a:t>are met. Once the user is satisfied with the developed prototype, a final system is developed on the basis of the final prototype. </a:t>
            </a:r>
          </a:p>
        </p:txBody>
      </p:sp>
    </p:spTree>
    <p:extLst>
      <p:ext uri="{BB962C8B-B14F-4D97-AF65-F5344CB8AC3E}">
        <p14:creationId xmlns:p14="http://schemas.microsoft.com/office/powerpoint/2010/main" val="799955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74838"/>
            <a:ext cx="7162800" cy="5632311"/>
          </a:xfrm>
          <a:prstGeom prst="rect">
            <a:avLst/>
          </a:prstGeom>
        </p:spPr>
        <p:txBody>
          <a:bodyPr wrap="square">
            <a:spAutoFit/>
          </a:bodyPr>
          <a:lstStyle/>
          <a:p>
            <a:r>
              <a:rPr lang="en-US" b="1" dirty="0"/>
              <a:t>6. Engineer product: </a:t>
            </a:r>
            <a:r>
              <a:rPr lang="en-US" dirty="0"/>
              <a:t>Once the requirements are completely met, the user accepts the final prototype. The final system is evaluated thoroughly followed by the routine maintenance on regular basis for preventing large-scale failures and minimizing downtime</a:t>
            </a:r>
            <a:r>
              <a:rPr lang="en-US" dirty="0" smtClean="0"/>
              <a:t>.</a:t>
            </a:r>
          </a:p>
          <a:p>
            <a:endParaRPr lang="en-GB" dirty="0"/>
          </a:p>
          <a:p>
            <a:endParaRPr lang="en-GB" dirty="0" smtClean="0"/>
          </a:p>
          <a:p>
            <a:endParaRPr lang="en-GB" dirty="0" smtClean="0"/>
          </a:p>
          <a:p>
            <a:pPr marL="342900" indent="-342900">
              <a:buAutoNum type="alphaLcParenR" startAt="3"/>
            </a:pPr>
            <a:r>
              <a:rPr lang="en-US" b="1" u="sng" dirty="0" smtClean="0"/>
              <a:t>Differences </a:t>
            </a:r>
          </a:p>
          <a:p>
            <a:pPr marL="342900" indent="-342900">
              <a:buAutoNum type="alphaLcParenR" startAt="3"/>
            </a:pPr>
            <a:endParaRPr lang="en-GB" b="1" u="sng" dirty="0"/>
          </a:p>
          <a:p>
            <a:endParaRPr lang="en-US" u="sng" dirty="0"/>
          </a:p>
          <a:p>
            <a:r>
              <a:rPr lang="en-US" b="1" dirty="0"/>
              <a:t>Waterfall vs. Prototyping in Software Development</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US" dirty="0"/>
          </a:p>
        </p:txBody>
      </p:sp>
    </p:spTree>
    <p:extLst>
      <p:ext uri="{BB962C8B-B14F-4D97-AF65-F5344CB8AC3E}">
        <p14:creationId xmlns:p14="http://schemas.microsoft.com/office/powerpoint/2010/main" val="34351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394746" y="2324100"/>
          <a:ext cx="4073520" cy="3808489"/>
        </p:xfrm>
        <a:graphic>
          <a:graphicData uri="http://schemas.openxmlformats.org/drawingml/2006/table">
            <a:tbl>
              <a:tblPr firstRow="1" firstCol="1" bandRow="1">
                <a:tableStyleId>{5C22544A-7EE6-4342-B048-85BDC9FD1C3A}</a:tableStyleId>
              </a:tblPr>
              <a:tblGrid>
                <a:gridCol w="1357840"/>
                <a:gridCol w="1357840"/>
                <a:gridCol w="1357840"/>
              </a:tblGrid>
              <a:tr h="166144">
                <a:tc>
                  <a:txBody>
                    <a:bodyPr/>
                    <a:lstStyle/>
                    <a:p>
                      <a:pPr marL="0" marR="0" algn="ctr">
                        <a:lnSpc>
                          <a:spcPct val="115000"/>
                        </a:lnSpc>
                        <a:spcBef>
                          <a:spcPts val="0"/>
                        </a:spcBef>
                        <a:spcAft>
                          <a:spcPts val="1000"/>
                        </a:spcAft>
                      </a:pPr>
                      <a:r>
                        <a:rPr lang="en-US" sz="700" dirty="0">
                          <a:effectLst/>
                        </a:rPr>
                        <a:t>Feature</a:t>
                      </a:r>
                      <a:endParaRPr lang="en-US" sz="700" dirty="0">
                        <a:effectLst/>
                        <a:latin typeface="Calibri"/>
                        <a:ea typeface="Calibri"/>
                        <a:cs typeface="Times New Roman"/>
                      </a:endParaRPr>
                    </a:p>
                  </a:txBody>
                  <a:tcPr marL="6423" marR="6423" marT="6423" marB="6423" anchor="ctr"/>
                </a:tc>
                <a:tc>
                  <a:txBody>
                    <a:bodyPr/>
                    <a:lstStyle/>
                    <a:p>
                      <a:pPr marL="0" marR="0" algn="ctr">
                        <a:lnSpc>
                          <a:spcPct val="115000"/>
                        </a:lnSpc>
                        <a:spcBef>
                          <a:spcPts val="0"/>
                        </a:spcBef>
                        <a:spcAft>
                          <a:spcPts val="1000"/>
                        </a:spcAft>
                      </a:pPr>
                      <a:r>
                        <a:rPr lang="en-US" sz="700">
                          <a:effectLst/>
                        </a:rPr>
                        <a:t>Waterfall</a:t>
                      </a:r>
                      <a:endParaRPr lang="en-US" sz="700">
                        <a:effectLst/>
                        <a:latin typeface="Calibri"/>
                        <a:ea typeface="Calibri"/>
                        <a:cs typeface="Times New Roman"/>
                      </a:endParaRPr>
                    </a:p>
                  </a:txBody>
                  <a:tcPr marL="6423" marR="6423" marT="6423" marB="6423" anchor="ctr"/>
                </a:tc>
                <a:tc>
                  <a:txBody>
                    <a:bodyPr/>
                    <a:lstStyle/>
                    <a:p>
                      <a:pPr marL="0" marR="0" algn="ctr">
                        <a:lnSpc>
                          <a:spcPct val="115000"/>
                        </a:lnSpc>
                        <a:spcBef>
                          <a:spcPts val="0"/>
                        </a:spcBef>
                        <a:spcAft>
                          <a:spcPts val="1000"/>
                        </a:spcAft>
                      </a:pPr>
                      <a:r>
                        <a:rPr lang="en-US" sz="700">
                          <a:effectLst/>
                        </a:rPr>
                        <a:t>Prototyping</a:t>
                      </a:r>
                      <a:endParaRPr lang="en-US" sz="700">
                        <a:effectLst/>
                        <a:latin typeface="Calibri"/>
                        <a:ea typeface="Calibri"/>
                        <a:cs typeface="Times New Roman"/>
                      </a:endParaRPr>
                    </a:p>
                  </a:txBody>
                  <a:tcPr marL="6423" marR="6423" marT="6423" marB="6423" anchor="ctr"/>
                </a:tc>
              </a:tr>
              <a:tr h="142849">
                <a:tc>
                  <a:txBody>
                    <a:bodyPr/>
                    <a:lstStyle/>
                    <a:p>
                      <a:pPr marL="0" marR="0" algn="ctr">
                        <a:lnSpc>
                          <a:spcPct val="115000"/>
                        </a:lnSpc>
                        <a:spcBef>
                          <a:spcPts val="0"/>
                        </a:spcBef>
                        <a:spcAft>
                          <a:spcPts val="1000"/>
                        </a:spcAft>
                      </a:pPr>
                      <a:r>
                        <a:rPr lang="en-US" sz="700">
                          <a:effectLst/>
                        </a:rPr>
                        <a:t> </a:t>
                      </a:r>
                      <a:endParaRPr lang="en-US" sz="700">
                        <a:effectLst/>
                        <a:latin typeface="Calibri"/>
                        <a:ea typeface="Calibri"/>
                        <a:cs typeface="Times New Roman"/>
                      </a:endParaRPr>
                    </a:p>
                  </a:txBody>
                  <a:tcPr marL="6423" marR="6423" marT="6423" marB="6423" anchor="ctr"/>
                </a:tc>
                <a:tc>
                  <a:txBody>
                    <a:bodyPr/>
                    <a:lstStyle/>
                    <a:p>
                      <a:pPr marL="0" marR="0" algn="ctr">
                        <a:lnSpc>
                          <a:spcPct val="115000"/>
                        </a:lnSpc>
                        <a:spcBef>
                          <a:spcPts val="0"/>
                        </a:spcBef>
                        <a:spcAft>
                          <a:spcPts val="1000"/>
                        </a:spcAft>
                      </a:pPr>
                      <a:r>
                        <a:rPr lang="en-US" sz="700">
                          <a:effectLst/>
                        </a:rPr>
                        <a:t> </a:t>
                      </a:r>
                      <a:endParaRPr lang="en-US" sz="700">
                        <a:effectLst/>
                        <a:latin typeface="Calibri"/>
                        <a:ea typeface="Calibri"/>
                        <a:cs typeface="Times New Roman"/>
                      </a:endParaRPr>
                    </a:p>
                  </a:txBody>
                  <a:tcPr marL="6423" marR="6423" marT="6423" marB="6423" anchor="ctr"/>
                </a:tc>
                <a:tc>
                  <a:txBody>
                    <a:bodyPr/>
                    <a:lstStyle/>
                    <a:p>
                      <a:pPr marL="0" marR="0" algn="ctr">
                        <a:lnSpc>
                          <a:spcPct val="115000"/>
                        </a:lnSpc>
                        <a:spcBef>
                          <a:spcPts val="0"/>
                        </a:spcBef>
                        <a:spcAft>
                          <a:spcPts val="1000"/>
                        </a:spcAft>
                      </a:pPr>
                      <a:r>
                        <a:rPr lang="en-US" sz="700">
                          <a:effectLst/>
                        </a:rPr>
                        <a:t> </a:t>
                      </a:r>
                      <a:endParaRPr lang="en-US" sz="700">
                        <a:effectLst/>
                        <a:latin typeface="Calibri"/>
                        <a:ea typeface="Calibri"/>
                        <a:cs typeface="Times New Roman"/>
                      </a:endParaRPr>
                    </a:p>
                  </a:txBody>
                  <a:tcPr marL="6423" marR="6423" marT="6423" marB="6423" anchor="ctr"/>
                </a:tc>
              </a:tr>
              <a:tr h="142849">
                <a:tc>
                  <a:txBody>
                    <a:bodyPr/>
                    <a:lstStyle/>
                    <a:p>
                      <a:pPr marL="0" marR="0">
                        <a:lnSpc>
                          <a:spcPct val="115000"/>
                        </a:lnSpc>
                        <a:spcBef>
                          <a:spcPts val="0"/>
                        </a:spcBef>
                        <a:spcAft>
                          <a:spcPts val="1000"/>
                        </a:spcAft>
                      </a:pPr>
                      <a:r>
                        <a:rPr lang="en-US" sz="700">
                          <a:effectLst/>
                        </a:rPr>
                        <a:t>Approach</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Sequential, linear</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Iterative, cyclical</a:t>
                      </a:r>
                      <a:endParaRPr lang="en-US" sz="700">
                        <a:effectLst/>
                        <a:latin typeface="Calibri"/>
                        <a:ea typeface="Calibri"/>
                        <a:cs typeface="Times New Roman"/>
                      </a:endParaRPr>
                    </a:p>
                  </a:txBody>
                  <a:tcPr marL="6423" marR="6423" marT="6423" marB="6423" anchor="ctr"/>
                </a:tc>
              </a:tr>
              <a:tr h="272853">
                <a:tc>
                  <a:txBody>
                    <a:bodyPr/>
                    <a:lstStyle/>
                    <a:p>
                      <a:pPr marL="0" marR="0">
                        <a:lnSpc>
                          <a:spcPct val="115000"/>
                        </a:lnSpc>
                        <a:spcBef>
                          <a:spcPts val="0"/>
                        </a:spcBef>
                        <a:spcAft>
                          <a:spcPts val="1000"/>
                        </a:spcAft>
                      </a:pPr>
                      <a:r>
                        <a:rPr lang="en-US" sz="700">
                          <a:effectLst/>
                        </a:rPr>
                        <a:t>Focus</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Complete requirements gathering before development</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Early user feedback and design exploration</a:t>
                      </a:r>
                      <a:endParaRPr lang="en-US" sz="700">
                        <a:effectLst/>
                        <a:latin typeface="Calibri"/>
                        <a:ea typeface="Calibri"/>
                        <a:cs typeface="Times New Roman"/>
                      </a:endParaRPr>
                    </a:p>
                  </a:txBody>
                  <a:tcPr marL="6423" marR="6423" marT="6423" marB="6423" anchor="ctr"/>
                </a:tc>
              </a:tr>
              <a:tr h="272853">
                <a:tc>
                  <a:txBody>
                    <a:bodyPr/>
                    <a:lstStyle/>
                    <a:p>
                      <a:pPr marL="0" marR="0">
                        <a:lnSpc>
                          <a:spcPct val="115000"/>
                        </a:lnSpc>
                        <a:spcBef>
                          <a:spcPts val="0"/>
                        </a:spcBef>
                        <a:spcAft>
                          <a:spcPts val="1000"/>
                        </a:spcAft>
                      </a:pPr>
                      <a:r>
                        <a:rPr lang="en-US" sz="700">
                          <a:effectLst/>
                        </a:rPr>
                        <a:t>Documentation</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dirty="0">
                          <a:effectLst/>
                        </a:rPr>
                        <a:t>Highly emphasized, detailed documentation created upfront</a:t>
                      </a:r>
                      <a:endParaRPr lang="en-US" sz="700" dirty="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Less emphasis, documentation evolves with iterations</a:t>
                      </a:r>
                      <a:endParaRPr lang="en-US" sz="700">
                        <a:effectLst/>
                        <a:latin typeface="Calibri"/>
                        <a:ea typeface="Calibri"/>
                        <a:cs typeface="Times New Roman"/>
                      </a:endParaRPr>
                    </a:p>
                  </a:txBody>
                  <a:tcPr marL="6423" marR="6423" marT="6423" marB="6423" anchor="ctr"/>
                </a:tc>
              </a:tr>
              <a:tr h="402856">
                <a:tc>
                  <a:txBody>
                    <a:bodyPr/>
                    <a:lstStyle/>
                    <a:p>
                      <a:pPr marL="0" marR="0">
                        <a:lnSpc>
                          <a:spcPct val="115000"/>
                        </a:lnSpc>
                        <a:spcBef>
                          <a:spcPts val="0"/>
                        </a:spcBef>
                        <a:spcAft>
                          <a:spcPts val="1000"/>
                        </a:spcAft>
                      </a:pPr>
                      <a:r>
                        <a:rPr lang="en-US" sz="700">
                          <a:effectLst/>
                        </a:rPr>
                        <a:t>User Involvement</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Limited user involvement, primarily at the beginning</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Early and continuous user involvement through feedback on prototypes</a:t>
                      </a:r>
                      <a:endParaRPr lang="en-US" sz="700">
                        <a:effectLst/>
                        <a:latin typeface="Calibri"/>
                        <a:ea typeface="Calibri"/>
                        <a:cs typeface="Times New Roman"/>
                      </a:endParaRPr>
                    </a:p>
                  </a:txBody>
                  <a:tcPr marL="6423" marR="6423" marT="6423" marB="6423" anchor="ctr"/>
                </a:tc>
              </a:tr>
              <a:tr h="402856">
                <a:tc>
                  <a:txBody>
                    <a:bodyPr/>
                    <a:lstStyle/>
                    <a:p>
                      <a:pPr marL="0" marR="0">
                        <a:lnSpc>
                          <a:spcPct val="115000"/>
                        </a:lnSpc>
                        <a:spcBef>
                          <a:spcPts val="0"/>
                        </a:spcBef>
                        <a:spcAft>
                          <a:spcPts val="1000"/>
                        </a:spcAft>
                      </a:pPr>
                      <a:r>
                        <a:rPr lang="en-US" sz="700">
                          <a:effectLst/>
                        </a:rPr>
                        <a:t>Flexibility</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Inflexible, difficult to adapt to changes later in development</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Flexible, allows for changes based on user feedback and evolving requirements</a:t>
                      </a:r>
                      <a:endParaRPr lang="en-US" sz="700">
                        <a:effectLst/>
                        <a:latin typeface="Calibri"/>
                        <a:ea typeface="Calibri"/>
                        <a:cs typeface="Times New Roman"/>
                      </a:endParaRPr>
                    </a:p>
                  </a:txBody>
                  <a:tcPr marL="6423" marR="6423" marT="6423" marB="6423" anchor="ctr"/>
                </a:tc>
              </a:tr>
              <a:tr h="272853">
                <a:tc>
                  <a:txBody>
                    <a:bodyPr/>
                    <a:lstStyle/>
                    <a:p>
                      <a:pPr marL="0" marR="0">
                        <a:lnSpc>
                          <a:spcPct val="115000"/>
                        </a:lnSpc>
                        <a:spcBef>
                          <a:spcPts val="0"/>
                        </a:spcBef>
                        <a:spcAft>
                          <a:spcPts val="1000"/>
                        </a:spcAft>
                      </a:pPr>
                      <a:r>
                        <a:rPr lang="en-US" sz="700">
                          <a:effectLst/>
                        </a:rPr>
                        <a:t>Risk of Errors</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dirty="0">
                          <a:effectLst/>
                        </a:rPr>
                        <a:t>High risk of discovering defects late in development</a:t>
                      </a:r>
                      <a:endParaRPr lang="en-US" sz="700" dirty="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Lower risk of errors due to early identification through user testing</a:t>
                      </a:r>
                      <a:endParaRPr lang="en-US" sz="700">
                        <a:effectLst/>
                        <a:latin typeface="Calibri"/>
                        <a:ea typeface="Calibri"/>
                        <a:cs typeface="Times New Roman"/>
                      </a:endParaRPr>
                    </a:p>
                  </a:txBody>
                  <a:tcPr marL="6423" marR="6423" marT="6423" marB="6423" anchor="ctr"/>
                </a:tc>
              </a:tr>
              <a:tr h="353698">
                <a:tc>
                  <a:txBody>
                    <a:bodyPr/>
                    <a:lstStyle/>
                    <a:p>
                      <a:pPr marL="0" marR="0">
                        <a:lnSpc>
                          <a:spcPct val="115000"/>
                        </a:lnSpc>
                        <a:spcBef>
                          <a:spcPts val="0"/>
                        </a:spcBef>
                        <a:spcAft>
                          <a:spcPts val="1000"/>
                        </a:spcAft>
                      </a:pPr>
                      <a:r>
                        <a:rPr lang="en-US" sz="700">
                          <a:effectLst/>
                        </a:rPr>
                        <a:t>Cost</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Potentially lower initial cost due to less upfront planning</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Can be slightly higher cost due to iterative nature</a:t>
                      </a:r>
                      <a:endParaRPr lang="en-US" sz="700">
                        <a:effectLst/>
                        <a:latin typeface="Calibri"/>
                        <a:ea typeface="Calibri"/>
                        <a:cs typeface="Times New Roman"/>
                      </a:endParaRPr>
                    </a:p>
                  </a:txBody>
                  <a:tcPr marL="6423" marR="6423" marT="6423" marB="6423" anchor="ctr"/>
                </a:tc>
              </a:tr>
              <a:tr h="142849">
                <a:tc rowSpan="2">
                  <a:txBody>
                    <a:bodyPr/>
                    <a:lstStyle/>
                    <a:p>
                      <a:pPr marL="0" marR="0">
                        <a:lnSpc>
                          <a:spcPct val="115000"/>
                        </a:lnSpc>
                        <a:spcBef>
                          <a:spcPts val="0"/>
                        </a:spcBef>
                        <a:spcAft>
                          <a:spcPts val="1000"/>
                        </a:spcAft>
                      </a:pPr>
                      <a:r>
                        <a:rPr lang="en-US" sz="700">
                          <a:effectLst/>
                        </a:rPr>
                        <a:t>Development   Development Time</a:t>
                      </a:r>
                      <a:endParaRPr lang="en-US" sz="700">
                        <a:effectLst/>
                        <a:latin typeface="Calibri"/>
                        <a:ea typeface="Calibri"/>
                        <a:cs typeface="Times New Roman"/>
                      </a:endParaRPr>
                    </a:p>
                  </a:txBody>
                  <a:tcPr marL="6423" marR="6423" marT="6423" marB="6423" anchor="ctr"/>
                </a:tc>
                <a:tc gridSpan="2">
                  <a:txBody>
                    <a:bodyPr/>
                    <a:lstStyle/>
                    <a:p>
                      <a:pPr marL="0" marR="0">
                        <a:lnSpc>
                          <a:spcPct val="115000"/>
                        </a:lnSpc>
                        <a:spcBef>
                          <a:spcPts val="0"/>
                        </a:spcBef>
                        <a:spcAft>
                          <a:spcPts val="1000"/>
                        </a:spcAft>
                      </a:pPr>
                      <a:r>
                        <a:rPr lang="en-US" sz="700">
                          <a:effectLst/>
                        </a:rPr>
                        <a:t> </a:t>
                      </a:r>
                      <a:endParaRPr lang="en-US" sz="700">
                        <a:effectLst/>
                        <a:latin typeface="Calibri"/>
                        <a:ea typeface="Calibri"/>
                        <a:cs typeface="Times New Roman"/>
                      </a:endParaRPr>
                    </a:p>
                  </a:txBody>
                  <a:tcPr marL="6423" marR="6423" marT="6423" marB="6423" anchor="ctr"/>
                </a:tc>
                <a:tc hMerge="1">
                  <a:txBody>
                    <a:bodyPr/>
                    <a:lstStyle/>
                    <a:p>
                      <a:endParaRPr lang="en-US"/>
                    </a:p>
                  </a:txBody>
                  <a:tcPr/>
                </a:tc>
              </a:tr>
              <a:tr h="402856">
                <a:tc vMerge="1">
                  <a:txBody>
                    <a:bodyPr/>
                    <a:lstStyle/>
                    <a:p>
                      <a:endParaRPr lang="en-US"/>
                    </a:p>
                  </a:txBody>
                  <a:tcPr/>
                </a:tc>
                <a:tc>
                  <a:txBody>
                    <a:bodyPr/>
                    <a:lstStyle/>
                    <a:p>
                      <a:pPr marL="0" marR="0">
                        <a:lnSpc>
                          <a:spcPct val="115000"/>
                        </a:lnSpc>
                        <a:spcBef>
                          <a:spcPts val="0"/>
                        </a:spcBef>
                        <a:spcAft>
                          <a:spcPts val="1000"/>
                        </a:spcAft>
                      </a:pPr>
                      <a:r>
                        <a:rPr lang="en-US" sz="700">
                          <a:effectLst/>
                        </a:rPr>
                        <a:t>Predictable development timeline, but can be lengthy</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Less predictable timeline due to potential for changes based on prototypes</a:t>
                      </a:r>
                      <a:endParaRPr lang="en-US" sz="700">
                        <a:effectLst/>
                        <a:latin typeface="Calibri"/>
                        <a:ea typeface="Calibri"/>
                        <a:cs typeface="Times New Roman"/>
                      </a:endParaRPr>
                    </a:p>
                  </a:txBody>
                  <a:tcPr marL="6423" marR="6423" marT="6423" marB="6423" anchor="ctr"/>
                </a:tc>
              </a:tr>
              <a:tr h="532859">
                <a:tc>
                  <a:txBody>
                    <a:bodyPr/>
                    <a:lstStyle/>
                    <a:p>
                      <a:pPr marL="0" marR="0">
                        <a:lnSpc>
                          <a:spcPct val="115000"/>
                        </a:lnSpc>
                        <a:spcBef>
                          <a:spcPts val="0"/>
                        </a:spcBef>
                        <a:spcAft>
                          <a:spcPts val="1000"/>
                        </a:spcAft>
                      </a:pPr>
                      <a:r>
                        <a:rPr lang="en-US" sz="700">
                          <a:effectLst/>
                        </a:rPr>
                        <a:t>Suitable for</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a:effectLst/>
                        </a:rPr>
                        <a:t>Projects with well-defined requirements and limited need for change</a:t>
                      </a:r>
                      <a:endParaRPr lang="en-US" sz="700">
                        <a:effectLst/>
                        <a:latin typeface="Calibri"/>
                        <a:ea typeface="Calibri"/>
                        <a:cs typeface="Times New Roman"/>
                      </a:endParaRPr>
                    </a:p>
                  </a:txBody>
                  <a:tcPr marL="6423" marR="6423" marT="6423" marB="6423" anchor="ctr"/>
                </a:tc>
                <a:tc>
                  <a:txBody>
                    <a:bodyPr/>
                    <a:lstStyle/>
                    <a:p>
                      <a:pPr marL="0" marR="0">
                        <a:lnSpc>
                          <a:spcPct val="115000"/>
                        </a:lnSpc>
                        <a:spcBef>
                          <a:spcPts val="0"/>
                        </a:spcBef>
                        <a:spcAft>
                          <a:spcPts val="1000"/>
                        </a:spcAft>
                      </a:pPr>
                      <a:r>
                        <a:rPr lang="en-US" sz="700" dirty="0">
                          <a:effectLst/>
                        </a:rPr>
                        <a:t>Projects with evolving requirements, need for user feedback, or uncertain design direction</a:t>
                      </a:r>
                      <a:endParaRPr lang="en-US" sz="700" dirty="0">
                        <a:effectLst/>
                        <a:latin typeface="Calibri"/>
                        <a:ea typeface="Calibri"/>
                        <a:cs typeface="Times New Roman"/>
                      </a:endParaRPr>
                    </a:p>
                  </a:txBody>
                  <a:tcPr marL="6423" marR="6423" marT="6423" marB="6423" anchor="ctr"/>
                </a:tc>
              </a:tr>
            </a:tbl>
          </a:graphicData>
        </a:graphic>
      </p:graphicFrame>
    </p:spTree>
    <p:extLst>
      <p:ext uri="{BB962C8B-B14F-4D97-AF65-F5344CB8AC3E}">
        <p14:creationId xmlns:p14="http://schemas.microsoft.com/office/powerpoint/2010/main" val="190646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0113" y="3244334"/>
            <a:ext cx="1542410" cy="923330"/>
          </a:xfrm>
          <a:prstGeom prst="rect">
            <a:avLst/>
          </a:prstGeom>
        </p:spPr>
        <p:txBody>
          <a:bodyPr wrap="none">
            <a:spAutoFit/>
          </a:bodyPr>
          <a:lstStyle/>
          <a:p>
            <a:r>
              <a:rPr lang="en-GB" sz="5400" b="1" u="sng" dirty="0" smtClean="0"/>
              <a:t>END</a:t>
            </a:r>
            <a:endParaRPr lang="en-US" sz="5400" b="1" u="sng" dirty="0" smtClean="0"/>
          </a:p>
        </p:txBody>
      </p:sp>
    </p:spTree>
    <p:extLst>
      <p:ext uri="{BB962C8B-B14F-4D97-AF65-F5344CB8AC3E}">
        <p14:creationId xmlns:p14="http://schemas.microsoft.com/office/powerpoint/2010/main" val="1069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166843"/>
            <a:ext cx="8229600" cy="3693319"/>
          </a:xfrm>
          <a:prstGeom prst="rect">
            <a:avLst/>
          </a:prstGeom>
        </p:spPr>
        <p:txBody>
          <a:bodyPr wrap="square">
            <a:spAutoFit/>
          </a:bodyPr>
          <a:lstStyle/>
          <a:p>
            <a:pPr lvl="0"/>
            <a:r>
              <a:rPr lang="en-US" b="1" dirty="0" smtClean="0"/>
              <a:t>A. waterfall model</a:t>
            </a:r>
          </a:p>
          <a:p>
            <a:pPr lvl="0"/>
            <a:endParaRPr lang="en-US" dirty="0"/>
          </a:p>
          <a:p>
            <a:r>
              <a:rPr lang="en-US" dirty="0"/>
              <a:t>In software project management, the </a:t>
            </a:r>
            <a:r>
              <a:rPr lang="en-US" b="1" dirty="0"/>
              <a:t>waterfall model</a:t>
            </a:r>
            <a:r>
              <a:rPr lang="en-US" dirty="0"/>
              <a:t> is a linear and sequential approach where each phase of the project must be completed before the next phase begins</a:t>
            </a:r>
            <a:r>
              <a:rPr lang="en-US" dirty="0" smtClean="0"/>
              <a:t>.</a:t>
            </a:r>
          </a:p>
          <a:p>
            <a:endParaRPr lang="en-US" dirty="0"/>
          </a:p>
          <a:p>
            <a:r>
              <a:rPr lang="en-US" b="1" dirty="0"/>
              <a:t>Advantages:</a:t>
            </a:r>
            <a:endParaRPr lang="en-US" dirty="0"/>
          </a:p>
          <a:p>
            <a:pPr lvl="0"/>
            <a:r>
              <a:rPr lang="en-US" b="1" dirty="0"/>
              <a:t>Simple and Structured:</a:t>
            </a:r>
            <a:r>
              <a:rPr lang="en-US" dirty="0"/>
              <a:t> The waterfall model is easy to understand and follow due to its clear stages and deliverables.</a:t>
            </a:r>
          </a:p>
          <a:p>
            <a:pPr lvl="0"/>
            <a:r>
              <a:rPr lang="en-US" b="1" dirty="0"/>
              <a:t>Predictable Timeline:</a:t>
            </a:r>
            <a:r>
              <a:rPr lang="en-US" dirty="0"/>
              <a:t> With well-defined stages, it's easier to estimate project timelines and resource allocation.</a:t>
            </a:r>
          </a:p>
          <a:p>
            <a:pPr lvl="0"/>
            <a:r>
              <a:rPr lang="en-US" b="1" dirty="0"/>
              <a:t>Clear Documentation:</a:t>
            </a:r>
            <a:r>
              <a:rPr lang="en-US" dirty="0"/>
              <a:t> The emphasis on documentation ensures a record of project decisions and facilitates communication.</a:t>
            </a:r>
          </a:p>
        </p:txBody>
      </p:sp>
    </p:spTree>
    <p:extLst>
      <p:ext uri="{BB962C8B-B14F-4D97-AF65-F5344CB8AC3E}">
        <p14:creationId xmlns:p14="http://schemas.microsoft.com/office/powerpoint/2010/main" val="337661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58847"/>
            <a:ext cx="7315200" cy="5909310"/>
          </a:xfrm>
          <a:prstGeom prst="rect">
            <a:avLst/>
          </a:prstGeom>
        </p:spPr>
        <p:txBody>
          <a:bodyPr wrap="square">
            <a:spAutoFit/>
          </a:bodyPr>
          <a:lstStyle/>
          <a:p>
            <a:endParaRPr lang="en-US" b="1" dirty="0" smtClean="0"/>
          </a:p>
          <a:p>
            <a:endParaRPr lang="en-US" b="1" dirty="0"/>
          </a:p>
          <a:p>
            <a:r>
              <a:rPr lang="en-US" b="1" dirty="0" smtClean="0"/>
              <a:t>Disadvantages</a:t>
            </a:r>
            <a:r>
              <a:rPr lang="en-US" b="1" dirty="0"/>
              <a:t>:</a:t>
            </a:r>
            <a:endParaRPr lang="en-US" dirty="0"/>
          </a:p>
          <a:p>
            <a:pPr lvl="0"/>
            <a:r>
              <a:rPr lang="en-US" b="1" dirty="0"/>
              <a:t>Inflexible:</a:t>
            </a:r>
            <a:r>
              <a:rPr lang="en-US" dirty="0"/>
              <a:t> Adapting to changing requirements or new information can be challenging due to the linear nature.</a:t>
            </a:r>
          </a:p>
          <a:p>
            <a:pPr lvl="0"/>
            <a:r>
              <a:rPr lang="en-US" b="1" dirty="0"/>
              <a:t>High Risk for Late Defects:</a:t>
            </a:r>
            <a:r>
              <a:rPr lang="en-US" dirty="0"/>
              <a:t> Errors identified late in the process can be expensive and time-consuming to fix.</a:t>
            </a:r>
          </a:p>
          <a:p>
            <a:pPr lvl="0"/>
            <a:r>
              <a:rPr lang="en-US" b="1" dirty="0"/>
              <a:t>Limited User Input:</a:t>
            </a:r>
            <a:r>
              <a:rPr lang="en-US" dirty="0"/>
              <a:t> User involvement is often limited to the initial stages, potentially leading to software that doesn't fully meet their needs</a:t>
            </a:r>
            <a:r>
              <a:rPr lang="en-US" dirty="0" smtClean="0"/>
              <a:t>.</a:t>
            </a:r>
          </a:p>
          <a:p>
            <a:pPr lvl="0"/>
            <a:endParaRPr lang="en-GB" dirty="0"/>
          </a:p>
          <a:p>
            <a:pPr lvl="0"/>
            <a:endParaRPr lang="en-GB" dirty="0" smtClean="0"/>
          </a:p>
          <a:p>
            <a:pPr lvl="0"/>
            <a:endParaRPr lang="en-US" dirty="0"/>
          </a:p>
          <a:p>
            <a:r>
              <a:rPr lang="en-US" b="1" dirty="0"/>
              <a:t>Applications  </a:t>
            </a:r>
            <a:endParaRPr lang="en-US" dirty="0"/>
          </a:p>
          <a:p>
            <a:pPr lvl="0"/>
            <a:r>
              <a:rPr lang="en-US" b="1" dirty="0"/>
              <a:t>Internal office application:</a:t>
            </a:r>
            <a:r>
              <a:rPr lang="en-US" dirty="0"/>
              <a:t> Imagine a company needs a program to streamline expense reporting for employees. The requirements are clear: submit expense details, categorize them, and generate reports. User input might be limited to basic testing after development. Waterfall's structured approach ensures a well-defined product within budget and timeline constraints.</a:t>
            </a:r>
          </a:p>
        </p:txBody>
      </p:sp>
    </p:spTree>
    <p:extLst>
      <p:ext uri="{BB962C8B-B14F-4D97-AF65-F5344CB8AC3E}">
        <p14:creationId xmlns:p14="http://schemas.microsoft.com/office/powerpoint/2010/main" val="403498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89844"/>
            <a:ext cx="8229600" cy="5632311"/>
          </a:xfrm>
          <a:prstGeom prst="rect">
            <a:avLst/>
          </a:prstGeom>
        </p:spPr>
        <p:txBody>
          <a:bodyPr wrap="square">
            <a:spAutoFit/>
          </a:bodyPr>
          <a:lstStyle/>
          <a:p>
            <a:pPr lvl="0"/>
            <a:r>
              <a:rPr lang="en-US" b="1" dirty="0"/>
              <a:t>Standalone data processing tool:</a:t>
            </a:r>
            <a:r>
              <a:rPr lang="en-US" dirty="0"/>
              <a:t> A scientific research lab might require a software program to analyze large datasets. The functionalities are well-defined, and user interaction is focused on data input and analysis results. Waterfall allows for a clear development roadmap and efficient coding based on established needs</a:t>
            </a:r>
            <a:r>
              <a:rPr lang="en-US" dirty="0" smtClean="0"/>
              <a:t>.</a:t>
            </a:r>
          </a:p>
          <a:p>
            <a:pPr lvl="0"/>
            <a:endParaRPr lang="en-US" dirty="0"/>
          </a:p>
          <a:p>
            <a:pPr lvl="0"/>
            <a:r>
              <a:rPr lang="en-US" b="1" dirty="0"/>
              <a:t>Embedded system firmware:</a:t>
            </a:r>
            <a:r>
              <a:rPr lang="en-US" dirty="0"/>
              <a:t> Industrial equipment might require firmware updates to optimize performance. The functionalities are pre-determined, and user input isn't a major factor. Waterfall's emphasis on documentation ensures proper integration with existing systems and clear communication between development teams</a:t>
            </a:r>
            <a:r>
              <a:rPr lang="en-US" dirty="0" smtClean="0"/>
              <a:t>.</a:t>
            </a:r>
          </a:p>
          <a:p>
            <a:pPr lvl="0"/>
            <a:endParaRPr lang="en-US" dirty="0" smtClean="0"/>
          </a:p>
          <a:p>
            <a:pPr lvl="0"/>
            <a:endParaRPr lang="en-GB" dirty="0"/>
          </a:p>
          <a:p>
            <a:pPr lvl="0"/>
            <a:endParaRPr lang="en-GB" dirty="0" smtClean="0"/>
          </a:p>
          <a:p>
            <a:pPr lvl="0"/>
            <a:endParaRPr lang="en-GB" dirty="0"/>
          </a:p>
          <a:p>
            <a:pPr lvl="0"/>
            <a:endParaRPr lang="en-GB" dirty="0" smtClean="0"/>
          </a:p>
          <a:p>
            <a:pPr lvl="0"/>
            <a:endParaRPr lang="en-GB" dirty="0"/>
          </a:p>
          <a:p>
            <a:pPr lvl="0"/>
            <a:endParaRPr lang="en-GB" dirty="0" smtClean="0"/>
          </a:p>
          <a:p>
            <a:pPr lvl="0"/>
            <a:endParaRPr lang="en-GB" dirty="0"/>
          </a:p>
          <a:p>
            <a:pPr lvl="0"/>
            <a:endParaRPr lang="en-US" dirty="0"/>
          </a:p>
        </p:txBody>
      </p:sp>
    </p:spTree>
    <p:extLst>
      <p:ext uri="{BB962C8B-B14F-4D97-AF65-F5344CB8AC3E}">
        <p14:creationId xmlns:p14="http://schemas.microsoft.com/office/powerpoint/2010/main" val="72861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028343"/>
            <a:ext cx="7620000" cy="3139321"/>
          </a:xfrm>
          <a:prstGeom prst="rect">
            <a:avLst/>
          </a:prstGeom>
        </p:spPr>
        <p:txBody>
          <a:bodyPr wrap="square">
            <a:spAutoFit/>
          </a:bodyPr>
          <a:lstStyle/>
          <a:p>
            <a:pPr lvl="0"/>
            <a:r>
              <a:rPr lang="en-US" b="1" dirty="0" smtClean="0"/>
              <a:t>Simple mobile app with limited features:</a:t>
            </a:r>
            <a:r>
              <a:rPr lang="en-US" dirty="0" smtClean="0"/>
              <a:t> A restaurant chain might develop a basic mobile app for online ordering. The core features are set: browsing menus, placing orders, and payment processing. User feedback might be gathered after launch for future updates. Waterfall provides a structured approach for delivering a functional app within a defined timeframe.</a:t>
            </a:r>
          </a:p>
          <a:p>
            <a:pPr lvl="0"/>
            <a:endParaRPr lang="en-US" dirty="0" smtClean="0"/>
          </a:p>
          <a:p>
            <a:r>
              <a:rPr lang="en-US" b="1" dirty="0" smtClean="0"/>
              <a:t>Remember, these are just a few examples.</a:t>
            </a:r>
            <a:r>
              <a:rPr lang="en-US" dirty="0" smtClean="0"/>
              <a:t> The key takeaway is that Waterfall shines when requirements are clear, user input is limited, and the project has a well-defined scope.</a:t>
            </a:r>
          </a:p>
          <a:p>
            <a:pPr lvl="0"/>
            <a:endParaRPr lang="en-US" dirty="0" smtClean="0"/>
          </a:p>
        </p:txBody>
      </p:sp>
    </p:spTree>
    <p:extLst>
      <p:ext uri="{BB962C8B-B14F-4D97-AF65-F5344CB8AC3E}">
        <p14:creationId xmlns:p14="http://schemas.microsoft.com/office/powerpoint/2010/main" val="20414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75" y="1004887"/>
            <a:ext cx="7334250" cy="4848225"/>
          </a:xfrm>
          <a:prstGeom prst="rect">
            <a:avLst/>
          </a:prstGeom>
        </p:spPr>
      </p:pic>
    </p:spTree>
    <p:extLst>
      <p:ext uri="{BB962C8B-B14F-4D97-AF65-F5344CB8AC3E}">
        <p14:creationId xmlns:p14="http://schemas.microsoft.com/office/powerpoint/2010/main" val="162868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997839"/>
            <a:ext cx="7696200" cy="3416320"/>
          </a:xfrm>
          <a:prstGeom prst="rect">
            <a:avLst/>
          </a:prstGeom>
        </p:spPr>
        <p:txBody>
          <a:bodyPr wrap="square">
            <a:spAutoFit/>
          </a:bodyPr>
          <a:lstStyle/>
          <a:p>
            <a:pPr lvl="0"/>
            <a:r>
              <a:rPr lang="en-US" b="1" dirty="0" smtClean="0"/>
              <a:t>Prototyping</a:t>
            </a:r>
          </a:p>
          <a:p>
            <a:pPr lvl="0"/>
            <a:endParaRPr lang="en-US" dirty="0"/>
          </a:p>
          <a:p>
            <a:r>
              <a:rPr lang="en-US" b="1" dirty="0" smtClean="0"/>
              <a:t>Prototyping</a:t>
            </a:r>
            <a:r>
              <a:rPr lang="en-US" dirty="0" smtClean="0"/>
              <a:t> </a:t>
            </a:r>
            <a:r>
              <a:rPr lang="en-US" dirty="0"/>
              <a:t>in software project management is a method where you create an early version of a software program to test and refine its features .This early version is called a </a:t>
            </a:r>
            <a:r>
              <a:rPr lang="en-US" dirty="0" smtClean="0"/>
              <a:t>prototype</a:t>
            </a:r>
          </a:p>
          <a:p>
            <a:endParaRPr lang="en-GB" dirty="0"/>
          </a:p>
          <a:p>
            <a:endParaRPr lang="en-GB" dirty="0" smtClean="0"/>
          </a:p>
          <a:p>
            <a:r>
              <a:rPr lang="en-GB" dirty="0" smtClean="0"/>
              <a:t>Or </a:t>
            </a:r>
            <a:endParaRPr lang="en-US" dirty="0"/>
          </a:p>
          <a:p>
            <a:r>
              <a:rPr lang="en-US" b="1" dirty="0"/>
              <a:t>Prototyping </a:t>
            </a:r>
            <a:r>
              <a:rPr lang="en-US" dirty="0"/>
              <a:t>is a technique for creating a </a:t>
            </a:r>
            <a:r>
              <a:rPr lang="en-US" b="1" dirty="0"/>
              <a:t>low-fidelity prototype</a:t>
            </a:r>
            <a:r>
              <a:rPr lang="en-US" dirty="0"/>
              <a:t> of the software's user interface using photos or images </a:t>
            </a:r>
            <a:endParaRPr lang="en-US" dirty="0" smtClean="0"/>
          </a:p>
          <a:p>
            <a:endParaRPr lang="en-GB" dirty="0"/>
          </a:p>
          <a:p>
            <a:endParaRPr lang="en-US" dirty="0"/>
          </a:p>
        </p:txBody>
      </p:sp>
    </p:spTree>
    <p:extLst>
      <p:ext uri="{BB962C8B-B14F-4D97-AF65-F5344CB8AC3E}">
        <p14:creationId xmlns:p14="http://schemas.microsoft.com/office/powerpoint/2010/main" val="234622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9194" y="1854772"/>
          <a:ext cx="4004624" cy="4714082"/>
        </p:xfrm>
        <a:graphic>
          <a:graphicData uri="http://schemas.openxmlformats.org/drawingml/2006/table">
            <a:tbl>
              <a:tblPr firstRow="1" firstCol="1" bandRow="1">
                <a:tableStyleId>{5C22544A-7EE6-4342-B048-85BDC9FD1C3A}</a:tableStyleId>
              </a:tblPr>
              <a:tblGrid>
                <a:gridCol w="2002312"/>
                <a:gridCol w="2002312"/>
              </a:tblGrid>
              <a:tr h="135922">
                <a:tc>
                  <a:txBody>
                    <a:bodyPr/>
                    <a:lstStyle/>
                    <a:p>
                      <a:pPr marL="30480" marR="30480" algn="ctr">
                        <a:lnSpc>
                          <a:spcPct val="115000"/>
                        </a:lnSpc>
                        <a:spcBef>
                          <a:spcPts val="600"/>
                        </a:spcBef>
                        <a:spcAft>
                          <a:spcPts val="720"/>
                        </a:spcAft>
                      </a:pPr>
                      <a:r>
                        <a:rPr lang="en-US" sz="800" dirty="0">
                          <a:effectLst/>
                        </a:rPr>
                        <a:t>Advantages</a:t>
                      </a:r>
                      <a:endParaRPr lang="en-US" sz="700" dirty="0">
                        <a:effectLst/>
                        <a:latin typeface="Calibri"/>
                        <a:ea typeface="Calibri"/>
                        <a:cs typeface="Times New Roman"/>
                      </a:endParaRPr>
                    </a:p>
                  </a:txBody>
                  <a:tcPr marL="44323" marR="44323" marT="0" marB="0"/>
                </a:tc>
                <a:tc>
                  <a:txBody>
                    <a:bodyPr/>
                    <a:lstStyle/>
                    <a:p>
                      <a:pPr marL="30480" marR="30480" algn="ctr">
                        <a:lnSpc>
                          <a:spcPct val="115000"/>
                        </a:lnSpc>
                        <a:spcBef>
                          <a:spcPts val="600"/>
                        </a:spcBef>
                        <a:spcAft>
                          <a:spcPts val="720"/>
                        </a:spcAft>
                      </a:pPr>
                      <a:r>
                        <a:rPr lang="en-US" sz="800">
                          <a:effectLst/>
                        </a:rPr>
                        <a:t>Disadvantages</a:t>
                      </a:r>
                      <a:endParaRPr lang="en-US" sz="700">
                        <a:effectLst/>
                        <a:latin typeface="Calibri"/>
                        <a:ea typeface="Calibri"/>
                        <a:cs typeface="Times New Roman"/>
                      </a:endParaRPr>
                    </a:p>
                  </a:txBody>
                  <a:tcPr marL="44323" marR="44323" marT="0" marB="0"/>
                </a:tc>
              </a:tr>
              <a:tr h="3372452">
                <a:tc>
                  <a:txBody>
                    <a:bodyPr/>
                    <a:lstStyle/>
                    <a:p>
                      <a:pPr marL="342900" marR="0" lvl="0" indent="-342900" algn="just">
                        <a:lnSpc>
                          <a:spcPct val="115000"/>
                        </a:lnSpc>
                        <a:spcBef>
                          <a:spcPts val="0"/>
                        </a:spcBef>
                        <a:spcAft>
                          <a:spcPts val="1000"/>
                        </a:spcAft>
                        <a:buSzPts val="1000"/>
                        <a:buFont typeface="Symbol"/>
                        <a:buChar char=""/>
                        <a:tabLst>
                          <a:tab pos="457200" algn="l"/>
                        </a:tabLst>
                      </a:pPr>
                      <a:r>
                        <a:rPr lang="en-US" sz="800" dirty="0">
                          <a:effectLst/>
                        </a:rPr>
                        <a:t>1. Provides a working model to the user early in the process, enabling early assessment and increasing user’s confidence.</a:t>
                      </a:r>
                      <a:endParaRPr lang="en-US" sz="700" dirty="0">
                        <a:effectLst/>
                      </a:endParaRPr>
                    </a:p>
                    <a:p>
                      <a:pPr marL="342900" marR="0" lvl="0" indent="-342900" algn="just">
                        <a:lnSpc>
                          <a:spcPct val="115000"/>
                        </a:lnSpc>
                        <a:spcBef>
                          <a:spcPts val="0"/>
                        </a:spcBef>
                        <a:spcAft>
                          <a:spcPts val="1000"/>
                        </a:spcAft>
                        <a:buSzPts val="1000"/>
                        <a:buFont typeface="Symbol"/>
                        <a:buChar char=""/>
                        <a:tabLst>
                          <a:tab pos="457200" algn="l"/>
                        </a:tabLst>
                      </a:pPr>
                      <a:r>
                        <a:rPr lang="en-US" sz="800" dirty="0">
                          <a:effectLst/>
                        </a:rPr>
                        <a:t>2. The developer gains experience and insight by developing a prototype there by resulting in better implementation of requirements.</a:t>
                      </a:r>
                      <a:endParaRPr lang="en-US" sz="700" dirty="0">
                        <a:effectLst/>
                      </a:endParaRPr>
                    </a:p>
                    <a:p>
                      <a:pPr marL="342900" marR="0" lvl="0" indent="-342900" algn="just">
                        <a:lnSpc>
                          <a:spcPct val="115000"/>
                        </a:lnSpc>
                        <a:spcBef>
                          <a:spcPts val="0"/>
                        </a:spcBef>
                        <a:spcAft>
                          <a:spcPts val="1000"/>
                        </a:spcAft>
                        <a:buSzPts val="1000"/>
                        <a:buFont typeface="Symbol"/>
                        <a:buChar char=""/>
                        <a:tabLst>
                          <a:tab pos="457200" algn="l"/>
                        </a:tabLst>
                      </a:pPr>
                      <a:r>
                        <a:rPr lang="en-US" sz="800" dirty="0">
                          <a:effectLst/>
                        </a:rPr>
                        <a:t>3. The prototyping model serves to clarify requirements, which are not clear, hence reducing ambiguity and improving communication between the developers and users.</a:t>
                      </a:r>
                      <a:endParaRPr lang="en-US" sz="700" dirty="0">
                        <a:effectLst/>
                      </a:endParaRPr>
                    </a:p>
                    <a:p>
                      <a:pPr marL="342900" marR="0" lvl="0" indent="-342900" algn="just">
                        <a:lnSpc>
                          <a:spcPct val="115000"/>
                        </a:lnSpc>
                        <a:spcBef>
                          <a:spcPts val="0"/>
                        </a:spcBef>
                        <a:spcAft>
                          <a:spcPts val="1000"/>
                        </a:spcAft>
                        <a:buSzPts val="1000"/>
                        <a:buFont typeface="Symbol"/>
                        <a:buChar char=""/>
                        <a:tabLst>
                          <a:tab pos="457200" algn="l"/>
                        </a:tabLst>
                      </a:pPr>
                      <a:r>
                        <a:rPr lang="en-US" sz="800" dirty="0">
                          <a:effectLst/>
                        </a:rPr>
                        <a:t>4. There is a great involvement of users in software development. Hence, the requirements of the users are met to the greatest extent.</a:t>
                      </a:r>
                      <a:endParaRPr lang="en-US" sz="700" dirty="0">
                        <a:effectLst/>
                      </a:endParaRPr>
                    </a:p>
                    <a:p>
                      <a:pPr marL="342900" marR="0" lvl="0" indent="-342900" algn="just">
                        <a:lnSpc>
                          <a:spcPct val="115000"/>
                        </a:lnSpc>
                        <a:spcBef>
                          <a:spcPts val="0"/>
                        </a:spcBef>
                        <a:spcAft>
                          <a:spcPts val="1000"/>
                        </a:spcAft>
                        <a:buSzPts val="1000"/>
                        <a:buFont typeface="Symbol"/>
                        <a:buChar char=""/>
                        <a:tabLst>
                          <a:tab pos="457200" algn="l"/>
                        </a:tabLst>
                      </a:pPr>
                      <a:r>
                        <a:rPr lang="en-US" sz="800" dirty="0">
                          <a:effectLst/>
                        </a:rPr>
                        <a:t>5. Helps in reducing risks associated with the software.</a:t>
                      </a:r>
                      <a:endParaRPr lang="en-US" sz="700" dirty="0">
                        <a:effectLst/>
                        <a:latin typeface="Calibri"/>
                        <a:ea typeface="Calibri"/>
                        <a:cs typeface="Times New Roman"/>
                      </a:endParaRPr>
                    </a:p>
                  </a:txBody>
                  <a:tcPr marL="44323" marR="44323" marT="0" marB="0"/>
                </a:tc>
                <a:tc>
                  <a:txBody>
                    <a:bodyPr/>
                    <a:lstStyle/>
                    <a:p>
                      <a:pPr marL="342900" marR="0" lvl="0" indent="-342900" algn="just">
                        <a:lnSpc>
                          <a:spcPct val="115000"/>
                        </a:lnSpc>
                        <a:spcBef>
                          <a:spcPts val="0"/>
                        </a:spcBef>
                        <a:spcAft>
                          <a:spcPts val="1000"/>
                        </a:spcAft>
                        <a:buSzPts val="1000"/>
                        <a:buFont typeface="Symbol"/>
                        <a:buChar char=""/>
                        <a:tabLst>
                          <a:tab pos="457200" algn="l"/>
                        </a:tabLst>
                      </a:pPr>
                      <a:r>
                        <a:rPr lang="en-US" sz="800" dirty="0">
                          <a:effectLst/>
                        </a:rPr>
                        <a:t>1. If the user is not satisfied by the developed prototype, then a new prototype is developed. This process goes on until a perfect prototype is developed. Thus, this model is time consuming and expensive.</a:t>
                      </a:r>
                      <a:endParaRPr lang="en-US" sz="700" dirty="0">
                        <a:effectLst/>
                      </a:endParaRPr>
                    </a:p>
                    <a:p>
                      <a:pPr marL="342900" marR="0" lvl="0" indent="-342900" algn="just">
                        <a:lnSpc>
                          <a:spcPct val="115000"/>
                        </a:lnSpc>
                        <a:spcBef>
                          <a:spcPts val="0"/>
                        </a:spcBef>
                        <a:spcAft>
                          <a:spcPts val="1000"/>
                        </a:spcAft>
                        <a:buSzPts val="1000"/>
                        <a:buFont typeface="Symbol"/>
                        <a:buChar char=""/>
                        <a:tabLst>
                          <a:tab pos="457200" algn="l"/>
                        </a:tabLst>
                      </a:pPr>
                      <a:r>
                        <a:rPr lang="en-US" sz="800" dirty="0">
                          <a:effectLst/>
                        </a:rPr>
                        <a:t>2. The developer loses focus of the real purpose of prototype and hence, may compromise with the quality of the software. For example, developers may use some inefficient algorithms or inappropriate programming languages while developing the prototype.</a:t>
                      </a:r>
                      <a:endParaRPr lang="en-US" sz="700" dirty="0">
                        <a:effectLst/>
                      </a:endParaRPr>
                    </a:p>
                    <a:p>
                      <a:pPr marL="342900" marR="0" lvl="0" indent="-342900" algn="just">
                        <a:lnSpc>
                          <a:spcPct val="115000"/>
                        </a:lnSpc>
                        <a:spcBef>
                          <a:spcPts val="0"/>
                        </a:spcBef>
                        <a:spcAft>
                          <a:spcPts val="1000"/>
                        </a:spcAft>
                        <a:buSzPts val="1000"/>
                        <a:buFont typeface="Symbol"/>
                        <a:buChar char=""/>
                        <a:tabLst>
                          <a:tab pos="457200" algn="l"/>
                        </a:tabLst>
                      </a:pPr>
                      <a:r>
                        <a:rPr lang="en-US" sz="800" dirty="0">
                          <a:effectLst/>
                        </a:rPr>
                        <a:t>3. Prototyping can lead to false expectations. For example, a situation may be created where the user believes that the development of the system is finished when it is not.</a:t>
                      </a:r>
                      <a:endParaRPr lang="en-US" sz="700" dirty="0">
                        <a:effectLst/>
                      </a:endParaRPr>
                    </a:p>
                    <a:p>
                      <a:pPr marL="342900" marR="0" lvl="0" indent="-342900" algn="just">
                        <a:lnSpc>
                          <a:spcPct val="115000"/>
                        </a:lnSpc>
                        <a:spcBef>
                          <a:spcPts val="0"/>
                        </a:spcBef>
                        <a:spcAft>
                          <a:spcPts val="1000"/>
                        </a:spcAft>
                        <a:buSzPts val="1000"/>
                        <a:buFont typeface="Symbol"/>
                        <a:buChar char=""/>
                        <a:tabLst>
                          <a:tab pos="457200" algn="l"/>
                        </a:tabLst>
                      </a:pPr>
                      <a:r>
                        <a:rPr lang="en-US" sz="800" dirty="0">
                          <a:effectLst/>
                        </a:rPr>
                        <a:t>4. The primary goal of prototyping is speedy development, thus, the system design can suffer as it is developed in series without considering integration of all other components.</a:t>
                      </a:r>
                      <a:endParaRPr lang="en-US" sz="700" dirty="0">
                        <a:effectLst/>
                        <a:latin typeface="Calibri"/>
                        <a:ea typeface="Calibri"/>
                        <a:cs typeface="Times New Roman"/>
                      </a:endParaRPr>
                    </a:p>
                  </a:txBody>
                  <a:tcPr marL="44323" marR="44323" marT="0" marB="0"/>
                </a:tc>
              </a:tr>
            </a:tbl>
          </a:graphicData>
        </a:graphic>
      </p:graphicFrame>
    </p:spTree>
    <p:extLst>
      <p:ext uri="{BB962C8B-B14F-4D97-AF65-F5344CB8AC3E}">
        <p14:creationId xmlns:p14="http://schemas.microsoft.com/office/powerpoint/2010/main" val="62379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7346"/>
            <a:ext cx="8153400" cy="5078313"/>
          </a:xfrm>
          <a:prstGeom prst="rect">
            <a:avLst/>
          </a:prstGeom>
        </p:spPr>
        <p:txBody>
          <a:bodyPr wrap="square">
            <a:spAutoFit/>
          </a:bodyPr>
          <a:lstStyle/>
          <a:p>
            <a:r>
              <a:rPr lang="en-US" b="1" dirty="0"/>
              <a:t>Applications of </a:t>
            </a:r>
            <a:r>
              <a:rPr lang="en-US" b="1" dirty="0" smtClean="0"/>
              <a:t>prototyping</a:t>
            </a:r>
          </a:p>
          <a:p>
            <a:endParaRPr lang="en-US" dirty="0"/>
          </a:p>
          <a:p>
            <a:r>
              <a:rPr lang="en-US" dirty="0"/>
              <a:t>Prototyping isn't limited to just software development; it has applications across various fields where designing and testing an idea before full-scale execution is beneficial. Here are some examples</a:t>
            </a:r>
            <a:r>
              <a:rPr lang="en-US" dirty="0" smtClean="0"/>
              <a:t>:</a:t>
            </a:r>
          </a:p>
          <a:p>
            <a:endParaRPr lang="en-US" dirty="0"/>
          </a:p>
          <a:p>
            <a:r>
              <a:rPr lang="en-US" b="1" dirty="0"/>
              <a:t>Software Development</a:t>
            </a:r>
            <a:r>
              <a:rPr lang="en-US" b="1" dirty="0" smtClean="0"/>
              <a:t>:</a:t>
            </a:r>
          </a:p>
          <a:p>
            <a:endParaRPr lang="en-US" dirty="0"/>
          </a:p>
          <a:p>
            <a:pPr lvl="0"/>
            <a:r>
              <a:rPr lang="en-US" b="1" dirty="0"/>
              <a:t>User Interface (UI) and User Experience (UX) Design:</a:t>
            </a:r>
            <a:r>
              <a:rPr lang="en-US" dirty="0"/>
              <a:t> Prototypes help visualize screen layouts, user flows, and interaction patterns. This allows for early feedback on usability and user experience before coding begins.</a:t>
            </a:r>
          </a:p>
          <a:p>
            <a:pPr lvl="0"/>
            <a:r>
              <a:rPr lang="en-US" b="1" dirty="0"/>
              <a:t>Testing Functionality:</a:t>
            </a:r>
            <a:r>
              <a:rPr lang="en-US" dirty="0"/>
              <a:t> Low-fidelity prototypes can be used to test basic functionalities and identify potential flaws or areas for improvement</a:t>
            </a:r>
            <a:r>
              <a:rPr lang="en-US" dirty="0" smtClean="0"/>
              <a:t>.</a:t>
            </a:r>
          </a:p>
          <a:p>
            <a:pPr lvl="0"/>
            <a:endParaRPr lang="en-US" dirty="0"/>
          </a:p>
          <a:p>
            <a:pPr lvl="0"/>
            <a:r>
              <a:rPr lang="en-US" b="1" dirty="0"/>
              <a:t>Communication Tool:</a:t>
            </a:r>
            <a:r>
              <a:rPr lang="en-US" dirty="0"/>
              <a:t> Prototypes act as a bridge between technical and non-technical stakeholders, facilitating clear communication about the software's vision and functionalities.</a:t>
            </a:r>
          </a:p>
        </p:txBody>
      </p:sp>
    </p:spTree>
    <p:extLst>
      <p:ext uri="{BB962C8B-B14F-4D97-AF65-F5344CB8AC3E}">
        <p14:creationId xmlns:p14="http://schemas.microsoft.com/office/powerpoint/2010/main" val="1929482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44</TotalTime>
  <Words>1380</Words>
  <Application>Microsoft Office PowerPoint</Application>
  <PresentationFormat>On-screen Show (4:3)</PresentationFormat>
  <Paragraphs>185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Austin</vt:lpstr>
      <vt:lpstr>Group 6: assignment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6: assignment 1</dc:title>
  <dc:creator>SHYAKA EMMY</dc:creator>
  <cp:lastModifiedBy>SHYAKA EMMY</cp:lastModifiedBy>
  <cp:revision>5</cp:revision>
  <dcterms:created xsi:type="dcterms:W3CDTF">2024-06-27T19:09:59Z</dcterms:created>
  <dcterms:modified xsi:type="dcterms:W3CDTF">2024-06-27T19:54:38Z</dcterms:modified>
</cp:coreProperties>
</file>