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7" r:id="rId6"/>
    <p:sldId id="268" r:id="rId7"/>
    <p:sldId id="263" r:id="rId8"/>
    <p:sldId id="266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126" y="-23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=""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1690C-4C47-4C78-B862-66354E985A5A}" type="datetime1">
              <a:rPr lang="es-ES" smtClean="0"/>
              <a:t>16/11/2021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7B61-BF17-45FD-9803-9BB2EB150729}" type="datetime1">
              <a:rPr lang="es-ES" smtClean="0"/>
              <a:pPr/>
              <a:t>16/11/2021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B9459-25CE-40A2-B345-3C37E8C43C15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=""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CB996-CD22-4BBC-9BD8-D422A4A670AF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=""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69469-E73C-4D84-894B-33B71544AD78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=""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A0A6F-BECE-41EA-BF07-798F4132C9EF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4E8EF-BBD5-4328-B9AD-651CDE96AA78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=""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=""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CEF7A-A401-4FF2-808B-CF842632DA4F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=""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=""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=""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=""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82FAF-75BA-4122-805A-A75045D55CE9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72C4E0-D24B-4FEB-8047-4C0D0110F0CE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CD4F-F723-4DE4-AF10-E28D68B82B2D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=""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=""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48780-B602-44CF-86FF-34AFCE04270A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=""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=""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502F7-479D-448B-8DD6-F7BE5FAA2482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=""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=""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B3EB86-27BA-4D1C-9385-C80361276849}" type="datetime1">
              <a:rPr lang="es-ES" noProof="0" smtClean="0"/>
              <a:t>16/11/2021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" y="585541"/>
            <a:ext cx="576000" cy="576000"/>
          </a:xfrm>
          <a:prstGeom prst="rect">
            <a:avLst/>
          </a:prstGeom>
        </p:spPr>
      </p:pic>
      <p:grpSp>
        <p:nvGrpSpPr>
          <p:cNvPr id="2" name="Grupo 1" descr="Esta imagen es una forma decorativa abstracta. ">
            <a:extLst>
              <a:ext uri="{FF2B5EF4-FFF2-40B4-BE49-F238E27FC236}">
                <a16:creationId xmlns=""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=""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=""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=""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=""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Trabajo de Curso</a:t>
            </a:r>
            <a:endParaRPr lang="es-E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=""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47368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Elaborado por: Harvey Caleb Vilchez Tapia</a:t>
            </a:r>
          </a:p>
          <a:p>
            <a:pPr rtl="0"/>
            <a:r>
              <a:rPr lang="es-E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       Rodian Josué </a:t>
            </a:r>
            <a:r>
              <a:rPr lang="es-ES" sz="1600" i="1" dirty="0" err="1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Matey</a:t>
            </a:r>
            <a:r>
              <a:rPr lang="es-E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Martínez</a:t>
            </a:r>
          </a:p>
          <a:p>
            <a:pPr rtl="0"/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	</a:t>
            </a:r>
            <a:r>
              <a:rPr lang="es-E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      Uziel José Duarte Guillén </a:t>
            </a:r>
            <a:endParaRPr lang="es-E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Grupo 55" descr="Esta imagen es un icono de tres figuras humanas conectadas. ">
            <a:extLst>
              <a:ext uri="{FF2B5EF4-FFF2-40B4-BE49-F238E27FC236}">
                <a16:creationId xmlns=""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orma libre 35">
              <a:extLst>
                <a:ext uri="{FF2B5EF4-FFF2-40B4-BE49-F238E27FC236}">
                  <a16:creationId xmlns=""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a libre 36">
              <a:extLst>
                <a:ext uri="{FF2B5EF4-FFF2-40B4-BE49-F238E27FC236}">
                  <a16:creationId xmlns=""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a libre 37">
              <a:extLst>
                <a:ext uri="{FF2B5EF4-FFF2-40B4-BE49-F238E27FC236}">
                  <a16:creationId xmlns=""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a libre 38">
              <a:extLst>
                <a:ext uri="{FF2B5EF4-FFF2-40B4-BE49-F238E27FC236}">
                  <a16:creationId xmlns=""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a libre 39">
              <a:extLst>
                <a:ext uri="{FF2B5EF4-FFF2-40B4-BE49-F238E27FC236}">
                  <a16:creationId xmlns=""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a libre 40">
              <a:extLst>
                <a:ext uri="{FF2B5EF4-FFF2-40B4-BE49-F238E27FC236}">
                  <a16:creationId xmlns=""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a libre 41">
              <a:extLst>
                <a:ext uri="{FF2B5EF4-FFF2-40B4-BE49-F238E27FC236}">
                  <a16:creationId xmlns=""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a libre 42">
              <a:extLst>
                <a:ext uri="{FF2B5EF4-FFF2-40B4-BE49-F238E27FC236}">
                  <a16:creationId xmlns=""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a libre 43">
              <a:extLst>
                <a:ext uri="{FF2B5EF4-FFF2-40B4-BE49-F238E27FC236}">
                  <a16:creationId xmlns=""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ítulo 2" hidden="1">
            <a:extLst>
              <a:ext uri="{FF2B5EF4-FFF2-40B4-BE49-F238E27FC236}">
                <a16:creationId xmlns=""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=""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Objetivos</a:t>
            </a:r>
            <a:endParaRPr lang="es-E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=""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3742543"/>
            <a:chOff x="518433" y="1692049"/>
            <a:chExt cx="4201583" cy="3742543"/>
          </a:xfrm>
        </p:grpSpPr>
        <p:grpSp>
          <p:nvGrpSpPr>
            <p:cNvPr id="21" name="Grupo 20">
              <a:extLst>
                <a:ext uri="{FF2B5EF4-FFF2-40B4-BE49-F238E27FC236}">
                  <a16:creationId xmlns=""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738664"/>
              <a:chOff x="518433" y="1851126"/>
              <a:chExt cx="4201583" cy="738664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=""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=""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Realizar el análisis financiero de la empresa “ROMI”, a través del sistema de información financiera</a:t>
                </a:r>
                <a:endPara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=""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738664"/>
              <a:chOff x="518433" y="2717554"/>
              <a:chExt cx="4201583" cy="738664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=""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=""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Programar un sistema de información financiera que calcule las razones financiera de un periodo.</a:t>
                </a:r>
                <a:endPara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=""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738664"/>
              <a:chOff x="518433" y="3597907"/>
              <a:chExt cx="4201583" cy="738664"/>
            </a:xfrm>
          </p:grpSpPr>
          <p:sp>
            <p:nvSpPr>
              <p:cNvPr id="11" name="Rectángulo: Esquinas redondeadas 10">
                <a:extLst>
                  <a:ext uri="{FF2B5EF4-FFF2-40B4-BE49-F238E27FC236}">
                    <a16:creationId xmlns=""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=""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Automatizar el proceso de datos almacenados para los cálculos de las razones financieras.</a:t>
                </a:r>
                <a:endPara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=""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492443"/>
              <a:chOff x="518433" y="4478260"/>
              <a:chExt cx="4201583" cy="492443"/>
            </a:xfrm>
          </p:grpSpPr>
          <p:sp>
            <p:nvSpPr>
              <p:cNvPr id="13" name="Rectángulo: Esquinas redondeadas 12">
                <a:extLst>
                  <a:ext uri="{FF2B5EF4-FFF2-40B4-BE49-F238E27FC236}">
                    <a16:creationId xmlns=""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=""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Elaborar la interpretación de los resultados de las razones financieras.</a:t>
                </a:r>
                <a:endPara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Elipse 22">
            <a:extLst>
              <a:ext uri="{FF2B5EF4-FFF2-40B4-BE49-F238E27FC236}">
                <a16:creationId xmlns=""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=""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a libre 22">
              <a:extLst>
                <a:ext uri="{FF2B5EF4-FFF2-40B4-BE49-F238E27FC236}">
                  <a16:creationId xmlns=""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6" name="Forma libre 23">
              <a:extLst>
                <a:ext uri="{FF2B5EF4-FFF2-40B4-BE49-F238E27FC236}">
                  <a16:creationId xmlns=""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7" name="Forma libre 24">
              <a:extLst>
                <a:ext uri="{FF2B5EF4-FFF2-40B4-BE49-F238E27FC236}">
                  <a16:creationId xmlns=""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8" name="Forma libre 25">
              <a:extLst>
                <a:ext uri="{FF2B5EF4-FFF2-40B4-BE49-F238E27FC236}">
                  <a16:creationId xmlns=""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9" name="Forma libre 26">
              <a:extLst>
                <a:ext uri="{FF2B5EF4-FFF2-40B4-BE49-F238E27FC236}">
                  <a16:creationId xmlns=""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0" name="Forma libre 27">
              <a:extLst>
                <a:ext uri="{FF2B5EF4-FFF2-40B4-BE49-F238E27FC236}">
                  <a16:creationId xmlns=""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=""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=""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a libre 29">
                <a:extLst>
                  <a:ext uri="{FF2B5EF4-FFF2-40B4-BE49-F238E27FC236}">
                    <a16:creationId xmlns=""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 30">
                <a:extLst>
                  <a:ext uri="{FF2B5EF4-FFF2-40B4-BE49-F238E27FC236}">
                    <a16:creationId xmlns=""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4" name="Forma libre 31">
              <a:extLst>
                <a:ext uri="{FF2B5EF4-FFF2-40B4-BE49-F238E27FC236}">
                  <a16:creationId xmlns=""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5" name="Forma libre 32">
              <a:extLst>
                <a:ext uri="{FF2B5EF4-FFF2-40B4-BE49-F238E27FC236}">
                  <a16:creationId xmlns=""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6" name="Forma libre 33">
              <a:extLst>
                <a:ext uri="{FF2B5EF4-FFF2-40B4-BE49-F238E27FC236}">
                  <a16:creationId xmlns=""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7" name="Forma libre 34">
              <a:extLst>
                <a:ext uri="{FF2B5EF4-FFF2-40B4-BE49-F238E27FC236}">
                  <a16:creationId xmlns=""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8" name="Forma libre 35">
              <a:extLst>
                <a:ext uri="{FF2B5EF4-FFF2-40B4-BE49-F238E27FC236}">
                  <a16:creationId xmlns=""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=""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=""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n 121">
            <a:extLst>
              <a:ext uri="{FF2B5EF4-FFF2-40B4-BE49-F238E27FC236}">
                <a16:creationId xmlns="" xmlns:a16="http://schemas.microsoft.com/office/drawing/2014/main" id="{470070FC-19D0-4354-9BC9-608A5DC44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ángulo 122">
            <a:extLst>
              <a:ext uri="{FF2B5EF4-FFF2-40B4-BE49-F238E27FC236}">
                <a16:creationId xmlns="" xmlns:a16="http://schemas.microsoft.com/office/drawing/2014/main" id="{C9C2C56A-C4D4-4578-84E9-27FD62603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Cuadro de texto 1">
            <a:extLst>
              <a:ext uri="{FF2B5EF4-FFF2-40B4-BE49-F238E27FC236}">
                <a16:creationId xmlns=""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312997" y="3630272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s-E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E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"La </a:t>
            </a:r>
            <a:r>
              <a:rPr lang="es-MX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pasión construye </a:t>
            </a:r>
            <a:r>
              <a:rPr lang="es-MX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negocios.</a:t>
            </a:r>
          </a:p>
          <a:p>
            <a:pPr algn="ctr"/>
            <a:r>
              <a:rPr lang="es-MX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 </a:t>
            </a:r>
            <a:r>
              <a:rPr lang="es-MX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miedo no."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Paralelogramo 3">
            <a:extLst>
              <a:ext uri="{FF2B5EF4-FFF2-40B4-BE49-F238E27FC236}">
                <a16:creationId xmlns=""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2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93" name="Grupo 92">
            <a:extLst>
              <a:ext uri="{FF2B5EF4-FFF2-40B4-BE49-F238E27FC236}">
                <a16:creationId xmlns=""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21222" y="421917"/>
            <a:ext cx="3072649" cy="6662058"/>
            <a:chOff x="8437180" y="421917"/>
            <a:chExt cx="3072649" cy="6662058"/>
          </a:xfrm>
        </p:grpSpPr>
        <p:sp>
          <p:nvSpPr>
            <p:cNvPr id="103" name="Rectángulo 102">
              <a:extLst>
                <a:ext uri="{FF2B5EF4-FFF2-40B4-BE49-F238E27FC236}">
                  <a16:creationId xmlns=""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62691" y="421917"/>
              <a:ext cx="2975669" cy="246221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s-NI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 </a:t>
              </a:r>
              <a:r>
                <a:rPr lang="es-NI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sistema recopila información financiera de la empresa en tres maneras; Información de liquidez, endeudamiento y rentabilidad, una vez la información se registra adecuadamente en el sistema este procederá a analizar su veracidad y seguidamente generará los cálculos debidos.</a:t>
              </a:r>
            </a:p>
            <a:p>
              <a:pPr rtl="0"/>
              <a:endPara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Cuadro de texto 103">
              <a:extLst>
                <a:ext uri="{FF2B5EF4-FFF2-40B4-BE49-F238E27FC236}">
                  <a16:creationId xmlns=""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Propósito:</a:t>
              </a:r>
              <a:endParaRPr lang="es-E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=""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62690" y="3192571"/>
              <a:ext cx="2975669" cy="172354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s-NI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 </a:t>
              </a:r>
              <a:r>
                <a:rPr lang="es-NI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análisis financiero en general servirá para diagnosticar y prever las posibles dificultades financieras; Y también permitirá la toma de decisiones futuras para mejorar el desempeño de la empresa.</a:t>
              </a:r>
            </a:p>
            <a:p>
              <a:pPr rtl="0"/>
              <a:endPara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=""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37180" y="5114205"/>
              <a:ext cx="2975669" cy="1969770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s-NI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Considerando </a:t>
              </a:r>
              <a:r>
                <a:rPr lang="es-NI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que las razones financieras son indicadores que ayudan a conocer la situación financiera de la empresa, sería de utilidad que la empresa cuente con un debido sistema para calcular estas razones financieras.</a:t>
              </a:r>
            </a:p>
            <a:p>
              <a:pPr rtl="0"/>
              <a:endPara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Conector recto 71">
              <a:extLst>
                <a:ext uri="{FF2B5EF4-FFF2-40B4-BE49-F238E27FC236}">
                  <a16:creationId xmlns=""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37180" y="4916120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=""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ítulo 67" hidden="1">
            <a:extLst>
              <a:ext uri="{FF2B5EF4-FFF2-40B4-BE49-F238E27FC236}">
                <a16:creationId xmlns=""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3</a:t>
            </a:r>
          </a:p>
        </p:txBody>
      </p:sp>
      <p:sp>
        <p:nvSpPr>
          <p:cNvPr id="259" name="Rectángulo: Esquinas redondeadas 6">
            <a:extLst>
              <a:ext uri="{FF2B5EF4-FFF2-40B4-BE49-F238E27FC236}">
                <a16:creationId xmlns="" xmlns:a16="http://schemas.microsoft.com/office/drawing/2014/main" id="{946F7D42-7783-4AA6-ADD6-AB6D2DF05CAF}"/>
              </a:ext>
            </a:extLst>
          </p:cNvPr>
          <p:cNvSpPr/>
          <p:nvPr/>
        </p:nvSpPr>
        <p:spPr>
          <a:xfrm>
            <a:off x="4918982" y="521251"/>
            <a:ext cx="2421165" cy="46523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0" name="Rectángulo: Esquinas redondeadas 70">
            <a:extLst>
              <a:ext uri="{FF2B5EF4-FFF2-40B4-BE49-F238E27FC236}">
                <a16:creationId xmlns="" xmlns:a16="http://schemas.microsoft.com/office/drawing/2014/main" id="{0A78528F-E9CB-4B99-BD4F-A6AE016C76C8}"/>
              </a:ext>
            </a:extLst>
          </p:cNvPr>
          <p:cNvSpPr/>
          <p:nvPr/>
        </p:nvSpPr>
        <p:spPr>
          <a:xfrm>
            <a:off x="4918982" y="525493"/>
            <a:ext cx="1458429" cy="38037"/>
          </a:xfrm>
          <a:prstGeom prst="roundRect">
            <a:avLst>
              <a:gd name="adj" fmla="val 5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3" name="Rectángulo 262">
            <a:extLst>
              <a:ext uri="{FF2B5EF4-FFF2-40B4-BE49-F238E27FC236}">
                <a16:creationId xmlns="" xmlns:a16="http://schemas.microsoft.com/office/drawing/2014/main" id="{D600301E-404F-4763-892B-EE1C3109F4D3}"/>
              </a:ext>
            </a:extLst>
          </p:cNvPr>
          <p:cNvSpPr/>
          <p:nvPr/>
        </p:nvSpPr>
        <p:spPr>
          <a:xfrm>
            <a:off x="4851852" y="738503"/>
            <a:ext cx="2488295" cy="56630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s-ES" sz="1600" i="1" dirty="0" smtClean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L</a:t>
            </a:r>
            <a:r>
              <a:rPr lang="es-NI" sz="1600" i="1" dirty="0" smtClean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as </a:t>
            </a:r>
            <a:r>
              <a:rPr lang="es-NI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razones financieras brindan información acerca del funcionamiento de la empresa y evalúan la situación de una entidad, mediante métodos de cálculo que se interpretan como un indicador que refleja el estado financiero</a:t>
            </a:r>
            <a:r>
              <a:rPr lang="es-NI" sz="1600" i="1" dirty="0" smtClean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s-E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endParaRPr lang="es-ES" sz="1600" i="1" dirty="0" smtClean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endParaRPr lang="es-E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s-NI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Haciendo uso de la tecnología se ha desarrollado un sistema eficaz llamado “Sistema de información para el análisis de las Razones Financieras” que genere los estados financieros (Balance General y Estado de Resultado) y tomándolos como base, genere las razones financieras para el análisis financiero de la empresa.</a:t>
            </a:r>
          </a:p>
          <a:p>
            <a:endParaRPr lang="es-NI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=""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endParaRPr lang="es-ES" sz="2400" dirty="0">
              <a:solidFill>
                <a:srgbClr val="002060"/>
              </a:solidFill>
            </a:endParaRPr>
          </a:p>
        </p:txBody>
      </p:sp>
      <p:grpSp>
        <p:nvGrpSpPr>
          <p:cNvPr id="27" name="Grupo 26" descr="Esta imagen es de un hombre visto desde atrás. ">
            <a:extLst>
              <a:ext uri="{FF2B5EF4-FFF2-40B4-BE49-F238E27FC236}">
                <a16:creationId xmlns=""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orma libre 5">
              <a:extLst>
                <a:ext uri="{FF2B5EF4-FFF2-40B4-BE49-F238E27FC236}">
                  <a16:creationId xmlns=""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" name="Autoforma 3">
              <a:extLst>
                <a:ext uri="{FF2B5EF4-FFF2-40B4-BE49-F238E27FC236}">
                  <a16:creationId xmlns=""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" name="Forma libre 6">
              <a:extLst>
                <a:ext uri="{FF2B5EF4-FFF2-40B4-BE49-F238E27FC236}">
                  <a16:creationId xmlns=""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" name="Forma libre 7">
              <a:extLst>
                <a:ext uri="{FF2B5EF4-FFF2-40B4-BE49-F238E27FC236}">
                  <a16:creationId xmlns=""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=""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9">
              <a:extLst>
                <a:ext uri="{FF2B5EF4-FFF2-40B4-BE49-F238E27FC236}">
                  <a16:creationId xmlns=""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" name="Forma libre 10">
              <a:extLst>
                <a:ext uri="{FF2B5EF4-FFF2-40B4-BE49-F238E27FC236}">
                  <a16:creationId xmlns=""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=""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bre 11">
              <a:extLst>
                <a:ext uri="{FF2B5EF4-FFF2-40B4-BE49-F238E27FC236}">
                  <a16:creationId xmlns=""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" name="Forma libre 12">
              <a:extLst>
                <a:ext uri="{FF2B5EF4-FFF2-40B4-BE49-F238E27FC236}">
                  <a16:creationId xmlns=""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3" name="Forma libre 13">
              <a:extLst>
                <a:ext uri="{FF2B5EF4-FFF2-40B4-BE49-F238E27FC236}">
                  <a16:creationId xmlns=""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4" name="Forma libre 14">
              <a:extLst>
                <a:ext uri="{FF2B5EF4-FFF2-40B4-BE49-F238E27FC236}">
                  <a16:creationId xmlns=""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5" name="Forma libre 15">
              <a:extLst>
                <a:ext uri="{FF2B5EF4-FFF2-40B4-BE49-F238E27FC236}">
                  <a16:creationId xmlns=""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6" name="Forma libre 16">
              <a:extLst>
                <a:ext uri="{FF2B5EF4-FFF2-40B4-BE49-F238E27FC236}">
                  <a16:creationId xmlns=""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7" name="Forma libre 17">
              <a:extLst>
                <a:ext uri="{FF2B5EF4-FFF2-40B4-BE49-F238E27FC236}">
                  <a16:creationId xmlns=""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" name="Forma libre 18">
              <a:extLst>
                <a:ext uri="{FF2B5EF4-FFF2-40B4-BE49-F238E27FC236}">
                  <a16:creationId xmlns=""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9">
              <a:extLst>
                <a:ext uri="{FF2B5EF4-FFF2-40B4-BE49-F238E27FC236}">
                  <a16:creationId xmlns=""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20">
              <a:extLst>
                <a:ext uri="{FF2B5EF4-FFF2-40B4-BE49-F238E27FC236}">
                  <a16:creationId xmlns=""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=""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50" name="Forma libre: Forma 149">
              <a:extLst>
                <a:ext uri="{FF2B5EF4-FFF2-40B4-BE49-F238E27FC236}">
                  <a16:creationId xmlns=""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=""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o 40" descr="Esta imagen es un icono de tres personas interactuando. ">
            <a:extLst>
              <a:ext uri="{FF2B5EF4-FFF2-40B4-BE49-F238E27FC236}">
                <a16:creationId xmlns=""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orma libre 25">
              <a:extLst>
                <a:ext uri="{FF2B5EF4-FFF2-40B4-BE49-F238E27FC236}">
                  <a16:creationId xmlns=""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=""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orma libre 49">
                <a:extLst>
                  <a:ext uri="{FF2B5EF4-FFF2-40B4-BE49-F238E27FC236}">
                    <a16:creationId xmlns=""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68" name="Forma libre 50">
                <a:extLst>
                  <a:ext uri="{FF2B5EF4-FFF2-40B4-BE49-F238E27FC236}">
                    <a16:creationId xmlns=""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69" name="Elipse 51">
                <a:extLst>
                  <a:ext uri="{FF2B5EF4-FFF2-40B4-BE49-F238E27FC236}">
                    <a16:creationId xmlns=""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0" name="Forma libre 52">
                <a:extLst>
                  <a:ext uri="{FF2B5EF4-FFF2-40B4-BE49-F238E27FC236}">
                    <a16:creationId xmlns=""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1" name="Forma libre 53">
                <a:extLst>
                  <a:ext uri="{FF2B5EF4-FFF2-40B4-BE49-F238E27FC236}">
                    <a16:creationId xmlns=""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2" name="Forma libre 54">
                <a:extLst>
                  <a:ext uri="{FF2B5EF4-FFF2-40B4-BE49-F238E27FC236}">
                    <a16:creationId xmlns=""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3" name="Elipse 55">
                <a:extLst>
                  <a:ext uri="{FF2B5EF4-FFF2-40B4-BE49-F238E27FC236}">
                    <a16:creationId xmlns=""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4" name="Forma libre 56">
                <a:extLst>
                  <a:ext uri="{FF2B5EF4-FFF2-40B4-BE49-F238E27FC236}">
                    <a16:creationId xmlns=""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5" name="Forma libre 57">
                <a:extLst>
                  <a:ext uri="{FF2B5EF4-FFF2-40B4-BE49-F238E27FC236}">
                    <a16:creationId xmlns=""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6" name="Forma libre 58">
                <a:extLst>
                  <a:ext uri="{FF2B5EF4-FFF2-40B4-BE49-F238E27FC236}">
                    <a16:creationId xmlns=""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7" name="Elipse 59">
                <a:extLst>
                  <a:ext uri="{FF2B5EF4-FFF2-40B4-BE49-F238E27FC236}">
                    <a16:creationId xmlns=""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8" name="Forma libre 60">
                <a:extLst>
                  <a:ext uri="{FF2B5EF4-FFF2-40B4-BE49-F238E27FC236}">
                    <a16:creationId xmlns=""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9" name="Línea 61">
                <a:extLst>
                  <a:ext uri="{FF2B5EF4-FFF2-40B4-BE49-F238E27FC236}">
                    <a16:creationId xmlns=""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80" name="Línea 62">
                <a:extLst>
                  <a:ext uri="{FF2B5EF4-FFF2-40B4-BE49-F238E27FC236}">
                    <a16:creationId xmlns=""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181" name="Grupo 180">
            <a:extLst>
              <a:ext uri="{FF2B5EF4-FFF2-40B4-BE49-F238E27FC236}">
                <a16:creationId xmlns=""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Elipse 268">
              <a:extLst>
                <a:ext uri="{FF2B5EF4-FFF2-40B4-BE49-F238E27FC236}">
                  <a16:creationId xmlns=""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3" name="Forma libre 269">
              <a:extLst>
                <a:ext uri="{FF2B5EF4-FFF2-40B4-BE49-F238E27FC236}">
                  <a16:creationId xmlns=""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4" name="Elipse 270">
              <a:extLst>
                <a:ext uri="{FF2B5EF4-FFF2-40B4-BE49-F238E27FC236}">
                  <a16:creationId xmlns=""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5" name="Forma libre 271">
              <a:extLst>
                <a:ext uri="{FF2B5EF4-FFF2-40B4-BE49-F238E27FC236}">
                  <a16:creationId xmlns=""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6" name="Elipse 272">
              <a:extLst>
                <a:ext uri="{FF2B5EF4-FFF2-40B4-BE49-F238E27FC236}">
                  <a16:creationId xmlns=""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7" name="Forma libre 273">
              <a:extLst>
                <a:ext uri="{FF2B5EF4-FFF2-40B4-BE49-F238E27FC236}">
                  <a16:creationId xmlns=""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8" name="Forma libre 274">
              <a:extLst>
                <a:ext uri="{FF2B5EF4-FFF2-40B4-BE49-F238E27FC236}">
                  <a16:creationId xmlns=""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9" name="Forma libre 275">
              <a:extLst>
                <a:ext uri="{FF2B5EF4-FFF2-40B4-BE49-F238E27FC236}">
                  <a16:creationId xmlns=""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0" name="Forma libre 276">
              <a:extLst>
                <a:ext uri="{FF2B5EF4-FFF2-40B4-BE49-F238E27FC236}">
                  <a16:creationId xmlns=""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="" xmlns:a16="http://schemas.microsoft.com/office/drawing/2014/main" id="{6EF0E095-962C-4FF0-89AE-50E91D8B01BD}"/>
              </a:ext>
            </a:extLst>
          </p:cNvPr>
          <p:cNvGrpSpPr/>
          <p:nvPr/>
        </p:nvGrpSpPr>
        <p:grpSpPr>
          <a:xfrm>
            <a:off x="3062159" y="4426329"/>
            <a:ext cx="610282" cy="674403"/>
            <a:chOff x="4841875" y="2895601"/>
            <a:chExt cx="344488" cy="346075"/>
          </a:xfrm>
        </p:grpSpPr>
        <p:sp>
          <p:nvSpPr>
            <p:cNvPr id="192" name="Forma libre 258">
              <a:extLst>
                <a:ext uri="{FF2B5EF4-FFF2-40B4-BE49-F238E27FC236}">
                  <a16:creationId xmlns="" xmlns:a16="http://schemas.microsoft.com/office/drawing/2014/main" id="{6406E6B6-1167-46C8-948E-C5EF17DA0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2895601"/>
              <a:ext cx="195263" cy="195263"/>
            </a:xfrm>
            <a:custGeom>
              <a:avLst/>
              <a:gdLst>
                <a:gd name="T0" fmla="*/ 52 w 52"/>
                <a:gd name="T1" fmla="*/ 26 h 52"/>
                <a:gd name="T2" fmla="*/ 26 w 52"/>
                <a:gd name="T3" fmla="*/ 52 h 52"/>
                <a:gd name="T4" fmla="*/ 0 w 52"/>
                <a:gd name="T5" fmla="*/ 25 h 52"/>
                <a:gd name="T6" fmla="*/ 25 w 52"/>
                <a:gd name="T7" fmla="*/ 0 h 52"/>
                <a:gd name="T8" fmla="*/ 26 w 52"/>
                <a:gd name="T9" fmla="*/ 0 h 52"/>
                <a:gd name="T10" fmla="*/ 52 w 52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cubicBezTo>
                    <a:pt x="52" y="40"/>
                    <a:pt x="40" y="52"/>
                    <a:pt x="26" y="52"/>
                  </a:cubicBezTo>
                  <a:cubicBezTo>
                    <a:pt x="12" y="52"/>
                    <a:pt x="0" y="40"/>
                    <a:pt x="0" y="25"/>
                  </a:cubicBezTo>
                  <a:cubicBezTo>
                    <a:pt x="0" y="11"/>
                    <a:pt x="11" y="1"/>
                    <a:pt x="25" y="0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40" y="0"/>
                    <a:pt x="52" y="11"/>
                    <a:pt x="52" y="26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3" name="Forma libre 259">
              <a:extLst>
                <a:ext uri="{FF2B5EF4-FFF2-40B4-BE49-F238E27FC236}">
                  <a16:creationId xmlns="" xmlns:a16="http://schemas.microsoft.com/office/drawing/2014/main" id="{72ECCE91-FE4E-4D18-8094-A898EA086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2895601"/>
              <a:ext cx="52388" cy="195263"/>
            </a:xfrm>
            <a:custGeom>
              <a:avLst/>
              <a:gdLst>
                <a:gd name="T0" fmla="*/ 14 w 14"/>
                <a:gd name="T1" fmla="*/ 0 h 52"/>
                <a:gd name="T2" fmla="*/ 14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cubicBezTo>
                    <a:pt x="0" y="15"/>
                    <a:pt x="0" y="34"/>
                    <a:pt x="14" y="52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4" name="Forma libre 260">
              <a:extLst>
                <a:ext uri="{FF2B5EF4-FFF2-40B4-BE49-F238E27FC236}">
                  <a16:creationId xmlns="" xmlns:a16="http://schemas.microsoft.com/office/drawing/2014/main" id="{3548F75A-EA11-4316-A1F6-0CAEB6787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2895601"/>
              <a:ext cx="52388" cy="195263"/>
            </a:xfrm>
            <a:custGeom>
              <a:avLst/>
              <a:gdLst>
                <a:gd name="T0" fmla="*/ 0 w 14"/>
                <a:gd name="T1" fmla="*/ 0 h 52"/>
                <a:gd name="T2" fmla="*/ 0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0" y="0"/>
                  </a:moveTo>
                  <a:cubicBezTo>
                    <a:pt x="14" y="15"/>
                    <a:pt x="14" y="34"/>
                    <a:pt x="0" y="52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5" name="Línea 261">
              <a:extLst>
                <a:ext uri="{FF2B5EF4-FFF2-40B4-BE49-F238E27FC236}">
                  <a16:creationId xmlns="" xmlns:a16="http://schemas.microsoft.com/office/drawing/2014/main" id="{5124F4E9-141F-499A-8EEC-1241D51B2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3044826"/>
              <a:ext cx="165100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6" name="Línea 262">
              <a:extLst>
                <a:ext uri="{FF2B5EF4-FFF2-40B4-BE49-F238E27FC236}">
                  <a16:creationId xmlns="" xmlns:a16="http://schemas.microsoft.com/office/drawing/2014/main" id="{F8299F61-1975-4EE9-BAB2-3CE9A446F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2940051"/>
              <a:ext cx="165100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7" name="Línea 263">
              <a:extLst>
                <a:ext uri="{FF2B5EF4-FFF2-40B4-BE49-F238E27FC236}">
                  <a16:creationId xmlns="" xmlns:a16="http://schemas.microsoft.com/office/drawing/2014/main" id="{21DCC590-EB7E-4BE9-BE74-8FD7163D4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488" y="2992438"/>
              <a:ext cx="195263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8" name="Elipse 264">
              <a:extLst>
                <a:ext uri="{FF2B5EF4-FFF2-40B4-BE49-F238E27FC236}">
                  <a16:creationId xmlns="" xmlns:a16="http://schemas.microsoft.com/office/drawing/2014/main" id="{9DD4333D-6A4C-43A4-873D-73945A8A3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100" y="3105151"/>
              <a:ext cx="74613" cy="76200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9" name="Elipse 265">
              <a:extLst>
                <a:ext uri="{FF2B5EF4-FFF2-40B4-BE49-F238E27FC236}">
                  <a16:creationId xmlns="" xmlns:a16="http://schemas.microsoft.com/office/drawing/2014/main" id="{4BE9E84A-E911-4211-BBA2-3D0BE5875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3105151"/>
              <a:ext cx="74613" cy="76200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0" name="Elipse 266">
              <a:extLst>
                <a:ext uri="{FF2B5EF4-FFF2-40B4-BE49-F238E27FC236}">
                  <a16:creationId xmlns="" xmlns:a16="http://schemas.microsoft.com/office/drawing/2014/main" id="{0ECA1A96-AB7F-46A0-88B5-FCD888592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3105151"/>
              <a:ext cx="74613" cy="76200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1" name="Forma libre 267">
              <a:extLst>
                <a:ext uri="{FF2B5EF4-FFF2-40B4-BE49-F238E27FC236}">
                  <a16:creationId xmlns="" xmlns:a16="http://schemas.microsoft.com/office/drawing/2014/main" id="{75E1735F-98B1-4E7B-BDDC-FE64527C3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3181351"/>
              <a:ext cx="344488" cy="60325"/>
            </a:xfrm>
            <a:custGeom>
              <a:avLst/>
              <a:gdLst>
                <a:gd name="T0" fmla="*/ 76 w 92"/>
                <a:gd name="T1" fmla="*/ 0 h 16"/>
                <a:gd name="T2" fmla="*/ 61 w 92"/>
                <a:gd name="T3" fmla="*/ 11 h 16"/>
                <a:gd name="T4" fmla="*/ 46 w 92"/>
                <a:gd name="T5" fmla="*/ 0 h 16"/>
                <a:gd name="T6" fmla="*/ 31 w 92"/>
                <a:gd name="T7" fmla="*/ 11 h 16"/>
                <a:gd name="T8" fmla="*/ 16 w 92"/>
                <a:gd name="T9" fmla="*/ 0 h 16"/>
                <a:gd name="T10" fmla="*/ 0 w 92"/>
                <a:gd name="T11" fmla="*/ 16 h 16"/>
                <a:gd name="T12" fmla="*/ 92 w 92"/>
                <a:gd name="T13" fmla="*/ 16 h 16"/>
                <a:gd name="T14" fmla="*/ 76 w 92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">
                  <a:moveTo>
                    <a:pt x="76" y="0"/>
                  </a:moveTo>
                  <a:cubicBezTo>
                    <a:pt x="69" y="0"/>
                    <a:pt x="63" y="4"/>
                    <a:pt x="61" y="11"/>
                  </a:cubicBezTo>
                  <a:cubicBezTo>
                    <a:pt x="59" y="4"/>
                    <a:pt x="53" y="0"/>
                    <a:pt x="46" y="0"/>
                  </a:cubicBezTo>
                  <a:cubicBezTo>
                    <a:pt x="39" y="0"/>
                    <a:pt x="33" y="4"/>
                    <a:pt x="31" y="11"/>
                  </a:cubicBezTo>
                  <a:cubicBezTo>
                    <a:pt x="29" y="4"/>
                    <a:pt x="23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8"/>
                    <a:pt x="85" y="0"/>
                    <a:pt x="76" y="0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8" name="Grupo 37" descr="Esta imagen es un icono de tres personas y un globo terráqueo. ">
            <a:extLst>
              <a:ext uri="{FF2B5EF4-FFF2-40B4-BE49-F238E27FC236}">
                <a16:creationId xmlns=""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Elipse 28">
              <a:extLst>
                <a:ext uri="{FF2B5EF4-FFF2-40B4-BE49-F238E27FC236}">
                  <a16:creationId xmlns=""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202" name="Grupo 201">
              <a:extLst>
                <a:ext uri="{FF2B5EF4-FFF2-40B4-BE49-F238E27FC236}">
                  <a16:creationId xmlns=""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orma libre 258">
                <a:extLst>
                  <a:ext uri="{FF2B5EF4-FFF2-40B4-BE49-F238E27FC236}">
                    <a16:creationId xmlns=""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4" name="Forma libre 259">
                <a:extLst>
                  <a:ext uri="{FF2B5EF4-FFF2-40B4-BE49-F238E27FC236}">
                    <a16:creationId xmlns=""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5" name="Forma libre 260">
                <a:extLst>
                  <a:ext uri="{FF2B5EF4-FFF2-40B4-BE49-F238E27FC236}">
                    <a16:creationId xmlns=""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6" name="Línea 261">
                <a:extLst>
                  <a:ext uri="{FF2B5EF4-FFF2-40B4-BE49-F238E27FC236}">
                    <a16:creationId xmlns=""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7" name="Línea 262">
                <a:extLst>
                  <a:ext uri="{FF2B5EF4-FFF2-40B4-BE49-F238E27FC236}">
                    <a16:creationId xmlns=""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8" name="Línea 263">
                <a:extLst>
                  <a:ext uri="{FF2B5EF4-FFF2-40B4-BE49-F238E27FC236}">
                    <a16:creationId xmlns=""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9" name="Elipse 264">
                <a:extLst>
                  <a:ext uri="{FF2B5EF4-FFF2-40B4-BE49-F238E27FC236}">
                    <a16:creationId xmlns=""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0" name="Elipse 265">
                <a:extLst>
                  <a:ext uri="{FF2B5EF4-FFF2-40B4-BE49-F238E27FC236}">
                    <a16:creationId xmlns=""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1" name="Elipse 266">
                <a:extLst>
                  <a:ext uri="{FF2B5EF4-FFF2-40B4-BE49-F238E27FC236}">
                    <a16:creationId xmlns=""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2" name="Forma libre 267">
                <a:extLst>
                  <a:ext uri="{FF2B5EF4-FFF2-40B4-BE49-F238E27FC236}">
                    <a16:creationId xmlns=""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39" name="Grupo 38" descr="Esta imagen es un icono de tres personas interactuando. ">
            <a:extLst>
              <a:ext uri="{FF2B5EF4-FFF2-40B4-BE49-F238E27FC236}">
                <a16:creationId xmlns=""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orma libre 27">
              <a:extLst>
                <a:ext uri="{FF2B5EF4-FFF2-40B4-BE49-F238E27FC236}">
                  <a16:creationId xmlns=""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213" name="Grupo 212">
              <a:extLst>
                <a:ext uri="{FF2B5EF4-FFF2-40B4-BE49-F238E27FC236}">
                  <a16:creationId xmlns=""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orma libre 49">
                <a:extLst>
                  <a:ext uri="{FF2B5EF4-FFF2-40B4-BE49-F238E27FC236}">
                    <a16:creationId xmlns=""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5" name="Forma libre 50">
                <a:extLst>
                  <a:ext uri="{FF2B5EF4-FFF2-40B4-BE49-F238E27FC236}">
                    <a16:creationId xmlns=""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6" name="Elipse 51">
                <a:extLst>
                  <a:ext uri="{FF2B5EF4-FFF2-40B4-BE49-F238E27FC236}">
                    <a16:creationId xmlns=""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7" name="Forma libre 52">
                <a:extLst>
                  <a:ext uri="{FF2B5EF4-FFF2-40B4-BE49-F238E27FC236}">
                    <a16:creationId xmlns=""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8" name="Forma libre 53">
                <a:extLst>
                  <a:ext uri="{FF2B5EF4-FFF2-40B4-BE49-F238E27FC236}">
                    <a16:creationId xmlns=""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9" name="Forma libre 54">
                <a:extLst>
                  <a:ext uri="{FF2B5EF4-FFF2-40B4-BE49-F238E27FC236}">
                    <a16:creationId xmlns=""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0" name="Elipse 55">
                <a:extLst>
                  <a:ext uri="{FF2B5EF4-FFF2-40B4-BE49-F238E27FC236}">
                    <a16:creationId xmlns=""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1" name="Forma libre 56">
                <a:extLst>
                  <a:ext uri="{FF2B5EF4-FFF2-40B4-BE49-F238E27FC236}">
                    <a16:creationId xmlns=""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2" name="Forma libre 57">
                <a:extLst>
                  <a:ext uri="{FF2B5EF4-FFF2-40B4-BE49-F238E27FC236}">
                    <a16:creationId xmlns=""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3" name="Forma libre 58">
                <a:extLst>
                  <a:ext uri="{FF2B5EF4-FFF2-40B4-BE49-F238E27FC236}">
                    <a16:creationId xmlns=""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4" name="Elipse 59">
                <a:extLst>
                  <a:ext uri="{FF2B5EF4-FFF2-40B4-BE49-F238E27FC236}">
                    <a16:creationId xmlns=""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5" name="Forma libre 60">
                <a:extLst>
                  <a:ext uri="{FF2B5EF4-FFF2-40B4-BE49-F238E27FC236}">
                    <a16:creationId xmlns=""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6" name="Línea 61">
                <a:extLst>
                  <a:ext uri="{FF2B5EF4-FFF2-40B4-BE49-F238E27FC236}">
                    <a16:creationId xmlns=""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7" name="Línea 62">
                <a:extLst>
                  <a:ext uri="{FF2B5EF4-FFF2-40B4-BE49-F238E27FC236}">
                    <a16:creationId xmlns=""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43" name="Grupo 42">
            <a:extLst>
              <a:ext uri="{FF2B5EF4-FFF2-40B4-BE49-F238E27FC236}">
                <a16:creationId xmlns="" xmlns:a16="http://schemas.microsoft.com/office/drawing/2014/main" id="{A64F8879-D01A-46C0-82F4-C2574F5186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1598853" cy="1815307"/>
            <a:chOff x="9695998" y="4157408"/>
            <a:chExt cx="1734002" cy="1815307"/>
          </a:xfrm>
        </p:grpSpPr>
        <p:sp>
          <p:nvSpPr>
            <p:cNvPr id="331" name="Cuadro de texto 330">
              <a:extLst>
                <a:ext uri="{FF2B5EF4-FFF2-40B4-BE49-F238E27FC236}">
                  <a16:creationId xmlns=""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Razones de Rentabilidad:</a:t>
              </a:r>
              <a:endParaRPr lang="es-E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=""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Ventas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Costos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Total Activo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Utilidad Neta</a:t>
              </a:r>
              <a:endPara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="" xmlns:a16="http://schemas.microsoft.com/office/drawing/2014/main" id="{28F9A76E-D468-407E-9575-CEACF4453F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38356" y="2018390"/>
            <a:ext cx="2027397" cy="1815307"/>
            <a:chOff x="9695998" y="4157408"/>
            <a:chExt cx="1734002" cy="1815307"/>
          </a:xfrm>
        </p:grpSpPr>
        <p:sp>
          <p:nvSpPr>
            <p:cNvPr id="337" name="Cuadro de texto 336">
              <a:extLst>
                <a:ext uri="{FF2B5EF4-FFF2-40B4-BE49-F238E27FC236}">
                  <a16:creationId xmlns=""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Razones de Endeudamiento:</a:t>
              </a:r>
              <a:endParaRPr lang="es-E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=""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Activo Total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Pasivo Total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Pasivo a largo plazo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Capital</a:t>
              </a:r>
              <a:endPara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="" xmlns:a16="http://schemas.microsoft.com/office/drawing/2014/main" id="{99CDDA2C-6FA4-497B-A320-3ED782990E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9975" y="2164807"/>
            <a:ext cx="1951933" cy="3785077"/>
            <a:chOff x="1427303" y="2203556"/>
            <a:chExt cx="1594605" cy="3785077"/>
          </a:xfrm>
        </p:grpSpPr>
        <p:sp>
          <p:nvSpPr>
            <p:cNvPr id="340" name="Cuadro de texto 339">
              <a:extLst>
                <a:ext uri="{FF2B5EF4-FFF2-40B4-BE49-F238E27FC236}">
                  <a16:creationId xmlns=""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s-E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Razones de Liquidez:</a:t>
              </a:r>
              <a:endParaRPr lang="es-E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=""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295465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Activo Corriente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Pasivo Circulante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Inventario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Inventario Inicial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Inventario Final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Costo Mercancías V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Ventas a Crédito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Cuentas por cobrar (inicial/final)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Cuentas por pagar (inicial/final)</a:t>
              </a:r>
            </a:p>
            <a:p>
              <a:pPr marL="285750" indent="-285750" algn="r" rtl="0">
                <a:buFont typeface="Arial" panose="020B0604020202020204" pitchFamily="34" charset="0"/>
                <a:buChar char="•"/>
              </a:pPr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Compras a Crédito</a:t>
              </a:r>
              <a:endPara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="" xmlns:a16="http://schemas.microsoft.com/office/drawing/2014/main" id="{E6D6E19C-DE46-4402-8CBF-17BB95458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802530"/>
            <a:chOff x="9379627" y="4410753"/>
            <a:chExt cx="2371352" cy="802530"/>
          </a:xfrm>
        </p:grpSpPr>
        <p:sp>
          <p:nvSpPr>
            <p:cNvPr id="346" name="Cuadro de texto 345">
              <a:extLst>
                <a:ext uri="{FF2B5EF4-FFF2-40B4-BE49-F238E27FC236}">
                  <a16:creationId xmlns=""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Información utilizada para el desarrollo del : Sistema Informático</a:t>
              </a:r>
            </a:p>
          </p:txBody>
        </p:sp>
        <p:sp>
          <p:nvSpPr>
            <p:cNvPr id="347" name="Rectángulo 346">
              <a:extLst>
                <a:ext uri="{FF2B5EF4-FFF2-40B4-BE49-F238E27FC236}">
                  <a16:creationId xmlns=""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967062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Catálogo de Cuentas</a:t>
              </a:r>
              <a:endPara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ítulo 23" hidden="1">
            <a:extLst>
              <a:ext uri="{FF2B5EF4-FFF2-40B4-BE49-F238E27FC236}">
                <a16:creationId xmlns=""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</a:t>
            </a:r>
            <a:r>
              <a:rPr lang="es-ES" dirty="0" smtClean="0"/>
              <a:t>4,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12365"/>
              </p:ext>
            </p:extLst>
          </p:nvPr>
        </p:nvGraphicFramePr>
        <p:xfrm>
          <a:off x="5152570" y="0"/>
          <a:ext cx="7039432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58"/>
                <a:gridCol w="1759858"/>
                <a:gridCol w="1759858"/>
                <a:gridCol w="1759858"/>
              </a:tblGrid>
              <a:tr h="311727">
                <a:tc gridSpan="4">
                  <a:txBody>
                    <a:bodyPr/>
                    <a:lstStyle/>
                    <a:p>
                      <a:pPr algn="ctr"/>
                      <a:r>
                        <a:rPr lang="es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ROMI</a:t>
                      </a:r>
                      <a:r>
                        <a:rPr lang="es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S.A. </a:t>
                      </a:r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</a:tr>
              <a:tr h="311727">
                <a:tc gridSpan="4">
                  <a:txBody>
                    <a:bodyPr/>
                    <a:lstStyle/>
                    <a:p>
                      <a:pPr algn="ctr"/>
                      <a:r>
                        <a:rPr lang="es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GENERAL AL 31 DE DICIEMBRE DE 2020</a:t>
                      </a:r>
                      <a:endParaRPr lang="es-NI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NI" b="1" i="1" dirty="0" smtClean="0"/>
                        <a:t>ACTIVO</a:t>
                      </a:r>
                      <a:endParaRPr lang="es-NI" b="1" i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s-NI" b="1" dirty="0" smtClean="0"/>
                        <a:t>Activo Circulante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s-NI" dirty="0" smtClean="0"/>
                        <a:t>Cuentas x Cobrar</a:t>
                      </a:r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dirty="0" smtClean="0"/>
                        <a:t>$    3,850,000.00</a:t>
                      </a:r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s-NI" dirty="0" smtClean="0"/>
                        <a:t>Inventario</a:t>
                      </a:r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NI" dirty="0" smtClean="0"/>
                        <a:t>$  25,000,000.00</a:t>
                      </a:r>
                    </a:p>
                  </a:txBody>
                  <a:tcPr marL="0" marR="0" marT="0" marB="0"/>
                </a:tc>
              </a:tr>
              <a:tr h="311727">
                <a:tc gridSpan="2">
                  <a:txBody>
                    <a:bodyPr/>
                    <a:lstStyle/>
                    <a:p>
                      <a:r>
                        <a:rPr lang="es-NI" b="1" dirty="0" smtClean="0"/>
                        <a:t>Total Activo Circulante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NI" b="1" dirty="0" smtClean="0"/>
                        <a:t>$  28,850,000.00</a:t>
                      </a:r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s-NI" b="1" dirty="0" smtClean="0"/>
                        <a:t>Suma del Activo</a:t>
                      </a:r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NI" b="1" dirty="0" smtClean="0"/>
                        <a:t>$  28,850,000.00</a:t>
                      </a:r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NI" b="1" i="1" dirty="0" smtClean="0"/>
                        <a:t>PASIVO</a:t>
                      </a:r>
                      <a:endParaRPr lang="es-NI" b="1" i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s-NI" b="1" dirty="0" smtClean="0"/>
                        <a:t>Pasivo</a:t>
                      </a:r>
                      <a:r>
                        <a:rPr lang="es-NI" b="1" baseline="0" dirty="0" smtClean="0"/>
                        <a:t> Circulante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s-NI" dirty="0" smtClean="0"/>
                        <a:t>Cuentas</a:t>
                      </a:r>
                      <a:r>
                        <a:rPr lang="es-NI" baseline="0" dirty="0" smtClean="0"/>
                        <a:t> por Pagar</a:t>
                      </a:r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dirty="0" smtClean="0"/>
                        <a:t>$   1,169,750.00</a:t>
                      </a:r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 gridSpan="2">
                  <a:txBody>
                    <a:bodyPr/>
                    <a:lstStyle/>
                    <a:p>
                      <a:r>
                        <a:rPr lang="es-NI" b="1" dirty="0" smtClean="0"/>
                        <a:t>Total</a:t>
                      </a:r>
                      <a:r>
                        <a:rPr lang="es-NI" b="1" baseline="0" dirty="0" smtClean="0"/>
                        <a:t> Pasivo Circulante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 1,169,750.00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11727">
                <a:tc gridSpan="2">
                  <a:txBody>
                    <a:bodyPr/>
                    <a:lstStyle/>
                    <a:p>
                      <a:r>
                        <a:rPr lang="es-NI" dirty="0" smtClean="0"/>
                        <a:t>Pasivo a largo plazo</a:t>
                      </a:r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dirty="0" smtClean="0"/>
                        <a:t>$</a:t>
                      </a:r>
                      <a:r>
                        <a:rPr lang="es-NI" baseline="0" dirty="0" smtClean="0"/>
                        <a:t>         35,600.00</a:t>
                      </a:r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 gridSpan="2">
                  <a:txBody>
                    <a:bodyPr/>
                    <a:lstStyle/>
                    <a:p>
                      <a:r>
                        <a:rPr lang="es-NI" b="1" dirty="0" smtClean="0"/>
                        <a:t>Total</a:t>
                      </a:r>
                      <a:r>
                        <a:rPr lang="es-NI" b="1" baseline="0" dirty="0" smtClean="0"/>
                        <a:t> Pasivo a largo plazo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       35,600.00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s-NI" b="1" dirty="0" smtClean="0"/>
                        <a:t>Suma del Pasivo</a:t>
                      </a:r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</a:t>
                      </a:r>
                      <a:r>
                        <a:rPr lang="es-NI" b="1" baseline="0" dirty="0" smtClean="0"/>
                        <a:t>   1,205,350.00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NI" b="1" i="1" dirty="0" smtClean="0"/>
                        <a:t>CAPITAL CONTABLE</a:t>
                      </a:r>
                      <a:endParaRPr lang="es-NI" b="1" i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s-NI" dirty="0" smtClean="0"/>
                        <a:t>Capital Social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dirty="0" smtClean="0"/>
                        <a:t>$   27,644,650.00</a:t>
                      </a:r>
                      <a:endParaRPr lang="es-NI" dirty="0"/>
                    </a:p>
                  </a:txBody>
                  <a:tcPr marL="0" marR="0" marT="0" marB="0"/>
                </a:tc>
              </a:tr>
              <a:tr h="311727">
                <a:tc gridSpan="2">
                  <a:txBody>
                    <a:bodyPr/>
                    <a:lstStyle/>
                    <a:p>
                      <a:r>
                        <a:rPr lang="es-NI" b="1" dirty="0" smtClean="0"/>
                        <a:t>Suma del Capital</a:t>
                      </a:r>
                      <a:r>
                        <a:rPr lang="es-NI" b="1" baseline="0" dirty="0" smtClean="0"/>
                        <a:t> Social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</a:t>
                      </a:r>
                      <a:r>
                        <a:rPr lang="es-NI" b="1" baseline="0" dirty="0" smtClean="0"/>
                        <a:t> 27,644,650.00</a:t>
                      </a:r>
                      <a:r>
                        <a:rPr lang="es-NI" b="1" dirty="0" smtClean="0"/>
                        <a:t> 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11727">
                <a:tc gridSpan="3">
                  <a:txBody>
                    <a:bodyPr/>
                    <a:lstStyle/>
                    <a:p>
                      <a:r>
                        <a:rPr lang="es-NI" b="1" dirty="0" smtClean="0"/>
                        <a:t>Suma del Pasivo + Capital Contable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 28,850,000.00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Cuadro de texto 106">
            <a:extLst>
              <a:ext uri="{FF2B5EF4-FFF2-40B4-BE49-F238E27FC236}">
                <a16:creationId xmlns=""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451856" y="1474261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s-E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 General</a:t>
            </a:r>
            <a:endParaRPr lang="es-E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6D08E99A-0644-4757-9F3A-BBA1A4F39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66041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117">
            <a:extLst>
              <a:ext uri="{FF2B5EF4-FFF2-40B4-BE49-F238E27FC236}">
                <a16:creationId xmlns="" xmlns:a16="http://schemas.microsoft.com/office/drawing/2014/main" id="{A21B85DB-181D-46E7-A9DF-F92B1DF0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44245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0B8C9A86-3574-4A2E-BC62-481A2BE7F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39664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15307"/>
              </p:ext>
            </p:extLst>
          </p:nvPr>
        </p:nvGraphicFramePr>
        <p:xfrm>
          <a:off x="5154000" y="0"/>
          <a:ext cx="7038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00"/>
                <a:gridCol w="1759500"/>
                <a:gridCol w="1759500"/>
                <a:gridCol w="1759500"/>
              </a:tblGrid>
              <a:tr h="342900">
                <a:tc gridSpan="4">
                  <a:txBody>
                    <a:bodyPr/>
                    <a:lstStyle/>
                    <a:p>
                      <a:pPr algn="ctr"/>
                      <a:r>
                        <a:rPr lang="es-NI" dirty="0" smtClean="0">
                          <a:solidFill>
                            <a:schemeClr val="bg1"/>
                          </a:solidFill>
                        </a:rPr>
                        <a:t>EMPRESA ROMI, S.A</a:t>
                      </a:r>
                      <a:endParaRPr lang="es-NI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 gridSpan="4"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Estado de Resultados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 gridSpan="4"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Al 31 de diciembre</a:t>
                      </a:r>
                      <a:r>
                        <a:rPr lang="es-NI" baseline="0" dirty="0" smtClean="0"/>
                        <a:t> de 2020</a:t>
                      </a:r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NI" b="1" dirty="0" smtClean="0"/>
                        <a:t>Ingresos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 dirty="0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NI" dirty="0" smtClean="0"/>
                        <a:t>Ventas</a:t>
                      </a:r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dirty="0" smtClean="0"/>
                        <a:t>$   132,000,000.00</a:t>
                      </a:r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NI" b="1" dirty="0" smtClean="0"/>
                        <a:t>Ventas Netas</a:t>
                      </a:r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 132,000,000.00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NI" dirty="0" smtClean="0"/>
                        <a:t>Costo</a:t>
                      </a:r>
                      <a:r>
                        <a:rPr lang="es-NI" baseline="0" dirty="0" smtClean="0"/>
                        <a:t> de Ventas</a:t>
                      </a:r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dirty="0" smtClean="0"/>
                        <a:t>$       4,000,000.00</a:t>
                      </a:r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 gridSpan="2">
                  <a:txBody>
                    <a:bodyPr/>
                    <a:lstStyle/>
                    <a:p>
                      <a:r>
                        <a:rPr lang="es-NI" b="1" dirty="0" smtClean="0"/>
                        <a:t>Total Costo</a:t>
                      </a:r>
                      <a:r>
                        <a:rPr lang="es-NI" b="1" baseline="0" dirty="0" smtClean="0"/>
                        <a:t> de Ventas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     4,000,000.00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NI" b="1" dirty="0" smtClean="0"/>
                        <a:t>Utilidad</a:t>
                      </a:r>
                      <a:r>
                        <a:rPr lang="es-NI" b="1" baseline="0" dirty="0" smtClean="0"/>
                        <a:t> Bruta</a:t>
                      </a:r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 128,000,000.00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42900">
                <a:tc gridSpan="2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 gridSpan="2">
                  <a:txBody>
                    <a:bodyPr/>
                    <a:lstStyle/>
                    <a:p>
                      <a:r>
                        <a:rPr lang="es-NI" dirty="0" smtClean="0"/>
                        <a:t>Gastos</a:t>
                      </a:r>
                      <a:r>
                        <a:rPr lang="es-NI" baseline="0" dirty="0" smtClean="0"/>
                        <a:t> Operativos</a:t>
                      </a:r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___</a:t>
                      </a:r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 gridSpan="2">
                  <a:txBody>
                    <a:bodyPr/>
                    <a:lstStyle/>
                    <a:p>
                      <a:r>
                        <a:rPr lang="es-NI" b="1" dirty="0" smtClean="0"/>
                        <a:t>Total Gastos Operativos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b="1" dirty="0" smtClean="0"/>
                        <a:t>___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42900">
                <a:tc gridSpan="2">
                  <a:txBody>
                    <a:bodyPr/>
                    <a:lstStyle/>
                    <a:p>
                      <a:r>
                        <a:rPr lang="es-NI" b="1" dirty="0" smtClean="0"/>
                        <a:t>Utilidad Operativa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 128,000,000.00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NI" dirty="0" smtClean="0"/>
                        <a:t>Otros Gastos</a:t>
                      </a:r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NI" dirty="0" smtClean="0"/>
                        <a:t>___</a:t>
                      </a:r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 gridSpan="2">
                  <a:txBody>
                    <a:bodyPr/>
                    <a:lstStyle/>
                    <a:p>
                      <a:r>
                        <a:rPr lang="es-NI" b="1" dirty="0" smtClean="0"/>
                        <a:t>Utilidad Antes de Impuestos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   128,000,000.00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</a:tr>
              <a:tr h="342900">
                <a:tc gridSpan="2">
                  <a:txBody>
                    <a:bodyPr/>
                    <a:lstStyle/>
                    <a:p>
                      <a:r>
                        <a:rPr lang="es-NI" dirty="0" smtClean="0"/>
                        <a:t>Impuesto(30%</a:t>
                      </a:r>
                      <a:r>
                        <a:rPr lang="es-NI" baseline="0" dirty="0" smtClean="0"/>
                        <a:t> IR)</a:t>
                      </a:r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NI" dirty="0" smtClean="0"/>
                        <a:t>$     38,400,000.00</a:t>
                      </a:r>
                    </a:p>
                  </a:txBody>
                  <a:tcPr marL="0" marR="0" marT="0" marB="0"/>
                </a:tc>
              </a:tr>
              <a:tr h="342900">
                <a:tc gridSpan="3">
                  <a:txBody>
                    <a:bodyPr/>
                    <a:lstStyle/>
                    <a:p>
                      <a:r>
                        <a:rPr lang="es-NI" b="1" dirty="0" smtClean="0"/>
                        <a:t>Utilidad</a:t>
                      </a:r>
                      <a:r>
                        <a:rPr lang="es-NI" b="1" baseline="0" dirty="0" smtClean="0"/>
                        <a:t> Neta después de Impuestos</a:t>
                      </a:r>
                      <a:endParaRPr lang="es-NI" b="1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NI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NI" b="1" dirty="0" smtClean="0"/>
                        <a:t>$</a:t>
                      </a:r>
                      <a:r>
                        <a:rPr lang="es-NI" b="1" baseline="0" dirty="0" smtClean="0"/>
                        <a:t>     89,600,000.00</a:t>
                      </a:r>
                      <a:endParaRPr lang="es-NI" b="1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Cuadro de texto 106">
            <a:extLst>
              <a:ext uri="{FF2B5EF4-FFF2-40B4-BE49-F238E27FC236}">
                <a16:creationId xmlns=""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451856" y="1474261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s-E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Estado de Resultados</a:t>
            </a:r>
            <a:endParaRPr lang="es-E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6D08E99A-0644-4757-9F3A-BBA1A4F39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66041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117">
            <a:extLst>
              <a:ext uri="{FF2B5EF4-FFF2-40B4-BE49-F238E27FC236}">
                <a16:creationId xmlns="" xmlns:a16="http://schemas.microsoft.com/office/drawing/2014/main" id="{A21B85DB-181D-46E7-A9DF-F92B1DF0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44245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0B8C9A86-3574-4A2E-BC62-481A2BE7F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39664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>
            <a:extLst>
              <a:ext uri="{FF2B5EF4-FFF2-40B4-BE49-F238E27FC236}">
                <a16:creationId xmlns="" xmlns:a16="http://schemas.microsoft.com/office/drawing/2014/main" id="{A6D12FB3-2E0E-4392-B30A-8FABD5597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985481"/>
            <a:ext cx="12204700" cy="2514602"/>
            <a:chOff x="-12700" y="2162907"/>
            <a:chExt cx="12204700" cy="2514602"/>
          </a:xfrm>
        </p:grpSpPr>
        <p:pic>
          <p:nvPicPr>
            <p:cNvPr id="2" name="Imagen 1" descr="Un grupo de personas sentadas en un escritorio&#10;">
              <a:extLst>
                <a:ext uri="{FF2B5EF4-FFF2-40B4-BE49-F238E27FC236}">
                  <a16:creationId xmlns=""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ángulo 2" descr="Esta es una imagen de un escritorio con equipos portátiles y personas trabajando.">
              <a:extLst>
                <a:ext uri="{FF2B5EF4-FFF2-40B4-BE49-F238E27FC236}">
                  <a16:creationId xmlns=""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="" xmlns:a16="http://schemas.microsoft.com/office/drawing/2014/main" id="{3CFBA714-94A9-4CEA-9D73-2E90A898B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=""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=""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470017" y="261112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Cuadro de texto 12">
              <a:extLst>
                <a:ext uri="{FF2B5EF4-FFF2-40B4-BE49-F238E27FC236}">
                  <a16:creationId xmlns=""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075015" y="3189004"/>
              <a:ext cx="98745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s-ES" sz="3200" b="1" dirty="0" smtClean="0">
                  <a:solidFill>
                    <a:schemeClr val="bg1"/>
                  </a:solidFill>
                  <a:latin typeface="+mj-lt"/>
                </a:rPr>
                <a:t>100</a:t>
              </a:r>
              <a:r>
                <a:rPr lang="es-ES" sz="3200" b="1" dirty="0">
                  <a:solidFill>
                    <a:schemeClr val="bg1"/>
                  </a:solidFill>
                  <a:latin typeface="+mj-lt"/>
                </a:rPr>
                <a:t> %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="" xmlns:a16="http://schemas.microsoft.com/office/drawing/2014/main" id="{1B02FFA3-53E3-4FFD-922C-CCB9EFEA5C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=""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3878482" y="2887034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3928923" y="293164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8" name="Cuadro de texto 27">
              <a:extLst>
                <a:ext uri="{FF2B5EF4-FFF2-40B4-BE49-F238E27FC236}">
                  <a16:creationId xmlns=""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s-ES" sz="3200" b="1" dirty="0" smtClean="0">
                  <a:solidFill>
                    <a:schemeClr val="bg1"/>
                  </a:solidFill>
                  <a:latin typeface="+mj-lt"/>
                </a:rPr>
                <a:t>90 </a:t>
              </a:r>
              <a:r>
                <a:rPr lang="es-ES" sz="3200" b="1" dirty="0">
                  <a:solidFill>
                    <a:schemeClr val="bg1"/>
                  </a:solidFill>
                  <a:latin typeface="+mj-lt"/>
                </a:rPr>
                <a:t>%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=""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7394959" y="259050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=""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7442448" y="263430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0" name="Cuadro de texto 39">
              <a:extLst>
                <a:ext uri="{FF2B5EF4-FFF2-40B4-BE49-F238E27FC236}">
                  <a16:creationId xmlns=""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080622" y="3189005"/>
              <a:ext cx="98745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s-ES" sz="3200" b="1" dirty="0" smtClean="0">
                  <a:solidFill>
                    <a:schemeClr val="bg1"/>
                  </a:solidFill>
                  <a:latin typeface="+mj-lt"/>
                </a:rPr>
                <a:t>100</a:t>
              </a:r>
              <a:r>
                <a:rPr lang="es-ES" sz="3200" b="1" dirty="0">
                  <a:solidFill>
                    <a:schemeClr val="bg1"/>
                  </a:solidFill>
                  <a:latin typeface="+mj-lt"/>
                </a:rPr>
                <a:t> %</a:t>
              </a:r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=""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613440"/>
              <a:ext cx="1431828" cy="1550234"/>
              <a:chOff x="7168469" y="2584476"/>
              <a:chExt cx="1431828" cy="1550234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=""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584476"/>
                <a:ext cx="1431828" cy="1550234"/>
                <a:chOff x="7168469" y="2584476"/>
                <a:chExt cx="1431828" cy="1550234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="" xmlns:a16="http://schemas.microsoft.com/office/drawing/2014/main" id="{52EBF013-87F7-4305-9CC9-737BE16F0D9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es-ES" dirty="0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=""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7764538" y="2584476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dirty="0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=""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7809145" y="26326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dirty="0"/>
                </a:p>
              </p:txBody>
            </p:sp>
          </p:grpSp>
          <p:sp>
            <p:nvSpPr>
              <p:cNvPr id="52" name="Cuadro de texto 51">
                <a:extLst>
                  <a:ext uri="{FF2B5EF4-FFF2-40B4-BE49-F238E27FC236}">
                    <a16:creationId xmlns=""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390658" y="3160041"/>
                <a:ext cx="9874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es-ES" sz="3200" b="1" dirty="0" smtClean="0">
                    <a:solidFill>
                      <a:schemeClr val="bg1"/>
                    </a:solidFill>
                    <a:latin typeface="+mj-lt"/>
                  </a:rPr>
                  <a:t>100 </a:t>
                </a:r>
                <a:r>
                  <a:rPr lang="es-ES" sz="3200" b="1" dirty="0">
                    <a:solidFill>
                      <a:schemeClr val="bg1"/>
                    </a:solidFill>
                    <a:latin typeface="+mj-lt"/>
                  </a:rPr>
                  <a:t>%</a:t>
                </a:r>
              </a:p>
            </p:txBody>
          </p:sp>
        </p:grpSp>
        <p:sp>
          <p:nvSpPr>
            <p:cNvPr id="66" name="Arco 65">
              <a:extLst>
                <a:ext uri="{FF2B5EF4-FFF2-40B4-BE49-F238E27FC236}">
                  <a16:creationId xmlns=""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8" name="Cuadro de texto 17">
            <a:extLst>
              <a:ext uri="{FF2B5EF4-FFF2-40B4-BE49-F238E27FC236}">
                <a16:creationId xmlns=""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986500" y="4841786"/>
            <a:ext cx="11644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Estructura </a:t>
            </a:r>
            <a:endParaRPr lang="es-E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Marcador de texto 2">
            <a:extLst>
              <a:ext uri="{FF2B5EF4-FFF2-40B4-BE49-F238E27FC236}">
                <a16:creationId xmlns=""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0" y="5380672"/>
            <a:ext cx="265372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NI" sz="1600" dirty="0"/>
              <a:t>El sistema como tal ha cumplido con las funciones ya antes mencionadas y sirve como guía para análisis </a:t>
            </a:r>
            <a:r>
              <a:rPr lang="es-NI" sz="1600" dirty="0" smtClean="0"/>
              <a:t>financieros.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A258B9C9-A63C-4AE4-8EB4-544F3A70C2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 de texto 23">
            <a:extLst>
              <a:ext uri="{FF2B5EF4-FFF2-40B4-BE49-F238E27FC236}">
                <a16:creationId xmlns=""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644077" y="4841787"/>
            <a:ext cx="18338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Salud Financiera </a:t>
            </a:r>
            <a:endParaRPr lang="es-E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Marcador de texto 2">
            <a:extLst>
              <a:ext uri="{FF2B5EF4-FFF2-40B4-BE49-F238E27FC236}">
                <a16:creationId xmlns=""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00058" y="5380672"/>
            <a:ext cx="2653720" cy="10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NI" sz="1600" dirty="0"/>
              <a:t>Hemos podido concluir que la situación financiera de la empresa “ROMI” es saludable.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="" xmlns:a16="http://schemas.microsoft.com/office/drawing/2014/main" id="{EE30765C-622F-4015-90C6-297DE00BBD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 de texto 35">
            <a:extLst>
              <a:ext uri="{FF2B5EF4-FFF2-40B4-BE49-F238E27FC236}">
                <a16:creationId xmlns=""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968285" y="4841787"/>
            <a:ext cx="12121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Apariencia </a:t>
            </a:r>
            <a:endParaRPr lang="es-E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Marcador de texto 2">
            <a:extLst>
              <a:ext uri="{FF2B5EF4-FFF2-40B4-BE49-F238E27FC236}">
                <a16:creationId xmlns=""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7" y="5380672"/>
            <a:ext cx="265372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NI" sz="1600" dirty="0"/>
              <a:t>El sistema cuenta con diseño atractivo, funcional y una amigable de interfaz de usuario </a:t>
            </a:r>
            <a:r>
              <a:rPr lang="es-NI" sz="1600" dirty="0" smtClean="0"/>
              <a:t>para </a:t>
            </a:r>
            <a:r>
              <a:rPr lang="es-NI" sz="1600" dirty="0"/>
              <a:t>una buena </a:t>
            </a:r>
            <a:r>
              <a:rPr lang="es-NI" sz="1600" dirty="0" smtClean="0"/>
              <a:t>experiencia.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="" xmlns:a16="http://schemas.microsoft.com/office/drawing/2014/main" id="{8781AB32-AC63-443B-8ADA-AAB7C97239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 de texto 47">
            <a:extLst>
              <a:ext uri="{FF2B5EF4-FFF2-40B4-BE49-F238E27FC236}">
                <a16:creationId xmlns=""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699289" y="4841787"/>
            <a:ext cx="17768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Automatización </a:t>
            </a:r>
            <a:endParaRPr lang="es-E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Marcador de texto 2">
            <a:extLst>
              <a:ext uri="{FF2B5EF4-FFF2-40B4-BE49-F238E27FC236}">
                <a16:creationId xmlns=""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94916" y="5277685"/>
            <a:ext cx="265372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NI" sz="1600" dirty="0"/>
              <a:t>El </a:t>
            </a:r>
            <a:r>
              <a:rPr lang="es-NI" sz="1600" dirty="0" smtClean="0"/>
              <a:t>sistema </a:t>
            </a:r>
            <a:r>
              <a:rPr lang="es-NI" sz="1600" dirty="0"/>
              <a:t>realiza la interpretación correspondiente </a:t>
            </a:r>
            <a:r>
              <a:rPr lang="es-NI" sz="1600" dirty="0" smtClean="0"/>
              <a:t>dependiendo </a:t>
            </a:r>
            <a:r>
              <a:rPr lang="es-NI" sz="1600" dirty="0"/>
              <a:t>de los </a:t>
            </a:r>
            <a:r>
              <a:rPr lang="es-NI" sz="1600" dirty="0" smtClean="0"/>
              <a:t>resultados.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="" xmlns:a16="http://schemas.microsoft.com/office/drawing/2014/main" id="{28F561C8-B2FA-4D2D-9122-39870DF546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 de texto 56">
            <a:extLst>
              <a:ext uri="{FF2B5EF4-FFF2-40B4-BE49-F238E27FC236}">
                <a16:creationId xmlns=""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s-ES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E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ítulo 6" hidden="1">
            <a:extLst>
              <a:ext uri="{FF2B5EF4-FFF2-40B4-BE49-F238E27FC236}">
                <a16:creationId xmlns=""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7</a:t>
            </a:r>
          </a:p>
        </p:txBody>
      </p:sp>
      <p:sp>
        <p:nvSpPr>
          <p:cNvPr id="45" name="Arco 44">
            <a:extLst>
              <a:ext uri="{FF2B5EF4-FFF2-40B4-BE49-F238E27FC236}">
                <a16:creationId xmlns="" xmlns:a16="http://schemas.microsoft.com/office/drawing/2014/main" id="{45B3FF71-3684-4143-BA68-D4583307C956}"/>
              </a:ext>
            </a:extLst>
          </p:cNvPr>
          <p:cNvSpPr/>
          <p:nvPr/>
        </p:nvSpPr>
        <p:spPr>
          <a:xfrm rot="11912897">
            <a:off x="960461" y="2522691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7" name="Arco 46">
            <a:extLst>
              <a:ext uri="{FF2B5EF4-FFF2-40B4-BE49-F238E27FC236}">
                <a16:creationId xmlns="" xmlns:a16="http://schemas.microsoft.com/office/drawing/2014/main" id="{45B3FF71-3684-4143-BA68-D4583307C956}"/>
              </a:ext>
            </a:extLst>
          </p:cNvPr>
          <p:cNvSpPr/>
          <p:nvPr/>
        </p:nvSpPr>
        <p:spPr>
          <a:xfrm>
            <a:off x="3948262" y="2547712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8" name="Arco 57">
            <a:extLst>
              <a:ext uri="{FF2B5EF4-FFF2-40B4-BE49-F238E27FC236}">
                <a16:creationId xmlns="" xmlns:a16="http://schemas.microsoft.com/office/drawing/2014/main" id="{45B3FF71-3684-4143-BA68-D4583307C956}"/>
              </a:ext>
            </a:extLst>
          </p:cNvPr>
          <p:cNvSpPr/>
          <p:nvPr/>
        </p:nvSpPr>
        <p:spPr>
          <a:xfrm rot="9220853">
            <a:off x="3948262" y="2547712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9" name="Arco 58">
            <a:extLst>
              <a:ext uri="{FF2B5EF4-FFF2-40B4-BE49-F238E27FC236}">
                <a16:creationId xmlns="" xmlns:a16="http://schemas.microsoft.com/office/drawing/2014/main" id="{45B3FF71-3684-4143-BA68-D4583307C956}"/>
              </a:ext>
            </a:extLst>
          </p:cNvPr>
          <p:cNvSpPr/>
          <p:nvPr/>
        </p:nvSpPr>
        <p:spPr>
          <a:xfrm>
            <a:off x="6903664" y="2547712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0" name="Arco 59">
            <a:extLst>
              <a:ext uri="{FF2B5EF4-FFF2-40B4-BE49-F238E27FC236}">
                <a16:creationId xmlns="" xmlns:a16="http://schemas.microsoft.com/office/drawing/2014/main" id="{45B3FF71-3684-4143-BA68-D4583307C956}"/>
              </a:ext>
            </a:extLst>
          </p:cNvPr>
          <p:cNvSpPr/>
          <p:nvPr/>
        </p:nvSpPr>
        <p:spPr>
          <a:xfrm rot="12084995">
            <a:off x="6900308" y="2544122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2" name="Arco 61">
            <a:extLst>
              <a:ext uri="{FF2B5EF4-FFF2-40B4-BE49-F238E27FC236}">
                <a16:creationId xmlns="" xmlns:a16="http://schemas.microsoft.com/office/drawing/2014/main" id="{45B3FF71-3684-4143-BA68-D4583307C956}"/>
              </a:ext>
            </a:extLst>
          </p:cNvPr>
          <p:cNvSpPr/>
          <p:nvPr/>
        </p:nvSpPr>
        <p:spPr>
          <a:xfrm rot="12038851">
            <a:off x="9976561" y="2560248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1" name="Arco 60">
            <a:extLst>
              <a:ext uri="{FF2B5EF4-FFF2-40B4-BE49-F238E27FC236}">
                <a16:creationId xmlns="" xmlns:a16="http://schemas.microsoft.com/office/drawing/2014/main" id="{45B3FF71-3684-4143-BA68-D4583307C956}"/>
              </a:ext>
            </a:extLst>
          </p:cNvPr>
          <p:cNvSpPr/>
          <p:nvPr/>
        </p:nvSpPr>
        <p:spPr>
          <a:xfrm>
            <a:off x="9976561" y="2560248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4" y="483700"/>
            <a:ext cx="576000" cy="576000"/>
          </a:xfrm>
          <a:prstGeom prst="rect">
            <a:avLst/>
          </a:prstGeom>
        </p:spPr>
      </p:pic>
      <p:sp>
        <p:nvSpPr>
          <p:cNvPr id="3" name="Cuadro de texto 2">
            <a:extLst>
              <a:ext uri="{FF2B5EF4-FFF2-40B4-BE49-F238E27FC236}">
                <a16:creationId xmlns=""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dirty="0" smtClean="0">
                <a:latin typeface="+mj-lt"/>
              </a:rPr>
              <a:t>LAS FINANZAS SON 80% MENTE Y 20% MODENAS Y </a:t>
            </a:r>
            <a:r>
              <a:rPr lang="es-ES" sz="1600" dirty="0" smtClean="0">
                <a:latin typeface="+mj-lt"/>
              </a:rPr>
              <a:t>BILLETES. </a:t>
            </a:r>
            <a:endParaRPr lang="es-E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upo 4" descr="Esta imagen es un icono de tres seres humanos. ">
            <a:extLst>
              <a:ext uri="{FF2B5EF4-FFF2-40B4-BE49-F238E27FC236}">
                <a16:creationId xmlns=""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orma libre 35">
              <a:extLst>
                <a:ext uri="{FF2B5EF4-FFF2-40B4-BE49-F238E27FC236}">
                  <a16:creationId xmlns=""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" name="Forma libre 36">
              <a:extLst>
                <a:ext uri="{FF2B5EF4-FFF2-40B4-BE49-F238E27FC236}">
                  <a16:creationId xmlns=""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8" name="Forma libre 37">
              <a:extLst>
                <a:ext uri="{FF2B5EF4-FFF2-40B4-BE49-F238E27FC236}">
                  <a16:creationId xmlns=""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9" name="Forma libre 38">
              <a:extLst>
                <a:ext uri="{FF2B5EF4-FFF2-40B4-BE49-F238E27FC236}">
                  <a16:creationId xmlns=""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0" name="Forma libre 39">
              <a:extLst>
                <a:ext uri="{FF2B5EF4-FFF2-40B4-BE49-F238E27FC236}">
                  <a16:creationId xmlns=""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1" name="Forma libre 40">
              <a:extLst>
                <a:ext uri="{FF2B5EF4-FFF2-40B4-BE49-F238E27FC236}">
                  <a16:creationId xmlns=""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2" name="Forma libre 41">
              <a:extLst>
                <a:ext uri="{FF2B5EF4-FFF2-40B4-BE49-F238E27FC236}">
                  <a16:creationId xmlns=""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3" name="Forma libre 42">
              <a:extLst>
                <a:ext uri="{FF2B5EF4-FFF2-40B4-BE49-F238E27FC236}">
                  <a16:creationId xmlns=""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4" name="Forma libre 43">
              <a:extLst>
                <a:ext uri="{FF2B5EF4-FFF2-40B4-BE49-F238E27FC236}">
                  <a16:creationId xmlns=""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upo 22" descr="Esta imagen es de una forma abstracta. ">
            <a:extLst>
              <a:ext uri="{FF2B5EF4-FFF2-40B4-BE49-F238E27FC236}">
                <a16:creationId xmlns=""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a libre 10">
              <a:extLst>
                <a:ext uri="{FF2B5EF4-FFF2-40B4-BE49-F238E27FC236}">
                  <a16:creationId xmlns=""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1" name="Forma libre 11">
              <a:extLst>
                <a:ext uri="{FF2B5EF4-FFF2-40B4-BE49-F238E27FC236}">
                  <a16:creationId xmlns=""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2" name="Forma libre 12">
              <a:extLst>
                <a:ext uri="{FF2B5EF4-FFF2-40B4-BE49-F238E27FC236}">
                  <a16:creationId xmlns=""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5" name="Título 24" hidden="1">
            <a:extLst>
              <a:ext uri="{FF2B5EF4-FFF2-40B4-BE49-F238E27FC236}">
                <a16:creationId xmlns=""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63_TF33668227.potx" id="{B848F757-4882-4260-9664-369339BAC206}" vid="{4D2DE6CD-11E4-4246-B83E-0A0B217F758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humanos, de 24Slides</Template>
  <TotalTime>0</TotalTime>
  <Words>639</Words>
  <Application>Microsoft Office PowerPoint</Application>
  <PresentationFormat>Panorámica</PresentationFormat>
  <Paragraphs>133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Tema de Office</vt:lpstr>
      <vt:lpstr>Diapositiva de recursos humanos 1</vt:lpstr>
      <vt:lpstr>Diapositiva de recursos humanos 2</vt:lpstr>
      <vt:lpstr>Diapositiva de recursos humanos 3</vt:lpstr>
      <vt:lpstr>Diapositiva de recursos humanos 4,</vt:lpstr>
      <vt:lpstr>Presentación de PowerPoint</vt:lpstr>
      <vt:lpstr>Presentación de PowerPoint</vt:lpstr>
      <vt:lpstr>Diapositiva de recursos humanos 7</vt:lpstr>
      <vt:lpstr>Diapositiva de recursos humanos 10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2021-11-17T00:02:25Z</dcterms:created>
  <dcterms:modified xsi:type="dcterms:W3CDTF">2021-11-17T03:12:31Z</dcterms:modified>
</cp:coreProperties>
</file>