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70" r:id="rId6"/>
    <p:sldId id="267" r:id="rId7"/>
    <p:sldId id="268" r:id="rId8"/>
    <p:sldId id="269" r:id="rId9"/>
    <p:sldId id="263" r:id="rId10"/>
    <p:sldId id="266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>
        <p:scale>
          <a:sx n="66" d="100"/>
          <a:sy n="66" d="100"/>
        </p:scale>
        <p:origin x="792" y="22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61690C-4C47-4C78-B862-66354E985A5A}" type="datetime1">
              <a:rPr lang="es-ES" smtClean="0"/>
              <a:t>26/11/2021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47B61-BF17-45FD-9803-9BB2EB150729}" type="datetime1">
              <a:rPr lang="es-ES" smtClean="0"/>
              <a:pPr/>
              <a:t>26/11/2021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B9459-25CE-40A2-B345-3C37E8C43C15}" type="datetime1">
              <a:rPr lang="es-ES" noProof="0" smtClean="0"/>
              <a:t>26/11/2021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xmlns="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CB996-CD22-4BBC-9BD8-D422A4A670AF}" type="datetime1">
              <a:rPr lang="es-ES" noProof="0" smtClean="0"/>
              <a:t>26/11/2021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xmlns="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69469-E73C-4D84-894B-33B71544AD78}" type="datetime1">
              <a:rPr lang="es-ES" noProof="0" smtClean="0"/>
              <a:t>26/11/2021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A0A6F-BECE-41EA-BF07-798F4132C9EF}" type="datetime1">
              <a:rPr lang="es-ES" noProof="0" smtClean="0"/>
              <a:t>26/11/2021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4E8EF-BBD5-4328-B9AD-651CDE96AA78}" type="datetime1">
              <a:rPr lang="es-ES" noProof="0" smtClean="0"/>
              <a:t>26/11/2021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xmlns="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BCEF7A-A401-4FF2-808B-CF842632DA4F}" type="datetime1">
              <a:rPr lang="es-ES" noProof="0" smtClean="0"/>
              <a:t>26/11/2021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xmlns="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xmlns="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xmlns="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82FAF-75BA-4122-805A-A75045D55CE9}" type="datetime1">
              <a:rPr lang="es-ES" noProof="0" smtClean="0"/>
              <a:t>26/11/2021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72C4E0-D24B-4FEB-8047-4C0D0110F0CE}" type="datetime1">
              <a:rPr lang="es-ES" noProof="0" smtClean="0"/>
              <a:t>26/11/2021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CECD4F-F723-4DE4-AF10-E28D68B82B2D}" type="datetime1">
              <a:rPr lang="es-ES" noProof="0" smtClean="0"/>
              <a:t>26/11/2021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xmlns="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48780-B602-44CF-86FF-34AFCE04270A}" type="datetime1">
              <a:rPr lang="es-ES" noProof="0" smtClean="0"/>
              <a:t>26/11/2021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xmlns="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502F7-479D-448B-8DD6-F7BE5FAA2482}" type="datetime1">
              <a:rPr lang="es-ES" noProof="0" smtClean="0"/>
              <a:t>26/11/2021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xmlns="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B3EB86-27BA-4D1C-9385-C80361276849}" type="datetime1">
              <a:rPr lang="es-ES" noProof="0" smtClean="0"/>
              <a:t>26/11/2021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Kal-024/Sistema_Bases_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" y="585541"/>
            <a:ext cx="576000" cy="576000"/>
          </a:xfrm>
          <a:prstGeom prst="rect">
            <a:avLst/>
          </a:prstGeom>
        </p:spPr>
      </p:pic>
      <p:grpSp>
        <p:nvGrpSpPr>
          <p:cNvPr id="2" name="Grupo 1" descr="Esta imagen es una forma decorativa abstracta. ">
            <a:extLst>
              <a:ext uri="{FF2B5EF4-FFF2-40B4-BE49-F238E27FC236}">
                <a16:creationId xmlns:a16="http://schemas.microsoft.com/office/drawing/2014/main" xmlns="" id="{8E504344-8563-476C-9EF9-4200B272FDC1}"/>
              </a:ext>
            </a:extLst>
          </p:cNvPr>
          <p:cNvGrpSpPr/>
          <p:nvPr/>
        </p:nvGrpSpPr>
        <p:grpSpPr>
          <a:xfrm>
            <a:off x="5395364" y="-2190747"/>
            <a:ext cx="7171540" cy="10836000"/>
            <a:chOff x="4855953" y="-2833465"/>
            <a:chExt cx="8948964" cy="12105059"/>
          </a:xfrm>
        </p:grpSpPr>
        <p:sp>
          <p:nvSpPr>
            <p:cNvPr id="18" name="Forma libre 10">
              <a:extLst>
                <a:ext uri="{FF2B5EF4-FFF2-40B4-BE49-F238E27FC236}">
                  <a16:creationId xmlns:a16="http://schemas.microsoft.com/office/drawing/2014/main" xmlns="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11">
              <a:extLst>
                <a:ext uri="{FF2B5EF4-FFF2-40B4-BE49-F238E27FC236}">
                  <a16:creationId xmlns:a16="http://schemas.microsoft.com/office/drawing/2014/main" xmlns="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12">
              <a:extLst>
                <a:ext uri="{FF2B5EF4-FFF2-40B4-BE49-F238E27FC236}">
                  <a16:creationId xmlns:a16="http://schemas.microsoft.com/office/drawing/2014/main" xmlns="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4" name="Cuadro de texto 23">
            <a:extLst>
              <a:ext uri="{FF2B5EF4-FFF2-40B4-BE49-F238E27FC236}">
                <a16:creationId xmlns:a16="http://schemas.microsoft.com/office/drawing/2014/main" xmlns="" id="{C1165547-DF3A-4694-9097-2BDAF2003713}"/>
              </a:ext>
            </a:extLst>
          </p:cNvPr>
          <p:cNvSpPr txBox="1"/>
          <p:nvPr/>
        </p:nvSpPr>
        <p:spPr>
          <a:xfrm>
            <a:off x="374904" y="3359992"/>
            <a:ext cx="6428232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 de gestión</a:t>
            </a:r>
          </a:p>
          <a:p>
            <a:pPr rtl="0"/>
            <a:r>
              <a:rPr lang="es-E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Cadena de Restaurantes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xmlns="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68336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Elaborado por: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Harvey Caleb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Vilchez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Tapia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Rodian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Josué </a:t>
            </a:r>
            <a:r>
              <a:rPr lang="es-E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Matey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Martínez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Uziel José Duarte Guillén</a:t>
            </a:r>
          </a:p>
        </p:txBody>
      </p:sp>
      <p:grpSp>
        <p:nvGrpSpPr>
          <p:cNvPr id="56" name="Grupo 55" descr="Esta imagen es un icono de tres figuras humanas conectadas. ">
            <a:extLst>
              <a:ext uri="{FF2B5EF4-FFF2-40B4-BE49-F238E27FC236}">
                <a16:creationId xmlns:a16="http://schemas.microsoft.com/office/drawing/2014/main" xmlns="" id="{E56C5C06-BE0B-4D3E-8B77-1A2F0B930590}"/>
              </a:ext>
            </a:extLst>
          </p:cNvPr>
          <p:cNvGrpSpPr/>
          <p:nvPr/>
        </p:nvGrpSpPr>
        <p:grpSpPr>
          <a:xfrm>
            <a:off x="733192" y="2184808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orma libre 35">
              <a:extLst>
                <a:ext uri="{FF2B5EF4-FFF2-40B4-BE49-F238E27FC236}">
                  <a16:creationId xmlns:a16="http://schemas.microsoft.com/office/drawing/2014/main" xmlns="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58" name="Forma libre 36">
              <a:extLst>
                <a:ext uri="{FF2B5EF4-FFF2-40B4-BE49-F238E27FC236}">
                  <a16:creationId xmlns:a16="http://schemas.microsoft.com/office/drawing/2014/main" xmlns="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59" name="Forma libre 37">
              <a:extLst>
                <a:ext uri="{FF2B5EF4-FFF2-40B4-BE49-F238E27FC236}">
                  <a16:creationId xmlns:a16="http://schemas.microsoft.com/office/drawing/2014/main" xmlns="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60" name="Forma libre 38">
              <a:extLst>
                <a:ext uri="{FF2B5EF4-FFF2-40B4-BE49-F238E27FC236}">
                  <a16:creationId xmlns:a16="http://schemas.microsoft.com/office/drawing/2014/main" xmlns="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4" name="Forma libre 39">
              <a:extLst>
                <a:ext uri="{FF2B5EF4-FFF2-40B4-BE49-F238E27FC236}">
                  <a16:creationId xmlns:a16="http://schemas.microsoft.com/office/drawing/2014/main" xmlns="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5" name="Forma libre 40">
              <a:extLst>
                <a:ext uri="{FF2B5EF4-FFF2-40B4-BE49-F238E27FC236}">
                  <a16:creationId xmlns:a16="http://schemas.microsoft.com/office/drawing/2014/main" xmlns="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6" name="Forma libre 41">
              <a:extLst>
                <a:ext uri="{FF2B5EF4-FFF2-40B4-BE49-F238E27FC236}">
                  <a16:creationId xmlns:a16="http://schemas.microsoft.com/office/drawing/2014/main" xmlns="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7" name="Forma libre 42">
              <a:extLst>
                <a:ext uri="{FF2B5EF4-FFF2-40B4-BE49-F238E27FC236}">
                  <a16:creationId xmlns:a16="http://schemas.microsoft.com/office/drawing/2014/main" xmlns="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8" name="Forma libre 43">
              <a:extLst>
                <a:ext uri="{FF2B5EF4-FFF2-40B4-BE49-F238E27FC236}">
                  <a16:creationId xmlns:a16="http://schemas.microsoft.com/office/drawing/2014/main" xmlns="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ítulo 2" hidden="1">
            <a:extLst>
              <a:ext uri="{FF2B5EF4-FFF2-40B4-BE49-F238E27FC236}">
                <a16:creationId xmlns:a16="http://schemas.microsoft.com/office/drawing/2014/main" xmlns="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Diapositiva de recursos humanos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3DD890DA-E087-416F-970E-F36620437C13}"/>
              </a:ext>
            </a:extLst>
          </p:cNvPr>
          <p:cNvSpPr txBox="1"/>
          <p:nvPr/>
        </p:nvSpPr>
        <p:spPr>
          <a:xfrm>
            <a:off x="9646920" y="6163056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>
                <a:solidFill>
                  <a:schemeClr val="bg1"/>
                </a:solidFill>
              </a:rPr>
              <a:t>26/11/2021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4" y="483700"/>
            <a:ext cx="576000" cy="576000"/>
          </a:xfrm>
          <a:prstGeom prst="rect">
            <a:avLst/>
          </a:prstGeom>
        </p:spPr>
      </p:pic>
      <p:sp>
        <p:nvSpPr>
          <p:cNvPr id="3" name="Cuadro de texto 2">
            <a:extLst>
              <a:ext uri="{FF2B5EF4-FFF2-40B4-BE49-F238E27FC236}">
                <a16:creationId xmlns:a16="http://schemas.microsoft.com/office/drawing/2014/main" xmlns="" id="{9436B850-15F2-41BC-A54E-6E0F332F011D}"/>
              </a:ext>
            </a:extLst>
          </p:cNvPr>
          <p:cNvSpPr txBox="1"/>
          <p:nvPr/>
        </p:nvSpPr>
        <p:spPr>
          <a:xfrm>
            <a:off x="527814" y="3293617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Gracias</a:t>
            </a:r>
          </a:p>
        </p:txBody>
      </p:sp>
      <p:grpSp>
        <p:nvGrpSpPr>
          <p:cNvPr id="5" name="Grupo 4" descr="Esta imagen es un icono de tres seres humanos. ">
            <a:extLst>
              <a:ext uri="{FF2B5EF4-FFF2-40B4-BE49-F238E27FC236}">
                <a16:creationId xmlns:a16="http://schemas.microsoft.com/office/drawing/2014/main" xmlns="" id="{5D1C056A-1D7A-4D89-A2E0-446D9944C6FB}"/>
              </a:ext>
            </a:extLst>
          </p:cNvPr>
          <p:cNvGrpSpPr/>
          <p:nvPr/>
        </p:nvGrpSpPr>
        <p:grpSpPr>
          <a:xfrm>
            <a:off x="828227" y="26355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orma libre 35">
              <a:extLst>
                <a:ext uri="{FF2B5EF4-FFF2-40B4-BE49-F238E27FC236}">
                  <a16:creationId xmlns:a16="http://schemas.microsoft.com/office/drawing/2014/main" xmlns="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7" name="Forma libre 36">
              <a:extLst>
                <a:ext uri="{FF2B5EF4-FFF2-40B4-BE49-F238E27FC236}">
                  <a16:creationId xmlns:a16="http://schemas.microsoft.com/office/drawing/2014/main" xmlns="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8" name="Forma libre 37">
              <a:extLst>
                <a:ext uri="{FF2B5EF4-FFF2-40B4-BE49-F238E27FC236}">
                  <a16:creationId xmlns:a16="http://schemas.microsoft.com/office/drawing/2014/main" xmlns="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9" name="Forma libre 38">
              <a:extLst>
                <a:ext uri="{FF2B5EF4-FFF2-40B4-BE49-F238E27FC236}">
                  <a16:creationId xmlns:a16="http://schemas.microsoft.com/office/drawing/2014/main" xmlns="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10" name="Forma libre 39">
              <a:extLst>
                <a:ext uri="{FF2B5EF4-FFF2-40B4-BE49-F238E27FC236}">
                  <a16:creationId xmlns:a16="http://schemas.microsoft.com/office/drawing/2014/main" xmlns="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11" name="Forma libre 40">
              <a:extLst>
                <a:ext uri="{FF2B5EF4-FFF2-40B4-BE49-F238E27FC236}">
                  <a16:creationId xmlns:a16="http://schemas.microsoft.com/office/drawing/2014/main" xmlns="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12" name="Forma libre 41">
              <a:extLst>
                <a:ext uri="{FF2B5EF4-FFF2-40B4-BE49-F238E27FC236}">
                  <a16:creationId xmlns:a16="http://schemas.microsoft.com/office/drawing/2014/main" xmlns="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13" name="Forma libre 42">
              <a:extLst>
                <a:ext uri="{FF2B5EF4-FFF2-40B4-BE49-F238E27FC236}">
                  <a16:creationId xmlns:a16="http://schemas.microsoft.com/office/drawing/2014/main" xmlns="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  <p:sp>
          <p:nvSpPr>
            <p:cNvPr id="14" name="Forma libre 43">
              <a:extLst>
                <a:ext uri="{FF2B5EF4-FFF2-40B4-BE49-F238E27FC236}">
                  <a16:creationId xmlns:a16="http://schemas.microsoft.com/office/drawing/2014/main" xmlns="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upo 22" descr="Esta imagen es de una forma abstracta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orma libre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1" name="Forma libre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2" name="Forma libre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5" name="Título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10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43DA54BD-7FB3-407B-83E9-4FE37268B73C}"/>
              </a:ext>
            </a:extLst>
          </p:cNvPr>
          <p:cNvSpPr txBox="1"/>
          <p:nvPr/>
        </p:nvSpPr>
        <p:spPr>
          <a:xfrm>
            <a:off x="340614" y="4501596"/>
            <a:ext cx="7246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Repositorio: </a:t>
            </a:r>
            <a:r>
              <a:rPr lang="es-E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  <a:hlinkClick r:id="rId4"/>
              </a:rPr>
              <a:t>https://github.com/Kal-024/Sistema_Bases_l</a:t>
            </a:r>
            <a:endParaRPr lang="es-ES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endParaRPr lang="es-ES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endParaRPr lang="es-ES" sz="1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>
            <a:extLst>
              <a:ext uri="{FF2B5EF4-FFF2-40B4-BE49-F238E27FC236}">
                <a16:creationId xmlns:a16="http://schemas.microsoft.com/office/drawing/2014/main" xmlns="" id="{D815E537-4AB4-4445-A3AC-40D738EDF3DC}"/>
              </a:ext>
            </a:extLst>
          </p:cNvPr>
          <p:cNvSpPr txBox="1"/>
          <p:nvPr/>
        </p:nvSpPr>
        <p:spPr>
          <a:xfrm>
            <a:off x="1123802" y="741199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xmlns="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0229" y="-7707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o 68">
            <a:extLst>
              <a:ext uri="{FF2B5EF4-FFF2-40B4-BE49-F238E27FC236}">
                <a16:creationId xmlns:a16="http://schemas.microsoft.com/office/drawing/2014/main" xmlns="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06499" y="1870453"/>
            <a:ext cx="4201583" cy="2799583"/>
            <a:chOff x="518433" y="1692049"/>
            <a:chExt cx="4201583" cy="2799583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xmlns="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1231106"/>
              <a:chOff x="518433" y="1851126"/>
              <a:chExt cx="4201583" cy="1231106"/>
            </a:xfrm>
          </p:grpSpPr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xmlns="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xmlns="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1231106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Programar un sistema de gestión para una Cadena de Restaurantes en el lenguaje C# cuya base de datos será gestionada por medio del gestor de base de datos Microsoft SQL Server</a:t>
                </a:r>
              </a:p>
            </p:txBody>
          </p:sp>
        </p:grp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B00C2221-E8A7-47E0-B2B2-5A6A32F96791}"/>
                </a:ext>
              </a:extLst>
            </p:cNvPr>
            <p:cNvSpPr/>
            <p:nvPr/>
          </p:nvSpPr>
          <p:spPr>
            <a:xfrm>
              <a:off x="1125935" y="3752968"/>
              <a:ext cx="35361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Identificar los requerimientos técnicos y operativos que implican la automatización del sistema.</a:t>
              </a:r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xmlns="" id="{6B458D5C-BDF7-4A75-A4E8-B99128DCD84A}"/>
                </a:ext>
              </a:extLst>
            </p:cNvPr>
            <p:cNvSpPr/>
            <p:nvPr/>
          </p:nvSpPr>
          <p:spPr>
            <a:xfrm>
              <a:off x="518433" y="3988856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xmlns="" id="{123C05C1-3914-48FB-B4B8-1388A2DB5ACE}"/>
              </a:ext>
            </a:extLst>
          </p:cNvPr>
          <p:cNvGrpSpPr/>
          <p:nvPr/>
        </p:nvGrpSpPr>
        <p:grpSpPr>
          <a:xfrm>
            <a:off x="4509503" y="-508000"/>
            <a:ext cx="8739666" cy="8346238"/>
            <a:chOff x="4597682" y="-439156"/>
            <a:chExt cx="7594320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xmlns="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6" name="Forma libre 23">
              <a:extLst>
                <a:ext uri="{FF2B5EF4-FFF2-40B4-BE49-F238E27FC236}">
                  <a16:creationId xmlns:a16="http://schemas.microsoft.com/office/drawing/2014/main" xmlns="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7" name="Forma libre 24">
              <a:extLst>
                <a:ext uri="{FF2B5EF4-FFF2-40B4-BE49-F238E27FC236}">
                  <a16:creationId xmlns:a16="http://schemas.microsoft.com/office/drawing/2014/main" xmlns="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8" name="Forma libre 25">
              <a:extLst>
                <a:ext uri="{FF2B5EF4-FFF2-40B4-BE49-F238E27FC236}">
                  <a16:creationId xmlns:a16="http://schemas.microsoft.com/office/drawing/2014/main" xmlns="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9" name="Forma libre 26">
              <a:extLst>
                <a:ext uri="{FF2B5EF4-FFF2-40B4-BE49-F238E27FC236}">
                  <a16:creationId xmlns:a16="http://schemas.microsoft.com/office/drawing/2014/main" xmlns="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0" name="Forma libre 27">
              <a:extLst>
                <a:ext uri="{FF2B5EF4-FFF2-40B4-BE49-F238E27FC236}">
                  <a16:creationId xmlns:a16="http://schemas.microsoft.com/office/drawing/2014/main" xmlns="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xmlns="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xmlns="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a libre 29">
                <a:extLst>
                  <a:ext uri="{FF2B5EF4-FFF2-40B4-BE49-F238E27FC236}">
                    <a16:creationId xmlns:a16="http://schemas.microsoft.com/office/drawing/2014/main" xmlns="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53" name="Forma libre 30">
                <a:extLst>
                  <a:ext uri="{FF2B5EF4-FFF2-40B4-BE49-F238E27FC236}">
                    <a16:creationId xmlns:a16="http://schemas.microsoft.com/office/drawing/2014/main" xmlns="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54" name="Forma libre 31">
              <a:extLst>
                <a:ext uri="{FF2B5EF4-FFF2-40B4-BE49-F238E27FC236}">
                  <a16:creationId xmlns:a16="http://schemas.microsoft.com/office/drawing/2014/main" xmlns="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5" name="Forma libre 32">
              <a:extLst>
                <a:ext uri="{FF2B5EF4-FFF2-40B4-BE49-F238E27FC236}">
                  <a16:creationId xmlns:a16="http://schemas.microsoft.com/office/drawing/2014/main" xmlns="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6" name="Forma libre 33">
              <a:extLst>
                <a:ext uri="{FF2B5EF4-FFF2-40B4-BE49-F238E27FC236}">
                  <a16:creationId xmlns:a16="http://schemas.microsoft.com/office/drawing/2014/main" xmlns="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7" name="Forma libre 34">
              <a:extLst>
                <a:ext uri="{FF2B5EF4-FFF2-40B4-BE49-F238E27FC236}">
                  <a16:creationId xmlns:a16="http://schemas.microsoft.com/office/drawing/2014/main" xmlns="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8" name="Forma libre 35">
              <a:extLst>
                <a:ext uri="{FF2B5EF4-FFF2-40B4-BE49-F238E27FC236}">
                  <a16:creationId xmlns:a16="http://schemas.microsoft.com/office/drawing/2014/main" xmlns="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xmlns="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xmlns="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n 121">
            <a:extLst>
              <a:ext uri="{FF2B5EF4-FFF2-40B4-BE49-F238E27FC236}">
                <a16:creationId xmlns:a16="http://schemas.microsoft.com/office/drawing/2014/main" xmlns="" id="{470070FC-19D0-4354-9BC9-608A5DC44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ángulo 122">
            <a:extLst>
              <a:ext uri="{FF2B5EF4-FFF2-40B4-BE49-F238E27FC236}">
                <a16:creationId xmlns:a16="http://schemas.microsoft.com/office/drawing/2014/main" xmlns="" id="{C9C2C56A-C4D4-4578-84E9-27FD62603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NI" sz="180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Arial" panose="020B0604020202020204" pitchFamily="34" charset="0"/>
              </a:rPr>
              <a:t>Las mesas se encuentran registradas con código único, número de mesa, sucursal a la que pertenece, cantidad de asientos y área (Terraza, Salón no Fumadores, Salón Fumadores) </a:t>
            </a:r>
            <a:endParaRPr lang="en-US" sz="1800">
              <a:effectLst/>
              <a:latin typeface="Times New Roman" panose="02020603050405020304" pitchFamily="18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NI" sz="180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Arial" panose="020B0604020202020204" pitchFamily="34" charset="0"/>
              </a:rPr>
              <a:t>Para las ventas se deberá registrar quien de los empleados realizó la orden y la fecha de realización, además por cada orden detallar los platos que se pidieron, la mesa y la hora de atención.</a:t>
            </a:r>
            <a:endParaRPr lang="en-US" sz="1800">
              <a:effectLst/>
              <a:latin typeface="Times New Roman" panose="02020603050405020304" pitchFamily="18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NI" sz="180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Arial" panose="020B0604020202020204" pitchFamily="34" charset="0"/>
              </a:rPr>
              <a:t>Indicar si el pago de la orden se realizó de contado o con tarjeta de crédito, en el caso de las tarjetas de crédito, registrar los datos del cliente, número de cédula, nombres y apellidos y un número de teléfono, puede ser el caso que el pago lo hagan varios clientes (varias personas). Solamente registrar aquellos que pagaron con tarjeta y el monto abonado. Considere que los montos abonados por orden deberán ser iguales al total de la factura a pagar incluyendo el IVA del 15%.</a:t>
            </a:r>
            <a:endParaRPr lang="en-US" sz="1800">
              <a:effectLst/>
              <a:latin typeface="Times New Roman" panose="02020603050405020304" pitchFamily="18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NI" sz="180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Arial" panose="020B0604020202020204" pitchFamily="34" charset="0"/>
              </a:rPr>
              <a:t>Los restaurantes ofrecen el servicio de reserva en el cual se deberá indicar la fecha de la reserva, fecha de llegada, hora, cantidad de asistentes y la mesa, por cuestiones de disponibilidad solo se puede reservar una sola mesa, indicar también en la reserva si el cliente necesita algún servicio de atención especial para discapacitados (Si / No), no se podrán realizar reservas o pagos con tarjetas sin la cédula por lo tanto para la reserva se </a:t>
            </a:r>
            <a:endParaRPr lang="en-US" sz="1800">
              <a:effectLst/>
              <a:latin typeface="Times New Roman" panose="02020603050405020304" pitchFamily="18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NI" sz="1800" b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Arial" panose="020B0604020202020204" pitchFamily="34" charset="0"/>
              </a:rPr>
              <a:t> </a:t>
            </a:r>
            <a:endParaRPr lang="en-US" sz="1800">
              <a:effectLst/>
              <a:latin typeface="Times New Roman" panose="02020603050405020304" pitchFamily="18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NI" sz="1800" b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Arial" panose="020B0604020202020204" pitchFamily="34" charset="0"/>
              </a:rPr>
              <a:t> </a:t>
            </a:r>
            <a:endParaRPr lang="en-US" sz="1800">
              <a:effectLst/>
              <a:latin typeface="Times New Roman" panose="02020603050405020304" pitchFamily="18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NI" sz="180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Arial" panose="020B0604020202020204" pitchFamily="34" charset="0"/>
              </a:rPr>
              <a:t>registran los mismos datos del cliente que se anotan en el pago. </a:t>
            </a:r>
            <a:endParaRPr lang="en-US" sz="1800">
              <a:effectLst/>
              <a:latin typeface="Times New Roman" panose="02020603050405020304" pitchFamily="18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NI" sz="180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Arial" panose="020B0604020202020204" pitchFamily="34" charset="0"/>
              </a:rPr>
              <a:t>Es necesario saber en qué sucursales trabaja cada empleado, considerando que estos solo pueden estar asignados en una sola.</a:t>
            </a:r>
            <a:endParaRPr lang="en-US" sz="1800">
              <a:effectLst/>
              <a:latin typeface="Times New Roman" panose="02020603050405020304" pitchFamily="18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NI" sz="180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Arial" panose="020B0604020202020204" pitchFamily="34" charset="0"/>
              </a:rPr>
              <a:t>Las propinas a los empleados serán del 10%</a:t>
            </a:r>
            <a:endParaRPr lang="en-US" sz="1800">
              <a:effectLst/>
              <a:latin typeface="Times New Roman" panose="02020603050405020304" pitchFamily="18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2" name="Cuadro de texto 1">
            <a:extLst>
              <a:ext uri="{FF2B5EF4-FFF2-40B4-BE49-F238E27FC236}">
                <a16:creationId xmlns:a16="http://schemas.microsoft.com/office/drawing/2014/main" xmlns="" id="{62AEF5FE-6C45-4BF6-9676-571742C3CDD7}"/>
              </a:ext>
            </a:extLst>
          </p:cNvPr>
          <p:cNvSpPr txBox="1"/>
          <p:nvPr/>
        </p:nvSpPr>
        <p:spPr>
          <a:xfrm>
            <a:off x="312997" y="3630272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s-E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MX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"La pasión construye negocios.</a:t>
            </a:r>
          </a:p>
          <a:p>
            <a:pPr algn="ctr"/>
            <a:r>
              <a:rPr lang="es-MX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 miedo no."</a:t>
            </a:r>
            <a:r>
              <a: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xmlns="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3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xmlns="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29366" y="386452"/>
            <a:ext cx="3072649" cy="5584580"/>
            <a:chOff x="8437180" y="456305"/>
            <a:chExt cx="3072649" cy="4459815"/>
          </a:xfrm>
        </p:grpSpPr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xmlns="" id="{CDAD2E5F-3DBB-47BA-B90E-DDB45972B6AF}"/>
                </a:ext>
              </a:extLst>
            </p:cNvPr>
            <p:cNvSpPr/>
            <p:nvPr/>
          </p:nvSpPr>
          <p:spPr>
            <a:xfrm>
              <a:off x="8437180" y="456305"/>
              <a:ext cx="2975669" cy="235957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endParaRPr lang="es-NI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r>
                <a:rPr lang="es-NI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 sistema almacena información de trabajadores, sucursales, mesas, clientes, ordenes, insumos y otros objetos. En base a la información registrada, el programa será capaz de generar reportes útiles para analizar el la actividad de la empresa. Cada trabajador tiene un rol que le permite acceder a determinada función.</a:t>
              </a:r>
            </a:p>
            <a:p>
              <a:pPr rtl="0"/>
              <a:endParaRPr lang="es-E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Cuadro de texto 103">
              <a:extLst>
                <a:ext uri="{FF2B5EF4-FFF2-40B4-BE49-F238E27FC236}">
                  <a16:creationId xmlns:a16="http://schemas.microsoft.com/office/drawing/2014/main" xmlns="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Propósito:</a:t>
              </a:r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xmlns="" id="{AD1F5E0B-9D11-43FF-9946-9B61EF9D6E88}"/>
                </a:ext>
              </a:extLst>
            </p:cNvPr>
            <p:cNvSpPr/>
            <p:nvPr/>
          </p:nvSpPr>
          <p:spPr>
            <a:xfrm>
              <a:off x="8462690" y="3192571"/>
              <a:ext cx="2975669" cy="172354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Disponer de un historial de la actividad de la empresa y facilitar el análisis general del desempeño de la empresa con la ayuda de reportes que son una forma concisa de presentar información que representa un conjunto.</a:t>
              </a:r>
            </a:p>
          </p:txBody>
        </p: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xmlns="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37180" y="4916120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xmlns="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37180" y="2816891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ítulo 67" hidden="1">
            <a:extLst>
              <a:ext uri="{FF2B5EF4-FFF2-40B4-BE49-F238E27FC236}">
                <a16:creationId xmlns:a16="http://schemas.microsoft.com/office/drawing/2014/main" xmlns="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3</a:t>
            </a:r>
          </a:p>
        </p:txBody>
      </p:sp>
      <p:sp>
        <p:nvSpPr>
          <p:cNvPr id="259" name="Rectángulo: Esquinas redondeadas 6">
            <a:extLst>
              <a:ext uri="{FF2B5EF4-FFF2-40B4-BE49-F238E27FC236}">
                <a16:creationId xmlns:a16="http://schemas.microsoft.com/office/drawing/2014/main" xmlns="" id="{946F7D42-7783-4AA6-ADD6-AB6D2DF05CAF}"/>
              </a:ext>
            </a:extLst>
          </p:cNvPr>
          <p:cNvSpPr/>
          <p:nvPr/>
        </p:nvSpPr>
        <p:spPr>
          <a:xfrm>
            <a:off x="4918982" y="521251"/>
            <a:ext cx="2421165" cy="46523"/>
          </a:xfrm>
          <a:prstGeom prst="roundRect">
            <a:avLst>
              <a:gd name="adj" fmla="val 50000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0" name="Rectángulo: Esquinas redondeadas 70">
            <a:extLst>
              <a:ext uri="{FF2B5EF4-FFF2-40B4-BE49-F238E27FC236}">
                <a16:creationId xmlns:a16="http://schemas.microsoft.com/office/drawing/2014/main" xmlns="" id="{0A78528F-E9CB-4B99-BD4F-A6AE016C76C8}"/>
              </a:ext>
            </a:extLst>
          </p:cNvPr>
          <p:cNvSpPr/>
          <p:nvPr/>
        </p:nvSpPr>
        <p:spPr>
          <a:xfrm>
            <a:off x="4918982" y="525493"/>
            <a:ext cx="1458429" cy="38037"/>
          </a:xfrm>
          <a:prstGeom prst="roundRect">
            <a:avLst>
              <a:gd name="adj" fmla="val 5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3" name="Rectángulo 262">
            <a:extLst>
              <a:ext uri="{FF2B5EF4-FFF2-40B4-BE49-F238E27FC236}">
                <a16:creationId xmlns:a16="http://schemas.microsoft.com/office/drawing/2014/main" xmlns="" id="{D600301E-404F-4763-892B-EE1C3109F4D3}"/>
              </a:ext>
            </a:extLst>
          </p:cNvPr>
          <p:cNvSpPr/>
          <p:nvPr/>
        </p:nvSpPr>
        <p:spPr>
          <a:xfrm>
            <a:off x="4851852" y="738503"/>
            <a:ext cx="2627940" cy="369331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s-E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Se pretende programar  un sistema que permita gestionar, organizar y almacenar todo la información</a:t>
            </a:r>
            <a:r>
              <a:rPr lang="es-NI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 asociada a la actividad económica y administrativa de una Cadena de Restaurante a nivel nacional ficticia.</a:t>
            </a:r>
            <a:endParaRPr lang="es-E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endParaRPr lang="es-E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s-NI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Para llevar a cabo este propósito nos valemos de las herramientas de desarrollo C#, desde la plataforma Visual Studio </a:t>
            </a:r>
            <a:r>
              <a:rPr lang="es-NI" sz="1600" i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Code</a:t>
            </a:r>
            <a:r>
              <a:rPr lang="es-NI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 2019,  y del gestor de bases de datos SQL Server. </a:t>
            </a:r>
          </a:p>
        </p:txBody>
      </p:sp>
      <p:sp>
        <p:nvSpPr>
          <p:cNvPr id="19" name="Cuadro de texto 103">
            <a:extLst>
              <a:ext uri="{FF2B5EF4-FFF2-40B4-BE49-F238E27FC236}">
                <a16:creationId xmlns:a16="http://schemas.microsoft.com/office/drawing/2014/main" xmlns="" id="{B360CBBF-86ED-42B6-A384-1F28A3184CCE}"/>
              </a:ext>
            </a:extLst>
          </p:cNvPr>
          <p:cNvSpPr txBox="1"/>
          <p:nvPr/>
        </p:nvSpPr>
        <p:spPr>
          <a:xfrm>
            <a:off x="8454877" y="382952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Función: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">
            <a:extLst>
              <a:ext uri="{FF2B5EF4-FFF2-40B4-BE49-F238E27FC236}">
                <a16:creationId xmlns:a16="http://schemas.microsoft.com/office/drawing/2014/main" xmlns="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endParaRPr lang="es-ES" sz="2400" dirty="0">
              <a:solidFill>
                <a:srgbClr val="002060"/>
              </a:solidFill>
            </a:endParaRPr>
          </a:p>
        </p:txBody>
      </p:sp>
      <p:grpSp>
        <p:nvGrpSpPr>
          <p:cNvPr id="27" name="Grupo 26" descr="Esta imagen es de un hombre visto desde atrás. ">
            <a:extLst>
              <a:ext uri="{FF2B5EF4-FFF2-40B4-BE49-F238E27FC236}">
                <a16:creationId xmlns:a16="http://schemas.microsoft.com/office/drawing/2014/main" xmlns="" id="{ABC2A172-1C05-4D6F-B5FB-5CEBE6B7E962}"/>
              </a:ext>
            </a:extLst>
          </p:cNvPr>
          <p:cNvGrpSpPr/>
          <p:nvPr/>
        </p:nvGrpSpPr>
        <p:grpSpPr>
          <a:xfrm>
            <a:off x="4761706" y="3130963"/>
            <a:ext cx="2668588" cy="2679700"/>
            <a:chOff x="4832350" y="3127375"/>
            <a:chExt cx="2668588" cy="2679700"/>
          </a:xfrm>
        </p:grpSpPr>
        <p:sp>
          <p:nvSpPr>
            <p:cNvPr id="5" name="Forma libre 5">
              <a:extLst>
                <a:ext uri="{FF2B5EF4-FFF2-40B4-BE49-F238E27FC236}">
                  <a16:creationId xmlns:a16="http://schemas.microsoft.com/office/drawing/2014/main" xmlns="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" name="Autoforma 3">
              <a:extLst>
                <a:ext uri="{FF2B5EF4-FFF2-40B4-BE49-F238E27FC236}">
                  <a16:creationId xmlns:a16="http://schemas.microsoft.com/office/drawing/2014/main" xmlns="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" name="Forma libre 6">
              <a:extLst>
                <a:ext uri="{FF2B5EF4-FFF2-40B4-BE49-F238E27FC236}">
                  <a16:creationId xmlns:a16="http://schemas.microsoft.com/office/drawing/2014/main" xmlns="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" name="Forma libre 7">
              <a:extLst>
                <a:ext uri="{FF2B5EF4-FFF2-40B4-BE49-F238E27FC236}">
                  <a16:creationId xmlns:a16="http://schemas.microsoft.com/office/drawing/2014/main" xmlns="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8" name="Forma libre 8">
              <a:extLst>
                <a:ext uri="{FF2B5EF4-FFF2-40B4-BE49-F238E27FC236}">
                  <a16:creationId xmlns:a16="http://schemas.microsoft.com/office/drawing/2014/main" xmlns="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9">
              <a:extLst>
                <a:ext uri="{FF2B5EF4-FFF2-40B4-BE49-F238E27FC236}">
                  <a16:creationId xmlns:a16="http://schemas.microsoft.com/office/drawing/2014/main" xmlns="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0" name="Forma libre 10">
              <a:extLst>
                <a:ext uri="{FF2B5EF4-FFF2-40B4-BE49-F238E27FC236}">
                  <a16:creationId xmlns:a16="http://schemas.microsoft.com/office/drawing/2014/main" xmlns="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xmlns="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bre 11">
              <a:extLst>
                <a:ext uri="{FF2B5EF4-FFF2-40B4-BE49-F238E27FC236}">
                  <a16:creationId xmlns:a16="http://schemas.microsoft.com/office/drawing/2014/main" xmlns="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2" name="Forma libre 12">
              <a:extLst>
                <a:ext uri="{FF2B5EF4-FFF2-40B4-BE49-F238E27FC236}">
                  <a16:creationId xmlns:a16="http://schemas.microsoft.com/office/drawing/2014/main" xmlns="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3" name="Forma libre 13">
              <a:extLst>
                <a:ext uri="{FF2B5EF4-FFF2-40B4-BE49-F238E27FC236}">
                  <a16:creationId xmlns:a16="http://schemas.microsoft.com/office/drawing/2014/main" xmlns="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4" name="Forma libre 14">
              <a:extLst>
                <a:ext uri="{FF2B5EF4-FFF2-40B4-BE49-F238E27FC236}">
                  <a16:creationId xmlns:a16="http://schemas.microsoft.com/office/drawing/2014/main" xmlns="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5" name="Forma libre 15">
              <a:extLst>
                <a:ext uri="{FF2B5EF4-FFF2-40B4-BE49-F238E27FC236}">
                  <a16:creationId xmlns:a16="http://schemas.microsoft.com/office/drawing/2014/main" xmlns="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6" name="Forma libre 16">
              <a:extLst>
                <a:ext uri="{FF2B5EF4-FFF2-40B4-BE49-F238E27FC236}">
                  <a16:creationId xmlns:a16="http://schemas.microsoft.com/office/drawing/2014/main" xmlns="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7" name="Forma libre 17">
              <a:extLst>
                <a:ext uri="{FF2B5EF4-FFF2-40B4-BE49-F238E27FC236}">
                  <a16:creationId xmlns:a16="http://schemas.microsoft.com/office/drawing/2014/main" xmlns="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" name="Forma libre 18">
              <a:extLst>
                <a:ext uri="{FF2B5EF4-FFF2-40B4-BE49-F238E27FC236}">
                  <a16:creationId xmlns:a16="http://schemas.microsoft.com/office/drawing/2014/main" xmlns="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19">
              <a:extLst>
                <a:ext uri="{FF2B5EF4-FFF2-40B4-BE49-F238E27FC236}">
                  <a16:creationId xmlns:a16="http://schemas.microsoft.com/office/drawing/2014/main" xmlns="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20">
              <a:extLst>
                <a:ext uri="{FF2B5EF4-FFF2-40B4-BE49-F238E27FC236}">
                  <a16:creationId xmlns:a16="http://schemas.microsoft.com/office/drawing/2014/main" xmlns="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xmlns="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50" name="Forma libre: Forma 149">
              <a:extLst>
                <a:ext uri="{FF2B5EF4-FFF2-40B4-BE49-F238E27FC236}">
                  <a16:creationId xmlns:a16="http://schemas.microsoft.com/office/drawing/2014/main" xmlns="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xmlns="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upo 40" descr="Esta imagen es un icono de tres personas interactuando. ">
            <a:extLst>
              <a:ext uri="{FF2B5EF4-FFF2-40B4-BE49-F238E27FC236}">
                <a16:creationId xmlns:a16="http://schemas.microsoft.com/office/drawing/2014/main" xmlns="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orma libre 25">
              <a:extLst>
                <a:ext uri="{FF2B5EF4-FFF2-40B4-BE49-F238E27FC236}">
                  <a16:creationId xmlns:a16="http://schemas.microsoft.com/office/drawing/2014/main" xmlns="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xmlns="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orma libre 49">
                <a:extLst>
                  <a:ext uri="{FF2B5EF4-FFF2-40B4-BE49-F238E27FC236}">
                    <a16:creationId xmlns:a16="http://schemas.microsoft.com/office/drawing/2014/main" xmlns="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68" name="Forma libre 50">
                <a:extLst>
                  <a:ext uri="{FF2B5EF4-FFF2-40B4-BE49-F238E27FC236}">
                    <a16:creationId xmlns:a16="http://schemas.microsoft.com/office/drawing/2014/main" xmlns="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69" name="Elipse 51">
                <a:extLst>
                  <a:ext uri="{FF2B5EF4-FFF2-40B4-BE49-F238E27FC236}">
                    <a16:creationId xmlns:a16="http://schemas.microsoft.com/office/drawing/2014/main" xmlns="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0" name="Forma libre 52">
                <a:extLst>
                  <a:ext uri="{FF2B5EF4-FFF2-40B4-BE49-F238E27FC236}">
                    <a16:creationId xmlns:a16="http://schemas.microsoft.com/office/drawing/2014/main" xmlns="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1" name="Forma libre 53">
                <a:extLst>
                  <a:ext uri="{FF2B5EF4-FFF2-40B4-BE49-F238E27FC236}">
                    <a16:creationId xmlns:a16="http://schemas.microsoft.com/office/drawing/2014/main" xmlns="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2" name="Forma libre 54">
                <a:extLst>
                  <a:ext uri="{FF2B5EF4-FFF2-40B4-BE49-F238E27FC236}">
                    <a16:creationId xmlns:a16="http://schemas.microsoft.com/office/drawing/2014/main" xmlns="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3" name="Elipse 55">
                <a:extLst>
                  <a:ext uri="{FF2B5EF4-FFF2-40B4-BE49-F238E27FC236}">
                    <a16:creationId xmlns:a16="http://schemas.microsoft.com/office/drawing/2014/main" xmlns="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4" name="Forma libre 56">
                <a:extLst>
                  <a:ext uri="{FF2B5EF4-FFF2-40B4-BE49-F238E27FC236}">
                    <a16:creationId xmlns:a16="http://schemas.microsoft.com/office/drawing/2014/main" xmlns="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5" name="Forma libre 57">
                <a:extLst>
                  <a:ext uri="{FF2B5EF4-FFF2-40B4-BE49-F238E27FC236}">
                    <a16:creationId xmlns:a16="http://schemas.microsoft.com/office/drawing/2014/main" xmlns="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6" name="Forma libre 58">
                <a:extLst>
                  <a:ext uri="{FF2B5EF4-FFF2-40B4-BE49-F238E27FC236}">
                    <a16:creationId xmlns:a16="http://schemas.microsoft.com/office/drawing/2014/main" xmlns="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7" name="Elipse 59">
                <a:extLst>
                  <a:ext uri="{FF2B5EF4-FFF2-40B4-BE49-F238E27FC236}">
                    <a16:creationId xmlns:a16="http://schemas.microsoft.com/office/drawing/2014/main" xmlns="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8" name="Forma libre 60">
                <a:extLst>
                  <a:ext uri="{FF2B5EF4-FFF2-40B4-BE49-F238E27FC236}">
                    <a16:creationId xmlns:a16="http://schemas.microsoft.com/office/drawing/2014/main" xmlns="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79" name="Línea 61">
                <a:extLst>
                  <a:ext uri="{FF2B5EF4-FFF2-40B4-BE49-F238E27FC236}">
                    <a16:creationId xmlns:a16="http://schemas.microsoft.com/office/drawing/2014/main" xmlns="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80" name="Línea 62">
                <a:extLst>
                  <a:ext uri="{FF2B5EF4-FFF2-40B4-BE49-F238E27FC236}">
                    <a16:creationId xmlns:a16="http://schemas.microsoft.com/office/drawing/2014/main" xmlns="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xmlns="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Elipse 268">
              <a:extLst>
                <a:ext uri="{FF2B5EF4-FFF2-40B4-BE49-F238E27FC236}">
                  <a16:creationId xmlns:a16="http://schemas.microsoft.com/office/drawing/2014/main" xmlns="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3" name="Forma libre 269">
              <a:extLst>
                <a:ext uri="{FF2B5EF4-FFF2-40B4-BE49-F238E27FC236}">
                  <a16:creationId xmlns:a16="http://schemas.microsoft.com/office/drawing/2014/main" xmlns="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4" name="Elipse 270">
              <a:extLst>
                <a:ext uri="{FF2B5EF4-FFF2-40B4-BE49-F238E27FC236}">
                  <a16:creationId xmlns:a16="http://schemas.microsoft.com/office/drawing/2014/main" xmlns="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5" name="Forma libre 271">
              <a:extLst>
                <a:ext uri="{FF2B5EF4-FFF2-40B4-BE49-F238E27FC236}">
                  <a16:creationId xmlns:a16="http://schemas.microsoft.com/office/drawing/2014/main" xmlns="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6" name="Elipse 272">
              <a:extLst>
                <a:ext uri="{FF2B5EF4-FFF2-40B4-BE49-F238E27FC236}">
                  <a16:creationId xmlns:a16="http://schemas.microsoft.com/office/drawing/2014/main" xmlns="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7" name="Forma libre 273">
              <a:extLst>
                <a:ext uri="{FF2B5EF4-FFF2-40B4-BE49-F238E27FC236}">
                  <a16:creationId xmlns:a16="http://schemas.microsoft.com/office/drawing/2014/main" xmlns="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8" name="Forma libre 274">
              <a:extLst>
                <a:ext uri="{FF2B5EF4-FFF2-40B4-BE49-F238E27FC236}">
                  <a16:creationId xmlns:a16="http://schemas.microsoft.com/office/drawing/2014/main" xmlns="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9" name="Forma libre 275">
              <a:extLst>
                <a:ext uri="{FF2B5EF4-FFF2-40B4-BE49-F238E27FC236}">
                  <a16:creationId xmlns:a16="http://schemas.microsoft.com/office/drawing/2014/main" xmlns="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0" name="Forma libre 276">
              <a:extLst>
                <a:ext uri="{FF2B5EF4-FFF2-40B4-BE49-F238E27FC236}">
                  <a16:creationId xmlns:a16="http://schemas.microsoft.com/office/drawing/2014/main" xmlns="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xmlns="" id="{6EF0E095-962C-4FF0-89AE-50E91D8B01BD}"/>
              </a:ext>
            </a:extLst>
          </p:cNvPr>
          <p:cNvGrpSpPr/>
          <p:nvPr/>
        </p:nvGrpSpPr>
        <p:grpSpPr>
          <a:xfrm>
            <a:off x="3062159" y="4426329"/>
            <a:ext cx="610282" cy="674403"/>
            <a:chOff x="4841875" y="2895601"/>
            <a:chExt cx="344488" cy="346075"/>
          </a:xfrm>
        </p:grpSpPr>
        <p:sp>
          <p:nvSpPr>
            <p:cNvPr id="192" name="Forma libre 258">
              <a:extLst>
                <a:ext uri="{FF2B5EF4-FFF2-40B4-BE49-F238E27FC236}">
                  <a16:creationId xmlns:a16="http://schemas.microsoft.com/office/drawing/2014/main" xmlns="" id="{6406E6B6-1167-46C8-948E-C5EF17DA0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2895601"/>
              <a:ext cx="195263" cy="195263"/>
            </a:xfrm>
            <a:custGeom>
              <a:avLst/>
              <a:gdLst>
                <a:gd name="T0" fmla="*/ 52 w 52"/>
                <a:gd name="T1" fmla="*/ 26 h 52"/>
                <a:gd name="T2" fmla="*/ 26 w 52"/>
                <a:gd name="T3" fmla="*/ 52 h 52"/>
                <a:gd name="T4" fmla="*/ 0 w 52"/>
                <a:gd name="T5" fmla="*/ 25 h 52"/>
                <a:gd name="T6" fmla="*/ 25 w 52"/>
                <a:gd name="T7" fmla="*/ 0 h 52"/>
                <a:gd name="T8" fmla="*/ 26 w 52"/>
                <a:gd name="T9" fmla="*/ 0 h 52"/>
                <a:gd name="T10" fmla="*/ 52 w 52"/>
                <a:gd name="T11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52" y="26"/>
                  </a:moveTo>
                  <a:cubicBezTo>
                    <a:pt x="52" y="40"/>
                    <a:pt x="40" y="52"/>
                    <a:pt x="26" y="52"/>
                  </a:cubicBezTo>
                  <a:cubicBezTo>
                    <a:pt x="12" y="52"/>
                    <a:pt x="0" y="40"/>
                    <a:pt x="0" y="25"/>
                  </a:cubicBezTo>
                  <a:cubicBezTo>
                    <a:pt x="0" y="11"/>
                    <a:pt x="11" y="1"/>
                    <a:pt x="25" y="0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40" y="0"/>
                    <a:pt x="52" y="11"/>
                    <a:pt x="52" y="26"/>
                  </a:cubicBezTo>
                  <a:close/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3" name="Forma libre 259">
              <a:extLst>
                <a:ext uri="{FF2B5EF4-FFF2-40B4-BE49-F238E27FC236}">
                  <a16:creationId xmlns:a16="http://schemas.microsoft.com/office/drawing/2014/main" xmlns="" id="{72ECCE91-FE4E-4D18-8094-A898EA086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2895601"/>
              <a:ext cx="52388" cy="195263"/>
            </a:xfrm>
            <a:custGeom>
              <a:avLst/>
              <a:gdLst>
                <a:gd name="T0" fmla="*/ 14 w 14"/>
                <a:gd name="T1" fmla="*/ 0 h 52"/>
                <a:gd name="T2" fmla="*/ 14 w 14"/>
                <a:gd name="T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52">
                  <a:moveTo>
                    <a:pt x="14" y="0"/>
                  </a:moveTo>
                  <a:cubicBezTo>
                    <a:pt x="0" y="15"/>
                    <a:pt x="0" y="34"/>
                    <a:pt x="14" y="52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4" name="Forma libre 260">
              <a:extLst>
                <a:ext uri="{FF2B5EF4-FFF2-40B4-BE49-F238E27FC236}">
                  <a16:creationId xmlns:a16="http://schemas.microsoft.com/office/drawing/2014/main" xmlns="" id="{3548F75A-EA11-4316-A1F6-0CAEB6787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088" y="2895601"/>
              <a:ext cx="52388" cy="195263"/>
            </a:xfrm>
            <a:custGeom>
              <a:avLst/>
              <a:gdLst>
                <a:gd name="T0" fmla="*/ 0 w 14"/>
                <a:gd name="T1" fmla="*/ 0 h 52"/>
                <a:gd name="T2" fmla="*/ 0 w 14"/>
                <a:gd name="T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52">
                  <a:moveTo>
                    <a:pt x="0" y="0"/>
                  </a:moveTo>
                  <a:cubicBezTo>
                    <a:pt x="14" y="15"/>
                    <a:pt x="14" y="34"/>
                    <a:pt x="0" y="52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5" name="Línea 261">
              <a:extLst>
                <a:ext uri="{FF2B5EF4-FFF2-40B4-BE49-F238E27FC236}">
                  <a16:creationId xmlns:a16="http://schemas.microsoft.com/office/drawing/2014/main" xmlns="" id="{5124F4E9-141F-499A-8EEC-1241D51B2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363" y="3044826"/>
              <a:ext cx="165100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6" name="Línea 262">
              <a:extLst>
                <a:ext uri="{FF2B5EF4-FFF2-40B4-BE49-F238E27FC236}">
                  <a16:creationId xmlns:a16="http://schemas.microsoft.com/office/drawing/2014/main" xmlns="" id="{F8299F61-1975-4EE9-BAB2-3CE9A446F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363" y="2940051"/>
              <a:ext cx="165100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7" name="Línea 263">
              <a:extLst>
                <a:ext uri="{FF2B5EF4-FFF2-40B4-BE49-F238E27FC236}">
                  <a16:creationId xmlns:a16="http://schemas.microsoft.com/office/drawing/2014/main" xmlns="" id="{21DCC590-EB7E-4BE9-BE74-8FD7163D4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488" y="2992438"/>
              <a:ext cx="195263" cy="0"/>
            </a:xfrm>
            <a:prstGeom prst="lin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8" name="Elipse 264">
              <a:extLst>
                <a:ext uri="{FF2B5EF4-FFF2-40B4-BE49-F238E27FC236}">
                  <a16:creationId xmlns:a16="http://schemas.microsoft.com/office/drawing/2014/main" xmlns="" id="{9DD4333D-6A4C-43A4-873D-73945A8A3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100" y="3105151"/>
              <a:ext cx="74613" cy="76200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9" name="Elipse 265">
              <a:extLst>
                <a:ext uri="{FF2B5EF4-FFF2-40B4-BE49-F238E27FC236}">
                  <a16:creationId xmlns:a16="http://schemas.microsoft.com/office/drawing/2014/main" xmlns="" id="{4BE9E84A-E911-4211-BBA2-3D0BE5875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813" y="3105151"/>
              <a:ext cx="74613" cy="76200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0" name="Elipse 266">
              <a:extLst>
                <a:ext uri="{FF2B5EF4-FFF2-40B4-BE49-F238E27FC236}">
                  <a16:creationId xmlns:a16="http://schemas.microsoft.com/office/drawing/2014/main" xmlns="" id="{0ECA1A96-AB7F-46A0-88B5-FCD888592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5" y="3105151"/>
              <a:ext cx="74613" cy="76200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1" name="Forma libre 267">
              <a:extLst>
                <a:ext uri="{FF2B5EF4-FFF2-40B4-BE49-F238E27FC236}">
                  <a16:creationId xmlns:a16="http://schemas.microsoft.com/office/drawing/2014/main" xmlns="" id="{75E1735F-98B1-4E7B-BDDC-FE64527C3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3181351"/>
              <a:ext cx="344488" cy="60325"/>
            </a:xfrm>
            <a:custGeom>
              <a:avLst/>
              <a:gdLst>
                <a:gd name="T0" fmla="*/ 76 w 92"/>
                <a:gd name="T1" fmla="*/ 0 h 16"/>
                <a:gd name="T2" fmla="*/ 61 w 92"/>
                <a:gd name="T3" fmla="*/ 11 h 16"/>
                <a:gd name="T4" fmla="*/ 46 w 92"/>
                <a:gd name="T5" fmla="*/ 0 h 16"/>
                <a:gd name="T6" fmla="*/ 31 w 92"/>
                <a:gd name="T7" fmla="*/ 11 h 16"/>
                <a:gd name="T8" fmla="*/ 16 w 92"/>
                <a:gd name="T9" fmla="*/ 0 h 16"/>
                <a:gd name="T10" fmla="*/ 0 w 92"/>
                <a:gd name="T11" fmla="*/ 16 h 16"/>
                <a:gd name="T12" fmla="*/ 92 w 92"/>
                <a:gd name="T13" fmla="*/ 16 h 16"/>
                <a:gd name="T14" fmla="*/ 76 w 92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">
                  <a:moveTo>
                    <a:pt x="76" y="0"/>
                  </a:moveTo>
                  <a:cubicBezTo>
                    <a:pt x="69" y="0"/>
                    <a:pt x="63" y="4"/>
                    <a:pt x="61" y="11"/>
                  </a:cubicBezTo>
                  <a:cubicBezTo>
                    <a:pt x="59" y="4"/>
                    <a:pt x="53" y="0"/>
                    <a:pt x="46" y="0"/>
                  </a:cubicBezTo>
                  <a:cubicBezTo>
                    <a:pt x="39" y="0"/>
                    <a:pt x="33" y="4"/>
                    <a:pt x="31" y="11"/>
                  </a:cubicBezTo>
                  <a:cubicBezTo>
                    <a:pt x="29" y="4"/>
                    <a:pt x="23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8"/>
                    <a:pt x="85" y="0"/>
                    <a:pt x="76" y="0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8" name="Grupo 37" descr="Esta imagen es un icono de tres personas y un globo terráqueo. ">
            <a:extLst>
              <a:ext uri="{FF2B5EF4-FFF2-40B4-BE49-F238E27FC236}">
                <a16:creationId xmlns:a16="http://schemas.microsoft.com/office/drawing/2014/main" xmlns="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Elipse 28">
              <a:extLst>
                <a:ext uri="{FF2B5EF4-FFF2-40B4-BE49-F238E27FC236}">
                  <a16:creationId xmlns:a16="http://schemas.microsoft.com/office/drawing/2014/main" xmlns="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xmlns="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orma libre 258">
                <a:extLst>
                  <a:ext uri="{FF2B5EF4-FFF2-40B4-BE49-F238E27FC236}">
                    <a16:creationId xmlns:a16="http://schemas.microsoft.com/office/drawing/2014/main" xmlns="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4" name="Forma libre 259">
                <a:extLst>
                  <a:ext uri="{FF2B5EF4-FFF2-40B4-BE49-F238E27FC236}">
                    <a16:creationId xmlns:a16="http://schemas.microsoft.com/office/drawing/2014/main" xmlns="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5" name="Forma libre 260">
                <a:extLst>
                  <a:ext uri="{FF2B5EF4-FFF2-40B4-BE49-F238E27FC236}">
                    <a16:creationId xmlns:a16="http://schemas.microsoft.com/office/drawing/2014/main" xmlns="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6" name="Línea 261">
                <a:extLst>
                  <a:ext uri="{FF2B5EF4-FFF2-40B4-BE49-F238E27FC236}">
                    <a16:creationId xmlns:a16="http://schemas.microsoft.com/office/drawing/2014/main" xmlns="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7" name="Línea 262">
                <a:extLst>
                  <a:ext uri="{FF2B5EF4-FFF2-40B4-BE49-F238E27FC236}">
                    <a16:creationId xmlns:a16="http://schemas.microsoft.com/office/drawing/2014/main" xmlns="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8" name="Línea 263">
                <a:extLst>
                  <a:ext uri="{FF2B5EF4-FFF2-40B4-BE49-F238E27FC236}">
                    <a16:creationId xmlns:a16="http://schemas.microsoft.com/office/drawing/2014/main" xmlns="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9" name="Elipse 264">
                <a:extLst>
                  <a:ext uri="{FF2B5EF4-FFF2-40B4-BE49-F238E27FC236}">
                    <a16:creationId xmlns:a16="http://schemas.microsoft.com/office/drawing/2014/main" xmlns="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0" name="Elipse 265">
                <a:extLst>
                  <a:ext uri="{FF2B5EF4-FFF2-40B4-BE49-F238E27FC236}">
                    <a16:creationId xmlns:a16="http://schemas.microsoft.com/office/drawing/2014/main" xmlns="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1" name="Elipse 266">
                <a:extLst>
                  <a:ext uri="{FF2B5EF4-FFF2-40B4-BE49-F238E27FC236}">
                    <a16:creationId xmlns:a16="http://schemas.microsoft.com/office/drawing/2014/main" xmlns="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2" name="Forma libre 267">
                <a:extLst>
                  <a:ext uri="{FF2B5EF4-FFF2-40B4-BE49-F238E27FC236}">
                    <a16:creationId xmlns:a16="http://schemas.microsoft.com/office/drawing/2014/main" xmlns="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39" name="Grupo 38" descr="Esta imagen es un icono de tres personas interactuando. ">
            <a:extLst>
              <a:ext uri="{FF2B5EF4-FFF2-40B4-BE49-F238E27FC236}">
                <a16:creationId xmlns:a16="http://schemas.microsoft.com/office/drawing/2014/main" xmlns="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orma libre 27">
              <a:extLst>
                <a:ext uri="{FF2B5EF4-FFF2-40B4-BE49-F238E27FC236}">
                  <a16:creationId xmlns:a16="http://schemas.microsoft.com/office/drawing/2014/main" xmlns="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213" name="Grupo 212">
              <a:extLst>
                <a:ext uri="{FF2B5EF4-FFF2-40B4-BE49-F238E27FC236}">
                  <a16:creationId xmlns:a16="http://schemas.microsoft.com/office/drawing/2014/main" xmlns="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orma libre 49">
                <a:extLst>
                  <a:ext uri="{FF2B5EF4-FFF2-40B4-BE49-F238E27FC236}">
                    <a16:creationId xmlns:a16="http://schemas.microsoft.com/office/drawing/2014/main" xmlns="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5" name="Forma libre 50">
                <a:extLst>
                  <a:ext uri="{FF2B5EF4-FFF2-40B4-BE49-F238E27FC236}">
                    <a16:creationId xmlns:a16="http://schemas.microsoft.com/office/drawing/2014/main" xmlns="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6" name="Elipse 51">
                <a:extLst>
                  <a:ext uri="{FF2B5EF4-FFF2-40B4-BE49-F238E27FC236}">
                    <a16:creationId xmlns:a16="http://schemas.microsoft.com/office/drawing/2014/main" xmlns="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7" name="Forma libre 52">
                <a:extLst>
                  <a:ext uri="{FF2B5EF4-FFF2-40B4-BE49-F238E27FC236}">
                    <a16:creationId xmlns:a16="http://schemas.microsoft.com/office/drawing/2014/main" xmlns="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8" name="Forma libre 53">
                <a:extLst>
                  <a:ext uri="{FF2B5EF4-FFF2-40B4-BE49-F238E27FC236}">
                    <a16:creationId xmlns:a16="http://schemas.microsoft.com/office/drawing/2014/main" xmlns="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19" name="Forma libre 54">
                <a:extLst>
                  <a:ext uri="{FF2B5EF4-FFF2-40B4-BE49-F238E27FC236}">
                    <a16:creationId xmlns:a16="http://schemas.microsoft.com/office/drawing/2014/main" xmlns="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0" name="Elipse 55">
                <a:extLst>
                  <a:ext uri="{FF2B5EF4-FFF2-40B4-BE49-F238E27FC236}">
                    <a16:creationId xmlns:a16="http://schemas.microsoft.com/office/drawing/2014/main" xmlns="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1" name="Forma libre 56">
                <a:extLst>
                  <a:ext uri="{FF2B5EF4-FFF2-40B4-BE49-F238E27FC236}">
                    <a16:creationId xmlns:a16="http://schemas.microsoft.com/office/drawing/2014/main" xmlns="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2" name="Forma libre 57">
                <a:extLst>
                  <a:ext uri="{FF2B5EF4-FFF2-40B4-BE49-F238E27FC236}">
                    <a16:creationId xmlns:a16="http://schemas.microsoft.com/office/drawing/2014/main" xmlns="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3" name="Forma libre 58">
                <a:extLst>
                  <a:ext uri="{FF2B5EF4-FFF2-40B4-BE49-F238E27FC236}">
                    <a16:creationId xmlns:a16="http://schemas.microsoft.com/office/drawing/2014/main" xmlns="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4" name="Elipse 59">
                <a:extLst>
                  <a:ext uri="{FF2B5EF4-FFF2-40B4-BE49-F238E27FC236}">
                    <a16:creationId xmlns:a16="http://schemas.microsoft.com/office/drawing/2014/main" xmlns="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5" name="Forma libre 60">
                <a:extLst>
                  <a:ext uri="{FF2B5EF4-FFF2-40B4-BE49-F238E27FC236}">
                    <a16:creationId xmlns:a16="http://schemas.microsoft.com/office/drawing/2014/main" xmlns="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6" name="Línea 61">
                <a:extLst>
                  <a:ext uri="{FF2B5EF4-FFF2-40B4-BE49-F238E27FC236}">
                    <a16:creationId xmlns:a16="http://schemas.microsoft.com/office/drawing/2014/main" xmlns="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27" name="Línea 62">
                <a:extLst>
                  <a:ext uri="{FF2B5EF4-FFF2-40B4-BE49-F238E27FC236}">
                    <a16:creationId xmlns:a16="http://schemas.microsoft.com/office/drawing/2014/main" xmlns="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xmlns="" id="{A64F8879-D01A-46C0-82F4-C2574F5186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831847" y="4157463"/>
            <a:ext cx="1872473" cy="1573311"/>
            <a:chOff x="9671564" y="4157463"/>
            <a:chExt cx="1729394" cy="864734"/>
          </a:xfrm>
        </p:grpSpPr>
        <p:sp>
          <p:nvSpPr>
            <p:cNvPr id="331" name="Cuadro de texto 330">
              <a:extLst>
                <a:ext uri="{FF2B5EF4-FFF2-40B4-BE49-F238E27FC236}">
                  <a16:creationId xmlns:a16="http://schemas.microsoft.com/office/drawing/2014/main" xmlns="" id="{62109C55-9EBC-4778-80D4-D55D22307915}"/>
                </a:ext>
              </a:extLst>
            </p:cNvPr>
            <p:cNvSpPr txBox="1"/>
            <p:nvPr/>
          </p:nvSpPr>
          <p:spPr>
            <a:xfrm>
              <a:off x="9671564" y="4157463"/>
              <a:ext cx="172939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Capital, activos y utilidades </a:t>
              </a:r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xmlns="" id="{779BDC05-BA31-44EF-B695-331F1F3CEBCA}"/>
                </a:ext>
              </a:extLst>
            </p:cNvPr>
            <p:cNvSpPr/>
            <p:nvPr/>
          </p:nvSpPr>
          <p:spPr>
            <a:xfrm>
              <a:off x="9671564" y="4480878"/>
              <a:ext cx="1729394" cy="54131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Sucursales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Mesas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Inventario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Ingresos</a:t>
              </a: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xmlns="" id="{28F9A76E-D468-407E-9575-CEACF445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995157" y="2023899"/>
            <a:ext cx="2070594" cy="1595918"/>
            <a:chOff x="9659052" y="4157408"/>
            <a:chExt cx="1770948" cy="1595918"/>
          </a:xfrm>
        </p:grpSpPr>
        <p:sp>
          <p:nvSpPr>
            <p:cNvPr id="337" name="Cuadro de texto 336">
              <a:extLst>
                <a:ext uri="{FF2B5EF4-FFF2-40B4-BE49-F238E27FC236}">
                  <a16:creationId xmlns:a16="http://schemas.microsoft.com/office/drawing/2014/main" xmlns="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Prestaciones o servicios</a:t>
              </a:r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xmlns="" id="{9DE6A47E-C4CC-416D-9C28-3273394521C8}"/>
                </a:ext>
              </a:extLst>
            </p:cNvPr>
            <p:cNvSpPr/>
            <p:nvPr/>
          </p:nvSpPr>
          <p:spPr>
            <a:xfrm>
              <a:off x="9659052" y="4768441"/>
              <a:ext cx="1729394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Alimentos (platos)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Bebidas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Reservas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Atención especial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xmlns="" id="{99CDDA2C-6FA4-497B-A320-3ED782990E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33553" y="2164807"/>
            <a:ext cx="1988356" cy="1870429"/>
            <a:chOff x="1397548" y="2203556"/>
            <a:chExt cx="1624360" cy="1870429"/>
          </a:xfrm>
        </p:grpSpPr>
        <p:sp>
          <p:nvSpPr>
            <p:cNvPr id="340" name="Cuadro de texto 339">
              <a:extLst>
                <a:ext uri="{FF2B5EF4-FFF2-40B4-BE49-F238E27FC236}">
                  <a16:creationId xmlns:a16="http://schemas.microsoft.com/office/drawing/2014/main" xmlns="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Recurso humano</a:t>
              </a:r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xmlns="" id="{594EDD4C-FB3C-4D67-A0E0-448BE5307678}"/>
                </a:ext>
              </a:extLst>
            </p:cNvPr>
            <p:cNvSpPr/>
            <p:nvPr/>
          </p:nvSpPr>
          <p:spPr>
            <a:xfrm>
              <a:off x="1397548" y="2596657"/>
              <a:ext cx="1594604" cy="147732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Empleados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Administradores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Abastecedores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Clientes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es-E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Usuarios del programa</a:t>
              </a:r>
            </a:p>
          </p:txBody>
        </p:sp>
      </p:grpSp>
      <p:sp>
        <p:nvSpPr>
          <p:cNvPr id="346" name="Cuadro de texto 345">
            <a:extLst>
              <a:ext uri="{FF2B5EF4-FFF2-40B4-BE49-F238E27FC236}">
                <a16:creationId xmlns:a16="http://schemas.microsoft.com/office/drawing/2014/main" xmlns="" id="{3DF722C9-361F-401E-AD34-54132A8436B3}"/>
              </a:ext>
            </a:extLst>
          </p:cNvPr>
          <p:cNvSpPr txBox="1"/>
          <p:nvPr/>
        </p:nvSpPr>
        <p:spPr>
          <a:xfrm>
            <a:off x="3953986" y="538827"/>
            <a:ext cx="42840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registrada por el Sistema Informático</a:t>
            </a:r>
          </a:p>
        </p:txBody>
      </p:sp>
      <p:sp>
        <p:nvSpPr>
          <p:cNvPr id="24" name="Título 23" hidden="1">
            <a:extLst>
              <a:ext uri="{FF2B5EF4-FFF2-40B4-BE49-F238E27FC236}">
                <a16:creationId xmlns:a16="http://schemas.microsoft.com/office/drawing/2014/main" xmlns="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4,</a:t>
            </a: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9FA6F509-A83D-47C8-9A59-11F194A850DF}"/>
              </a:ext>
            </a:extLst>
          </p:cNvPr>
          <p:cNvSpPr txBox="1"/>
          <p:nvPr/>
        </p:nvSpPr>
        <p:spPr>
          <a:xfrm>
            <a:off x="683580" y="956150"/>
            <a:ext cx="105466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NI" dirty="0">
                <a:effectLst/>
                <a:latin typeface="Segoe UI" panose="020B0502040204020203" pitchFamily="34" charset="0"/>
                <a:ea typeface="PMingLiU" panose="02020500000000000000" pitchFamily="18" charset="-120"/>
                <a:cs typeface="Segoe UI" panose="020B0502040204020203" pitchFamily="34" charset="0"/>
              </a:rPr>
              <a:t>Las mesas se encuentran registradas con código único, número de mesa, sucursal a la que pertenece, cantidad de asientos y área (Terraza, Salón no Fumadores, Salón Fumadores)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dirty="0">
              <a:effectLst/>
              <a:latin typeface="Segoe UI" panose="020B0502040204020203" pitchFamily="34" charset="0"/>
              <a:ea typeface="PMingLiU" panose="02020500000000000000" pitchFamily="18" charset="-120"/>
              <a:cs typeface="Segoe UI" panose="020B0502040204020203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NI" dirty="0">
                <a:effectLst/>
                <a:latin typeface="Segoe UI" panose="020B0502040204020203" pitchFamily="34" charset="0"/>
                <a:ea typeface="PMingLiU" panose="02020500000000000000" pitchFamily="18" charset="-120"/>
                <a:cs typeface="Segoe UI" panose="020B0502040204020203" pitchFamily="34" charset="0"/>
              </a:rPr>
              <a:t>Para las ventas se deberá registrar quien de los empleados realizó la orden y la fecha de realización, además por cada orden detallar los platos que se pidieron, la mesa y la hora de atención.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dirty="0">
              <a:effectLst/>
              <a:latin typeface="Segoe UI" panose="020B0502040204020203" pitchFamily="34" charset="0"/>
              <a:ea typeface="PMingLiU" panose="02020500000000000000" pitchFamily="18" charset="-120"/>
              <a:cs typeface="Segoe UI" panose="020B0502040204020203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NI" dirty="0">
                <a:effectLst/>
                <a:latin typeface="Segoe UI" panose="020B0502040204020203" pitchFamily="34" charset="0"/>
                <a:ea typeface="PMingLiU" panose="02020500000000000000" pitchFamily="18" charset="-120"/>
                <a:cs typeface="Segoe UI" panose="020B0502040204020203" pitchFamily="34" charset="0"/>
              </a:rPr>
              <a:t>Indicar si el pago de la orden se realizó de contado o con tarjeta de crédito, en el caso de las tarjetas de crédito, registrar los datos del cliente, número de cédula, nombres y apellidos y un número de teléfono. Solamente registrar aquellos que pagaron con tarjeta y el monto abonado.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s-NI" dirty="0">
              <a:effectLst/>
              <a:latin typeface="Segoe UI" panose="020B0502040204020203" pitchFamily="34" charset="0"/>
              <a:ea typeface="PMingLiU" panose="02020500000000000000" pitchFamily="18" charset="-120"/>
              <a:cs typeface="Segoe UI" panose="020B0502040204020203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NI" dirty="0">
                <a:effectLst/>
                <a:latin typeface="Segoe UI" panose="020B0502040204020203" pitchFamily="34" charset="0"/>
                <a:ea typeface="PMingLiU" panose="02020500000000000000" pitchFamily="18" charset="-120"/>
                <a:cs typeface="Segoe UI" panose="020B0502040204020203" pitchFamily="34" charset="0"/>
              </a:rPr>
              <a:t>Los restaurantes ofrecen el servicio de reserva en el cual se deberá indicar la fecha de la reserva, fecha de llegada, hora, cantidad de asistentes y la mesa, por cuestiones de disponibilidad solo se puede reservar una sola mesa, indicar también en la reserva si el cliente necesita algún servicio de atención especial para discapacitados (Si / No), no se podrán realizar reservas o pagos con tarjetas sin la cédula por lo tanto para la reserva se registran los mismos datos del cliente que se anotan en el pago.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dirty="0">
              <a:effectLst/>
              <a:latin typeface="Segoe UI" panose="020B0502040204020203" pitchFamily="34" charset="0"/>
              <a:ea typeface="PMingLiU" panose="02020500000000000000" pitchFamily="18" charset="-120"/>
              <a:cs typeface="Segoe UI" panose="020B0502040204020203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NI" dirty="0">
                <a:effectLst/>
                <a:latin typeface="Segoe UI" panose="020B0502040204020203" pitchFamily="34" charset="0"/>
                <a:ea typeface="PMingLiU" panose="02020500000000000000" pitchFamily="18" charset="-120"/>
                <a:cs typeface="Segoe UI" panose="020B0502040204020203" pitchFamily="34" charset="0"/>
              </a:rPr>
              <a:t>Es necesario saber en qué sucursales trabaja cada empleado, considerando que estos solo pueden estar asignados en una sola</a:t>
            </a:r>
            <a:r>
              <a:rPr lang="es-NI" dirty="0" smtClean="0">
                <a:effectLst/>
                <a:latin typeface="Segoe UI" panose="020B0502040204020203" pitchFamily="34" charset="0"/>
                <a:ea typeface="PMingLiU" panose="02020500000000000000" pitchFamily="18" charset="-120"/>
                <a:cs typeface="Segoe UI" panose="020B0502040204020203" pitchFamily="34" charset="0"/>
              </a:rPr>
              <a:t>.</a:t>
            </a:r>
            <a:endParaRPr lang="es-NI" dirty="0">
              <a:effectLst/>
              <a:latin typeface="Segoe UI" panose="020B0502040204020203" pitchFamily="34" charset="0"/>
              <a:ea typeface="PMingLiU" panose="02020500000000000000" pitchFamily="18" charset="-120"/>
              <a:cs typeface="Segoe UI" panose="020B0502040204020203" pitchFamily="34" charset="0"/>
            </a:endParaRPr>
          </a:p>
        </p:txBody>
      </p:sp>
      <p:sp>
        <p:nvSpPr>
          <p:cNvPr id="6" name="Cuadro de texto 1">
            <a:extLst>
              <a:ext uri="{FF2B5EF4-FFF2-40B4-BE49-F238E27FC236}">
                <a16:creationId xmlns:a16="http://schemas.microsoft.com/office/drawing/2014/main" xmlns="" id="{A5DCC0FB-3DA4-4F71-8E48-BF2D656C89D7}"/>
              </a:ext>
            </a:extLst>
          </p:cNvPr>
          <p:cNvSpPr txBox="1"/>
          <p:nvPr/>
        </p:nvSpPr>
        <p:spPr>
          <a:xfrm>
            <a:off x="1280662" y="443189"/>
            <a:ext cx="5049116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s-E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19249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 de texto 106">
            <a:extLst>
              <a:ext uri="{FF2B5EF4-FFF2-40B4-BE49-F238E27FC236}">
                <a16:creationId xmlns:a16="http://schemas.microsoft.com/office/drawing/2014/main" xmlns="" id="{54EA7ED5-6E34-4D47-91B6-F78F5F8B4C6E}"/>
              </a:ext>
            </a:extLst>
          </p:cNvPr>
          <p:cNvSpPr txBox="1"/>
          <p:nvPr/>
        </p:nvSpPr>
        <p:spPr>
          <a:xfrm>
            <a:off x="451856" y="1474261"/>
            <a:ext cx="360328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s-E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Diagrama</a:t>
            </a:r>
          </a:p>
          <a:p>
            <a:pPr rtl="0">
              <a:lnSpc>
                <a:spcPts val="4000"/>
              </a:lnSpc>
            </a:pPr>
            <a:r>
              <a:rPr lang="es-E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la base</a:t>
            </a:r>
          </a:p>
          <a:p>
            <a:pPr rtl="0">
              <a:lnSpc>
                <a:spcPts val="4000"/>
              </a:lnSpc>
            </a:pPr>
            <a:r>
              <a:rPr lang="es-E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Datos</a:t>
            </a:r>
            <a:endParaRPr lang="es-E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ángulo: Esquinas redondeadas 117">
            <a:extLst>
              <a:ext uri="{FF2B5EF4-FFF2-40B4-BE49-F238E27FC236}">
                <a16:creationId xmlns:a16="http://schemas.microsoft.com/office/drawing/2014/main" xmlns="" id="{A21B85DB-181D-46E7-A9DF-F92B1DF0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44245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504" y="899494"/>
            <a:ext cx="852606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 de texto 106">
            <a:extLst>
              <a:ext uri="{FF2B5EF4-FFF2-40B4-BE49-F238E27FC236}">
                <a16:creationId xmlns:a16="http://schemas.microsoft.com/office/drawing/2014/main" xmlns="" id="{54EA7ED5-6E34-4D47-91B6-F78F5F8B4C6E}"/>
              </a:ext>
            </a:extLst>
          </p:cNvPr>
          <p:cNvSpPr txBox="1"/>
          <p:nvPr/>
        </p:nvSpPr>
        <p:spPr>
          <a:xfrm>
            <a:off x="239698" y="1474261"/>
            <a:ext cx="3815446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s-E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de un usuario Administrador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6D08E99A-0644-4757-9F3A-BBA1A4F39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166041" y="-53266"/>
            <a:ext cx="26377" cy="69112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117">
            <a:extLst>
              <a:ext uri="{FF2B5EF4-FFF2-40B4-BE49-F238E27FC236}">
                <a16:creationId xmlns:a16="http://schemas.microsoft.com/office/drawing/2014/main" xmlns="" id="{A21B85DB-181D-46E7-A9DF-F92B1DF0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70622" y="278084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0B8C9A86-3574-4A2E-BC62-481A2BE7F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39664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111" y="494017"/>
            <a:ext cx="7666890" cy="58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xmlns="" id="{81CDE455-899F-4FBE-874D-E4CE77FEA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166041" y="-26633"/>
            <a:ext cx="0" cy="69867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66487624-9B54-4C42-8B65-7953DAED8B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166041" y="-26633"/>
            <a:ext cx="0" cy="68846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117">
            <a:extLst>
              <a:ext uri="{FF2B5EF4-FFF2-40B4-BE49-F238E27FC236}">
                <a16:creationId xmlns:a16="http://schemas.microsoft.com/office/drawing/2014/main" xmlns="" id="{5FB0C2B8-B9FF-4C08-AAE5-E377086F4D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44245" y="216828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Cuadro de texto 106">
            <a:extLst>
              <a:ext uri="{FF2B5EF4-FFF2-40B4-BE49-F238E27FC236}">
                <a16:creationId xmlns:a16="http://schemas.microsoft.com/office/drawing/2014/main" xmlns="" id="{9554847D-E4E0-4DB7-ADA8-17D61D7FDB55}"/>
              </a:ext>
            </a:extLst>
          </p:cNvPr>
          <p:cNvSpPr txBox="1"/>
          <p:nvPr/>
        </p:nvSpPr>
        <p:spPr>
          <a:xfrm>
            <a:off x="451856" y="147426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s-E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35" y="223431"/>
            <a:ext cx="7693265" cy="638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>
            <a:extLst>
              <a:ext uri="{FF2B5EF4-FFF2-40B4-BE49-F238E27FC236}">
                <a16:creationId xmlns:a16="http://schemas.microsoft.com/office/drawing/2014/main" xmlns="" id="{A6D12FB3-2E0E-4392-B30A-8FABD5597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12700" y="2000255"/>
            <a:ext cx="12204700" cy="2514602"/>
            <a:chOff x="-12700" y="2162907"/>
            <a:chExt cx="12204700" cy="2514602"/>
          </a:xfrm>
        </p:grpSpPr>
        <p:pic>
          <p:nvPicPr>
            <p:cNvPr id="2" name="Imagen 1" descr="Un grupo de personas sentadas en un escritorio&#10;">
              <a:extLst>
                <a:ext uri="{FF2B5EF4-FFF2-40B4-BE49-F238E27FC236}">
                  <a16:creationId xmlns:a16="http://schemas.microsoft.com/office/drawing/2014/main" xmlns="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ángulo 2" descr="Esta es una imagen de un escritorio con equipos portátiles y personas trabajando.">
              <a:extLst>
                <a:ext uri="{FF2B5EF4-FFF2-40B4-BE49-F238E27FC236}">
                  <a16:creationId xmlns:a16="http://schemas.microsoft.com/office/drawing/2014/main" xmlns="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xmlns="" id="{3CFBA714-94A9-4CEA-9D73-2E90A898B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xmlns="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xmlns="" id="{B20BBE89-8E4D-448A-8F53-F45437DD24BB}"/>
                </a:ext>
              </a:extLst>
            </p:cNvPr>
            <p:cNvSpPr/>
            <p:nvPr/>
          </p:nvSpPr>
          <p:spPr>
            <a:xfrm>
              <a:off x="1470017" y="2611129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Cuadro de texto 12">
              <a:extLst>
                <a:ext uri="{FF2B5EF4-FFF2-40B4-BE49-F238E27FC236}">
                  <a16:creationId xmlns:a16="http://schemas.microsoft.com/office/drawing/2014/main" xmlns="" id="{DC02C732-8960-4820-B185-F087E030DAAA}"/>
                </a:ext>
              </a:extLst>
            </p:cNvPr>
            <p:cNvSpPr txBox="1"/>
            <p:nvPr/>
          </p:nvSpPr>
          <p:spPr>
            <a:xfrm>
              <a:off x="1075015" y="3189004"/>
              <a:ext cx="98745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es-ES" sz="3200" b="1" dirty="0">
                  <a:solidFill>
                    <a:schemeClr val="bg1"/>
                  </a:solidFill>
                  <a:latin typeface="+mj-lt"/>
                </a:rPr>
                <a:t>100 %</a:t>
              </a: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xmlns="" id="{1B02FFA3-53E3-4FFD-922C-CCB9EFEA5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xmlns="" id="{0EB5F512-613A-44CC-ACE3-5B63ACC24F3F}"/>
                </a:ext>
              </a:extLst>
            </p:cNvPr>
            <p:cNvSpPr/>
            <p:nvPr/>
          </p:nvSpPr>
          <p:spPr>
            <a:xfrm>
              <a:off x="3878482" y="2887034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CDD030F3-5250-4104-9D3A-3BDB421469D0}"/>
                </a:ext>
              </a:extLst>
            </p:cNvPr>
            <p:cNvSpPr/>
            <p:nvPr/>
          </p:nvSpPr>
          <p:spPr>
            <a:xfrm>
              <a:off x="3928923" y="2931641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28" name="Cuadro de texto 27">
              <a:extLst>
                <a:ext uri="{FF2B5EF4-FFF2-40B4-BE49-F238E27FC236}">
                  <a16:creationId xmlns:a16="http://schemas.microsoft.com/office/drawing/2014/main" xmlns="" id="{1CC8C601-FB40-4573-87B3-B1126A610542}"/>
                </a:ext>
              </a:extLst>
            </p:cNvPr>
            <p:cNvSpPr txBox="1"/>
            <p:nvPr/>
          </p:nvSpPr>
          <p:spPr>
            <a:xfrm>
              <a:off x="4169057" y="3189005"/>
              <a:ext cx="783869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es-ES" sz="3200" b="1" dirty="0">
                  <a:solidFill>
                    <a:schemeClr val="bg1"/>
                  </a:solidFill>
                  <a:latin typeface="+mj-lt"/>
                </a:rPr>
                <a:t>90 %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xmlns="" id="{B9703755-0B67-41E7-B72A-5A3A54730479}"/>
                </a:ext>
              </a:extLst>
            </p:cNvPr>
            <p:cNvSpPr/>
            <p:nvPr/>
          </p:nvSpPr>
          <p:spPr>
            <a:xfrm>
              <a:off x="7394959" y="259050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xmlns="" id="{7668F955-7C8C-4C69-AA19-CD562C2DFDCC}"/>
                </a:ext>
              </a:extLst>
            </p:cNvPr>
            <p:cNvSpPr/>
            <p:nvPr/>
          </p:nvSpPr>
          <p:spPr>
            <a:xfrm>
              <a:off x="7442448" y="2634301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0" name="Cuadro de texto 39">
              <a:extLst>
                <a:ext uri="{FF2B5EF4-FFF2-40B4-BE49-F238E27FC236}">
                  <a16:creationId xmlns:a16="http://schemas.microsoft.com/office/drawing/2014/main" xmlns="" id="{5C436978-7B84-4F27-8A32-574050B29AD0}"/>
                </a:ext>
              </a:extLst>
            </p:cNvPr>
            <p:cNvSpPr txBox="1"/>
            <p:nvPr/>
          </p:nvSpPr>
          <p:spPr>
            <a:xfrm>
              <a:off x="7080622" y="3189005"/>
              <a:ext cx="98745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es-ES" sz="3200" b="1" dirty="0">
                  <a:solidFill>
                    <a:schemeClr val="bg1"/>
                  </a:solidFill>
                  <a:latin typeface="+mj-lt"/>
                </a:rPr>
                <a:t>100 %</a:t>
              </a:r>
            </a:p>
          </p:txBody>
        </p: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xmlns="" id="{65E89B9B-4C47-402B-9C75-47765E1F7593}"/>
                </a:ext>
              </a:extLst>
            </p:cNvPr>
            <p:cNvGrpSpPr/>
            <p:nvPr/>
          </p:nvGrpSpPr>
          <p:grpSpPr>
            <a:xfrm>
              <a:off x="9871788" y="2613440"/>
              <a:ext cx="1431828" cy="1550234"/>
              <a:chOff x="7168469" y="2584476"/>
              <a:chExt cx="1431828" cy="1550234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xmlns="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584476"/>
                <a:ext cx="1431828" cy="1550234"/>
                <a:chOff x="7168469" y="2584476"/>
                <a:chExt cx="1431828" cy="1550234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xmlns="" id="{52EBF013-87F7-4305-9CC9-737BE16F0D9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es-ES" dirty="0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xmlns="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7764538" y="2584476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dirty="0"/>
                </a:p>
              </p:txBody>
            </p:sp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xmlns="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7809145" y="26326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s-ES" dirty="0"/>
                </a:p>
              </p:txBody>
            </p:sp>
          </p:grpSp>
          <p:sp>
            <p:nvSpPr>
              <p:cNvPr id="52" name="Cuadro de texto 51">
                <a:extLst>
                  <a:ext uri="{FF2B5EF4-FFF2-40B4-BE49-F238E27FC236}">
                    <a16:creationId xmlns:a16="http://schemas.microsoft.com/office/drawing/2014/main" xmlns="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390658" y="3160041"/>
                <a:ext cx="9874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es-ES" sz="3200" b="1" dirty="0">
                    <a:solidFill>
                      <a:schemeClr val="bg1"/>
                    </a:solidFill>
                    <a:latin typeface="+mj-lt"/>
                  </a:rPr>
                  <a:t>100 %</a:t>
                </a:r>
              </a:p>
            </p:txBody>
          </p:sp>
        </p:grpSp>
        <p:sp>
          <p:nvSpPr>
            <p:cNvPr id="66" name="Arco 65">
              <a:extLst>
                <a:ext uri="{FF2B5EF4-FFF2-40B4-BE49-F238E27FC236}">
                  <a16:creationId xmlns:a16="http://schemas.microsoft.com/office/drawing/2014/main" xmlns="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8" name="Cuadro de texto 17">
            <a:extLst>
              <a:ext uri="{FF2B5EF4-FFF2-40B4-BE49-F238E27FC236}">
                <a16:creationId xmlns:a16="http://schemas.microsoft.com/office/drawing/2014/main" xmlns="" id="{39929E06-4AB9-4598-A963-82CCC18A3FF2}"/>
              </a:ext>
            </a:extLst>
          </p:cNvPr>
          <p:cNvSpPr txBox="1"/>
          <p:nvPr/>
        </p:nvSpPr>
        <p:spPr>
          <a:xfrm>
            <a:off x="986500" y="4841786"/>
            <a:ext cx="11644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Estructura 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xmlns="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0" y="5380672"/>
            <a:ext cx="2653720" cy="143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NI" sz="1600" dirty="0">
                <a:latin typeface="Segoe UI" panose="020B0502040204020203" pitchFamily="34" charset="0"/>
                <a:cs typeface="Segoe UI" panose="020B0502040204020203" pitchFamily="34" charset="0"/>
              </a:rPr>
              <a:t>Se ha logrado desarrollar el programa de acuerdo al patrón de diseño “Modelo, Vista, Controlador”</a:t>
            </a:r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xmlns="" id="{A258B9C9-A63C-4AE4-8EB4-544F3A70C2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 de texto 23">
            <a:extLst>
              <a:ext uri="{FF2B5EF4-FFF2-40B4-BE49-F238E27FC236}">
                <a16:creationId xmlns:a16="http://schemas.microsoft.com/office/drawing/2014/main" xmlns="" id="{AB0754C1-4097-4CDA-B3CB-7304331CBBB9}"/>
              </a:ext>
            </a:extLst>
          </p:cNvPr>
          <p:cNvSpPr txBox="1"/>
          <p:nvPr/>
        </p:nvSpPr>
        <p:spPr>
          <a:xfrm>
            <a:off x="3117015" y="4841787"/>
            <a:ext cx="28879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Principales requerimientos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xmlns="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00058" y="5380672"/>
            <a:ext cx="2653720" cy="143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NI" sz="1600" dirty="0">
                <a:latin typeface="Segoe UI" panose="020B0502040204020203" pitchFamily="34" charset="0"/>
                <a:cs typeface="Segoe UI" panose="020B0502040204020203" pitchFamily="34" charset="0"/>
              </a:rPr>
              <a:t>Se logró cumplir con los requerimientos principales del caso de estudio sobre la información y funcionalidad.</a:t>
            </a:r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EE30765C-622F-4015-90C6-297DE00BBD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 de texto 35">
            <a:extLst>
              <a:ext uri="{FF2B5EF4-FFF2-40B4-BE49-F238E27FC236}">
                <a16:creationId xmlns:a16="http://schemas.microsoft.com/office/drawing/2014/main" xmlns="" id="{54005B0B-E5FC-472B-962B-C2258039F3B2}"/>
              </a:ext>
            </a:extLst>
          </p:cNvPr>
          <p:cNvSpPr txBox="1"/>
          <p:nvPr/>
        </p:nvSpPr>
        <p:spPr>
          <a:xfrm>
            <a:off x="6968285" y="4841787"/>
            <a:ext cx="12121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Apariencia 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xmlns="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096000" y="5380672"/>
            <a:ext cx="2805207" cy="1437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NI" sz="1600" dirty="0"/>
              <a:t>El sistema cuenta con diseño intuitivo, atractivo y amigable para una buena experiencia que va ligada a la funcionalidad.</a:t>
            </a:r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xmlns="" id="{8781AB32-AC63-443B-8ADA-AAB7C97239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 de texto 47">
            <a:extLst>
              <a:ext uri="{FF2B5EF4-FFF2-40B4-BE49-F238E27FC236}">
                <a16:creationId xmlns:a16="http://schemas.microsoft.com/office/drawing/2014/main" xmlns="" id="{F7B6FBDF-4663-4A5D-A2B3-B90DCEBBA233}"/>
              </a:ext>
            </a:extLst>
          </p:cNvPr>
          <p:cNvSpPr txBox="1"/>
          <p:nvPr/>
        </p:nvSpPr>
        <p:spPr>
          <a:xfrm>
            <a:off x="9699289" y="4841787"/>
            <a:ext cx="17768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Automatización 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xmlns="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94916" y="5277685"/>
            <a:ext cx="2653720" cy="1068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NI" sz="1600" dirty="0"/>
              <a:t>El sistema genera reportes para analizar el desempeño de la empresa.</a:t>
            </a:r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xmlns="" id="{28F561C8-B2FA-4D2D-9122-39870DF54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 de texto 56">
            <a:extLst>
              <a:ext uri="{FF2B5EF4-FFF2-40B4-BE49-F238E27FC236}">
                <a16:creationId xmlns:a16="http://schemas.microsoft.com/office/drawing/2014/main" xmlns="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s-E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</a:p>
        </p:txBody>
      </p:sp>
      <p:sp>
        <p:nvSpPr>
          <p:cNvPr id="7" name="Título 6" hidden="1">
            <a:extLst>
              <a:ext uri="{FF2B5EF4-FFF2-40B4-BE49-F238E27FC236}">
                <a16:creationId xmlns:a16="http://schemas.microsoft.com/office/drawing/2014/main" xmlns="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7</a:t>
            </a:r>
          </a:p>
        </p:txBody>
      </p:sp>
      <p:sp>
        <p:nvSpPr>
          <p:cNvPr id="45" name="Arco 44">
            <a:extLst>
              <a:ext uri="{FF2B5EF4-FFF2-40B4-BE49-F238E27FC236}">
                <a16:creationId xmlns:a16="http://schemas.microsoft.com/office/drawing/2014/main" xmlns="" id="{45B3FF71-3684-4143-BA68-D4583307C956}"/>
              </a:ext>
            </a:extLst>
          </p:cNvPr>
          <p:cNvSpPr/>
          <p:nvPr/>
        </p:nvSpPr>
        <p:spPr>
          <a:xfrm rot="11912897">
            <a:off x="856060" y="2522690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xmlns="" id="{45B3FF71-3684-4143-BA68-D4583307C956}"/>
              </a:ext>
            </a:extLst>
          </p:cNvPr>
          <p:cNvSpPr/>
          <p:nvPr/>
        </p:nvSpPr>
        <p:spPr>
          <a:xfrm>
            <a:off x="3845078" y="2556660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8" name="Arco 57">
            <a:extLst>
              <a:ext uri="{FF2B5EF4-FFF2-40B4-BE49-F238E27FC236}">
                <a16:creationId xmlns:a16="http://schemas.microsoft.com/office/drawing/2014/main" xmlns="" id="{45B3FF71-3684-4143-BA68-D4583307C956}"/>
              </a:ext>
            </a:extLst>
          </p:cNvPr>
          <p:cNvSpPr/>
          <p:nvPr/>
        </p:nvSpPr>
        <p:spPr>
          <a:xfrm rot="9220853">
            <a:off x="3833485" y="2541642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9" name="Arco 58">
            <a:extLst>
              <a:ext uri="{FF2B5EF4-FFF2-40B4-BE49-F238E27FC236}">
                <a16:creationId xmlns:a16="http://schemas.microsoft.com/office/drawing/2014/main" xmlns="" id="{45B3FF71-3684-4143-BA68-D4583307C956}"/>
              </a:ext>
            </a:extLst>
          </p:cNvPr>
          <p:cNvSpPr/>
          <p:nvPr/>
        </p:nvSpPr>
        <p:spPr>
          <a:xfrm>
            <a:off x="6798890" y="2556660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0" name="Arco 59">
            <a:extLst>
              <a:ext uri="{FF2B5EF4-FFF2-40B4-BE49-F238E27FC236}">
                <a16:creationId xmlns:a16="http://schemas.microsoft.com/office/drawing/2014/main" xmlns="" id="{45B3FF71-3684-4143-BA68-D4583307C956}"/>
              </a:ext>
            </a:extLst>
          </p:cNvPr>
          <p:cNvSpPr/>
          <p:nvPr/>
        </p:nvSpPr>
        <p:spPr>
          <a:xfrm rot="12084995">
            <a:off x="6798889" y="2554728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xmlns="" id="{45B3FF71-3684-4143-BA68-D4583307C956}"/>
              </a:ext>
            </a:extLst>
          </p:cNvPr>
          <p:cNvSpPr/>
          <p:nvPr/>
        </p:nvSpPr>
        <p:spPr>
          <a:xfrm rot="12038851">
            <a:off x="9873788" y="2562683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xmlns="" id="{45B3FF71-3684-4143-BA68-D4583307C956}"/>
              </a:ext>
            </a:extLst>
          </p:cNvPr>
          <p:cNvSpPr/>
          <p:nvPr/>
        </p:nvSpPr>
        <p:spPr>
          <a:xfrm>
            <a:off x="9879258" y="2569196"/>
            <a:ext cx="1431827" cy="1431826"/>
          </a:xfrm>
          <a:prstGeom prst="arc">
            <a:avLst>
              <a:gd name="adj1" fmla="val 16200000"/>
              <a:gd name="adj2" fmla="val 3850353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63_TF33668227.potx" id="{B848F757-4882-4260-9664-369339BAC206}" vid="{4D2DE6CD-11E4-4246-B83E-0A0B217F758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Recursos humanos, de 24Slides</Template>
  <TotalTime>0</TotalTime>
  <Words>915</Words>
  <Application>Microsoft Office PowerPoint</Application>
  <PresentationFormat>Panorámica</PresentationFormat>
  <Paragraphs>91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PMingLiU</vt:lpstr>
      <vt:lpstr>Segoe UI</vt:lpstr>
      <vt:lpstr>Symbol</vt:lpstr>
      <vt:lpstr>Times New Roman</vt:lpstr>
      <vt:lpstr>Tema de Office</vt:lpstr>
      <vt:lpstr>Diapositiva de recursos humanos 1</vt:lpstr>
      <vt:lpstr>Diapositiva de recursos humanos 2</vt:lpstr>
      <vt:lpstr>Diapositiva de recursos humanos 3</vt:lpstr>
      <vt:lpstr>Diapositiva de recursos humanos 4,</vt:lpstr>
      <vt:lpstr>Presentación de PowerPoint</vt:lpstr>
      <vt:lpstr>Presentación de PowerPoint</vt:lpstr>
      <vt:lpstr>Presentación de PowerPoint</vt:lpstr>
      <vt:lpstr>Presentación de PowerPoint</vt:lpstr>
      <vt:lpstr>Diapositiva de recursos humanos 7</vt:lpstr>
      <vt:lpstr>Diapositiva de recursos humanos 10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2021-11-17T00:02:25Z</dcterms:created>
  <dcterms:modified xsi:type="dcterms:W3CDTF">2021-11-26T16:30:00Z</dcterms:modified>
</cp:coreProperties>
</file>