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19" r:id="rId5"/>
    <p:sldId id="320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322" r:id="rId24"/>
    <p:sldId id="32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23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l Joldić" initials="AJ" lastIdx="1" clrIdx="0">
    <p:extLst>
      <p:ext uri="{19B8F6BF-5375-455C-9EA6-DF929625EA0E}">
        <p15:presenceInfo xmlns:p15="http://schemas.microsoft.com/office/powerpoint/2012/main" userId="S-1-5-21-2640182170-2077394486-1935889901-11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669493"/>
            <a:ext cx="807211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30" y="3497326"/>
            <a:ext cx="7387539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875020"/>
            <a:ext cx="8686800" cy="693420"/>
          </a:xfrm>
          <a:custGeom>
            <a:avLst/>
            <a:gdLst/>
            <a:ahLst/>
            <a:cxnLst/>
            <a:rect l="l" t="t" r="r" b="b"/>
            <a:pathLst>
              <a:path w="8686800" h="693420">
                <a:moveTo>
                  <a:pt x="0" y="693419"/>
                </a:moveTo>
                <a:lnTo>
                  <a:pt x="8686800" y="693419"/>
                </a:lnTo>
                <a:lnTo>
                  <a:pt x="8686800" y="0"/>
                </a:lnTo>
                <a:lnTo>
                  <a:pt x="0" y="0"/>
                </a:lnTo>
                <a:lnTo>
                  <a:pt x="0" y="69341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9644" y="180638"/>
            <a:ext cx="1499616" cy="343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7116" y="1076592"/>
            <a:ext cx="5708904" cy="2978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58918" y="2655044"/>
            <a:ext cx="2669189" cy="1877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74320"/>
            <a:ext cx="8686800" cy="1554480"/>
          </a:xfrm>
          <a:custGeom>
            <a:avLst/>
            <a:gdLst/>
            <a:ahLst/>
            <a:cxnLst/>
            <a:rect l="l" t="t" r="r" b="b"/>
            <a:pathLst>
              <a:path w="8686800" h="1554480">
                <a:moveTo>
                  <a:pt x="0" y="1554479"/>
                </a:moveTo>
                <a:lnTo>
                  <a:pt x="8686800" y="1554479"/>
                </a:lnTo>
                <a:lnTo>
                  <a:pt x="8686800" y="0"/>
                </a:lnTo>
                <a:lnTo>
                  <a:pt x="0" y="0"/>
                </a:lnTo>
                <a:lnTo>
                  <a:pt x="0" y="155447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944066"/>
            <a:ext cx="330962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0822" y="1969495"/>
            <a:ext cx="8495665" cy="143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vanhuong794/java-8-presentation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vanhuong794/java-8-presentation" TargetMode="Externa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vanhuong794/java-8-presentat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vanhuong794/java-8-presentat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vanhuong794/java-8-present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vanhuong794/java-8-presentation" TargetMode="External"/><Relationship Id="rId4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brahman.com/java-8/java-8-java-util-function-consumer-tutorial-with-examples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vanhuong794/java-8-presentation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vanhuong794/java-8-presentati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vanhuong794/java-8-presentation" TargetMode="External"/><Relationship Id="rId5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vanhuong794/java-8-presentation" TargetMode="External"/><Relationship Id="rId4" Type="http://schemas.openxmlformats.org/officeDocument/2006/relationships/image" Target="../media/image1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vanhuong794/java-8-presentation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vanhuong794/java-8-presentation" TargetMode="External"/><Relationship Id="rId4" Type="http://schemas.openxmlformats.org/officeDocument/2006/relationships/image" Target="../media/image1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vanhuong794/java-8-presentation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vanhuong794/java-8-presentation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vanhuong794/java-8-presentation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vanhuong794/java-8-presentation" TargetMode="Externa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lideshare.net/vanhuong794/java-8-presentation" TargetMode="External"/><Relationship Id="rId4" Type="http://schemas.openxmlformats.org/officeDocument/2006/relationships/image" Target="../media/image25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vanhuong794/java-8-presentation" TargetMode="Externa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vanhuong794/java-8-present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25467"/>
            <a:ext cx="8458200" cy="949960"/>
          </a:xfrm>
          <a:custGeom>
            <a:avLst/>
            <a:gdLst/>
            <a:ahLst/>
            <a:cxnLst/>
            <a:rect l="l" t="t" r="r" b="b"/>
            <a:pathLst>
              <a:path w="8458200" h="949960">
                <a:moveTo>
                  <a:pt x="0" y="949452"/>
                </a:moveTo>
                <a:lnTo>
                  <a:pt x="8458200" y="949452"/>
                </a:lnTo>
                <a:lnTo>
                  <a:pt x="8458200" y="0"/>
                </a:lnTo>
                <a:lnTo>
                  <a:pt x="0" y="0"/>
                </a:lnTo>
                <a:lnTo>
                  <a:pt x="0" y="949452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2753360"/>
            <a:ext cx="32270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5" dirty="0">
                <a:solidFill>
                  <a:srgbClr val="181818"/>
                </a:solidFill>
                <a:latin typeface="Arial"/>
                <a:cs typeface="Arial"/>
              </a:rPr>
              <a:t>JAVA</a:t>
            </a:r>
            <a:r>
              <a:rPr sz="7200" b="1" spc="-8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7200" b="1" spc="-5" dirty="0">
                <a:solidFill>
                  <a:srgbClr val="181818"/>
                </a:solidFill>
                <a:latin typeface="Arial"/>
                <a:cs typeface="Arial"/>
              </a:rPr>
              <a:t>8</a:t>
            </a:r>
            <a:endParaRPr sz="7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4348353"/>
            <a:ext cx="2736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CCCCCC"/>
                </a:solidFill>
                <a:latin typeface="Arial"/>
                <a:cs typeface="Arial"/>
              </a:rPr>
              <a:t>At First</a:t>
            </a:r>
            <a:r>
              <a:rPr sz="3000" b="1" spc="-3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CCCCCC"/>
                </a:solidFill>
                <a:latin typeface="Arial"/>
                <a:cs typeface="Arial"/>
              </a:rPr>
              <a:t>Glance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644" y="180638"/>
            <a:ext cx="1499616" cy="343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6658" y="6368897"/>
            <a:ext cx="217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VISION </a:t>
            </a:r>
            <a:r>
              <a:rPr sz="1800" b="1" spc="-5" dirty="0">
                <a:latin typeface="Arial"/>
                <a:cs typeface="Arial"/>
              </a:rPr>
              <a:t>Team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2015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3C24E-E3C9-472E-A1B6-FD3D1BEF9123}"/>
              </a:ext>
            </a:extLst>
          </p:cNvPr>
          <p:cNvSpPr txBox="1"/>
          <p:nvPr/>
        </p:nvSpPr>
        <p:spPr>
          <a:xfrm>
            <a:off x="0" y="5075427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7183" y="6310166"/>
            <a:ext cx="1499616" cy="343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944321"/>
            <a:ext cx="5818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4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465" y="3908805"/>
            <a:ext cx="7894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Arial"/>
                <a:cs typeface="Arial"/>
              </a:rPr>
              <a:t>Where should we use</a:t>
            </a:r>
            <a:r>
              <a:rPr sz="4400" spc="-4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Lambda?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7B447-861F-49AA-B933-0186FB67F972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078" y="1969495"/>
            <a:ext cx="8079740" cy="33235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500" spc="-5" dirty="0">
                <a:latin typeface="Arial"/>
                <a:cs typeface="Arial"/>
              </a:rPr>
              <a:t>Runnable: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b="1" spc="-5" dirty="0">
                <a:solidFill>
                  <a:srgbClr val="009900"/>
                </a:solidFill>
                <a:latin typeface="Courier New"/>
                <a:cs typeface="Courier New"/>
              </a:rPr>
              <a:t>// </a:t>
            </a:r>
            <a:r>
              <a:rPr sz="1800" b="1" spc="-10" dirty="0">
                <a:solidFill>
                  <a:srgbClr val="009900"/>
                </a:solidFill>
                <a:latin typeface="Courier New"/>
                <a:cs typeface="Courier New"/>
              </a:rPr>
              <a:t>Anonymous</a:t>
            </a:r>
            <a:r>
              <a:rPr sz="1800"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9900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  <a:p>
            <a:pPr marL="422275" marR="4098925" indent="-410209">
              <a:lnSpc>
                <a:spcPct val="114999"/>
              </a:lnSpc>
            </a:pPr>
            <a:r>
              <a:rPr sz="1800" spc="-10" dirty="0">
                <a:latin typeface="Courier New"/>
                <a:cs typeface="Courier New"/>
              </a:rPr>
              <a:t>Runnable r1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Runnable</a:t>
            </a:r>
            <a:r>
              <a:rPr sz="1800" b="1" spc="-10" dirty="0">
                <a:latin typeface="Courier New"/>
                <a:cs typeface="Courier New"/>
              </a:rPr>
              <a:t>(){  </a:t>
            </a:r>
            <a:r>
              <a:rPr sz="1800" b="1" spc="-10" dirty="0">
                <a:solidFill>
                  <a:srgbClr val="CC6600"/>
                </a:solidFill>
                <a:latin typeface="Courier New"/>
                <a:cs typeface="Courier New"/>
              </a:rPr>
              <a:t>@Override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1800" b="1" spc="-5" dirty="0">
                <a:solidFill>
                  <a:srgbClr val="660000"/>
                </a:solidFill>
                <a:latin typeface="Courier New"/>
                <a:cs typeface="Courier New"/>
              </a:rPr>
              <a:t>void</a:t>
            </a:r>
            <a:r>
              <a:rPr sz="1800" b="1" spc="-25" dirty="0">
                <a:solidFill>
                  <a:srgbClr val="66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run</a:t>
            </a:r>
            <a:r>
              <a:rPr sz="1800" b="1" spc="-10" dirty="0">
                <a:latin typeface="Courier New"/>
                <a:cs typeface="Courier New"/>
              </a:rPr>
              <a:t>(){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Courier New"/>
                <a:cs typeface="Courier New"/>
              </a:rPr>
              <a:t>System.out.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println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"Hello world</a:t>
            </a:r>
            <a:r>
              <a:rPr sz="1800" spc="-25" dirty="0">
                <a:solidFill>
                  <a:srgbClr val="9E7A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one!"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r>
              <a:rPr sz="1800" spc="-5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rgbClr val="009900"/>
                </a:solidFill>
                <a:latin typeface="Courier New"/>
                <a:cs typeface="Courier New"/>
              </a:rPr>
              <a:t>// </a:t>
            </a:r>
            <a:r>
              <a:rPr sz="1800" b="1" spc="-10" dirty="0">
                <a:solidFill>
                  <a:srgbClr val="009900"/>
                </a:solidFill>
                <a:latin typeface="Courier New"/>
                <a:cs typeface="Courier New"/>
              </a:rPr>
              <a:t>Lambda</a:t>
            </a:r>
            <a:r>
              <a:rPr sz="1800" b="1" spc="-3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9900"/>
                </a:solidFill>
                <a:latin typeface="Courier New"/>
                <a:cs typeface="Courier New"/>
              </a:rPr>
              <a:t>Runnable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Courier New"/>
                <a:cs typeface="Courier New"/>
              </a:rPr>
              <a:t>Runnable r2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5" dirty="0">
                <a:latin typeface="Courier New"/>
                <a:cs typeface="Courier New"/>
              </a:rPr>
              <a:t>() -&gt; </a:t>
            </a:r>
            <a:r>
              <a:rPr sz="1800" spc="-10" dirty="0">
                <a:latin typeface="Courier New"/>
                <a:cs typeface="Courier New"/>
              </a:rPr>
              <a:t>System.out.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println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"Hello world</a:t>
            </a:r>
            <a:r>
              <a:rPr sz="1800" spc="-45" dirty="0">
                <a:solidFill>
                  <a:srgbClr val="9E7A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two!"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7183" y="6314737"/>
            <a:ext cx="1499616" cy="343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44321"/>
            <a:ext cx="5818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Lambda</a:t>
            </a:r>
            <a:r>
              <a:rPr spc="-25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E013D-7064-4B7F-81E6-4CD7D748EAB5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078" y="2038299"/>
            <a:ext cx="7808595" cy="3529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Arial"/>
                <a:cs typeface="Arial"/>
              </a:rPr>
              <a:t>Iterator: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</a:pPr>
            <a:r>
              <a:rPr sz="1800" spc="-10" dirty="0">
                <a:latin typeface="Courier New"/>
                <a:cs typeface="Courier New"/>
              </a:rPr>
              <a:t>List&lt;String&gt; features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Arrays.</a:t>
            </a:r>
            <a:r>
              <a:rPr sz="1800" i="1" spc="-10" dirty="0">
                <a:latin typeface="Courier New"/>
                <a:cs typeface="Courier New"/>
              </a:rPr>
              <a:t>asList(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"Lambdas"</a:t>
            </a:r>
            <a:r>
              <a:rPr sz="1800" i="1" spc="-10" dirty="0">
                <a:latin typeface="Courier New"/>
                <a:cs typeface="Courier New"/>
              </a:rPr>
              <a:t>, 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"Default  Method"</a:t>
            </a:r>
            <a:r>
              <a:rPr sz="1800" i="1" spc="-10" dirty="0">
                <a:latin typeface="Courier New"/>
                <a:cs typeface="Courier New"/>
              </a:rPr>
              <a:t>, 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"Stream API"</a:t>
            </a:r>
            <a:r>
              <a:rPr sz="1800" i="1" spc="-10" dirty="0">
                <a:latin typeface="Courier New"/>
                <a:cs typeface="Courier New"/>
              </a:rPr>
              <a:t>, 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"Date and Time</a:t>
            </a:r>
            <a:r>
              <a:rPr sz="1800" spc="-45" dirty="0">
                <a:solidFill>
                  <a:srgbClr val="9E7A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API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"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//Prior 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to 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Java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8</a:t>
            </a:r>
            <a:r>
              <a:rPr sz="1800" b="1" spc="-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559435" marR="3283585" indent="-547370">
              <a:lnSpc>
                <a:spcPct val="114999"/>
              </a:lnSpc>
              <a:spcBef>
                <a:spcPts val="5"/>
              </a:spcBef>
            </a:pPr>
            <a:r>
              <a:rPr sz="1800" b="1" spc="-5" dirty="0">
                <a:solidFill>
                  <a:srgbClr val="622422"/>
                </a:solidFill>
                <a:latin typeface="Courier New"/>
                <a:cs typeface="Courier New"/>
              </a:rPr>
              <a:t>for </a:t>
            </a:r>
            <a:r>
              <a:rPr sz="1800" spc="-10" dirty="0">
                <a:latin typeface="Courier New"/>
                <a:cs typeface="Courier New"/>
              </a:rPr>
              <a:t>(String feature </a:t>
            </a:r>
            <a:r>
              <a:rPr sz="1800" dirty="0">
                <a:latin typeface="Courier New"/>
                <a:cs typeface="Courier New"/>
              </a:rPr>
              <a:t>: </a:t>
            </a:r>
            <a:r>
              <a:rPr sz="1800" spc="-10" dirty="0">
                <a:latin typeface="Courier New"/>
                <a:cs typeface="Courier New"/>
              </a:rPr>
              <a:t>features)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10" dirty="0">
                <a:latin typeface="Courier New"/>
                <a:cs typeface="Courier New"/>
              </a:rPr>
              <a:t>System.</a:t>
            </a:r>
            <a:r>
              <a:rPr sz="1800" i="1" spc="-10" dirty="0">
                <a:latin typeface="Courier New"/>
                <a:cs typeface="Courier New"/>
              </a:rPr>
              <a:t>out.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println</a:t>
            </a:r>
            <a:r>
              <a:rPr sz="1800" spc="-10" dirty="0">
                <a:latin typeface="Courier New"/>
                <a:cs typeface="Courier New"/>
              </a:rPr>
              <a:t>(</a:t>
            </a:r>
            <a:r>
              <a:rPr sz="1800" i="1" spc="-10" dirty="0">
                <a:latin typeface="Courier New"/>
                <a:cs typeface="Courier New"/>
              </a:rPr>
              <a:t>feature);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i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//In Java</a:t>
            </a: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8: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spc="-10" dirty="0">
                <a:latin typeface="Courier New"/>
                <a:cs typeface="Courier New"/>
              </a:rPr>
              <a:t>Consumer&lt;String&gt; con </a:t>
            </a:r>
            <a:r>
              <a:rPr sz="1800" dirty="0">
                <a:latin typeface="Courier New"/>
                <a:cs typeface="Courier New"/>
              </a:rPr>
              <a:t>= n </a:t>
            </a:r>
            <a:r>
              <a:rPr sz="1800" spc="-5" dirty="0">
                <a:latin typeface="Courier New"/>
                <a:cs typeface="Courier New"/>
              </a:rPr>
              <a:t>-&gt;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System.out.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println(</a:t>
            </a:r>
            <a:r>
              <a:rPr sz="1800" spc="-10" dirty="0">
                <a:latin typeface="Courier New"/>
                <a:cs typeface="Courier New"/>
              </a:rPr>
              <a:t>n)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ourier New"/>
                <a:cs typeface="Courier New"/>
              </a:rPr>
              <a:t>features.forEach(con)</a:t>
            </a:r>
            <a:r>
              <a:rPr sz="1800" i="1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44321"/>
            <a:ext cx="5818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Lambda</a:t>
            </a:r>
            <a:r>
              <a:rPr spc="-25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E56FF-3BD5-42DF-9FB4-9D913A1820FD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5914440"/>
            <a:ext cx="332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000000"/>
                </a:solidFill>
                <a:latin typeface="Arial"/>
                <a:cs typeface="Arial"/>
              </a:rPr>
              <a:t>Demonstration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47DB4-6EBA-495B-8FEB-186BF5997414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5870" y="3894785"/>
            <a:ext cx="7051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What is functional</a:t>
            </a:r>
            <a:r>
              <a:rPr sz="4400" spc="-6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interface?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7183" y="6334370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0416" y="944066"/>
            <a:ext cx="4367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tional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0F73F-81AC-43FA-B851-A53363E75A74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48" y="1865732"/>
            <a:ext cx="7721600" cy="191262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443865" indent="-431165">
              <a:lnSpc>
                <a:spcPct val="100000"/>
              </a:lnSpc>
              <a:spcBef>
                <a:spcPts val="1480"/>
              </a:spcBef>
              <a:buChar char="●"/>
              <a:tabLst>
                <a:tab pos="443865" algn="l"/>
                <a:tab pos="444500" algn="l"/>
              </a:tabLst>
            </a:pPr>
            <a:r>
              <a:rPr sz="3200" dirty="0">
                <a:latin typeface="Arial"/>
                <a:cs typeface="Arial"/>
              </a:rPr>
              <a:t>New term of Java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8</a:t>
            </a:r>
          </a:p>
          <a:p>
            <a:pPr marL="443865" marR="5080" indent="-431165">
              <a:lnSpc>
                <a:spcPct val="114999"/>
              </a:lnSpc>
              <a:spcBef>
                <a:spcPts val="800"/>
              </a:spcBef>
              <a:buChar char="●"/>
              <a:tabLst>
                <a:tab pos="443865" algn="l"/>
                <a:tab pos="444500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functional interface </a:t>
            </a:r>
            <a:r>
              <a:rPr sz="3200" dirty="0">
                <a:latin typeface="Arial"/>
                <a:cs typeface="Arial"/>
              </a:rPr>
              <a:t>is an </a:t>
            </a:r>
            <a:r>
              <a:rPr sz="3200" spc="-5" dirty="0">
                <a:latin typeface="Arial"/>
                <a:cs typeface="Arial"/>
              </a:rPr>
              <a:t>interface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with  </a:t>
            </a:r>
            <a:r>
              <a:rPr sz="3200" spc="-5" dirty="0">
                <a:latin typeface="Arial"/>
                <a:cs typeface="Arial"/>
              </a:rPr>
              <a:t>only one </a:t>
            </a:r>
            <a:r>
              <a:rPr sz="3200" i="1" dirty="0">
                <a:latin typeface="Arial"/>
                <a:cs typeface="Arial"/>
              </a:rPr>
              <a:t>abstract</a:t>
            </a:r>
            <a:r>
              <a:rPr sz="3200" i="1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method.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7183" y="6341990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69493"/>
            <a:ext cx="1231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402" baseline="-24884" dirty="0"/>
              <a:t>F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340" dirty="0" err="1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7200" spc="-3892" baseline="-24884" dirty="0" err="1"/>
              <a:t>u</a:t>
            </a:r>
            <a:r>
              <a:rPr sz="1400" b="0" dirty="0" err="1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400" b="0" spc="-20" dirty="0" err="1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400" b="0" dirty="0" err="1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425" dirty="0" err="1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7200" spc="-3772" baseline="-24884" dirty="0" err="1"/>
              <a:t>n</a:t>
            </a:r>
            <a:r>
              <a:rPr sz="1400" b="0" dirty="0" err="1">
                <a:solidFill>
                  <a:srgbClr val="000000"/>
                </a:solidFill>
                <a:latin typeface="Arial"/>
                <a:cs typeface="Arial"/>
              </a:rPr>
              <a:t>ere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1400" b="0" spc="-32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7200" spc="-3525" baseline="-24884" dirty="0"/>
              <a:t>c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0416" y="944066"/>
            <a:ext cx="4367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tional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5434584"/>
            <a:ext cx="5943600" cy="850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927" y="4026408"/>
            <a:ext cx="6007608" cy="864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782FA-9AE9-46DE-BD5C-F0735082375E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48" y="1967840"/>
            <a:ext cx="6932930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marR="5080" indent="-431165">
              <a:lnSpc>
                <a:spcPct val="114999"/>
              </a:lnSpc>
              <a:spcBef>
                <a:spcPts val="100"/>
              </a:spcBef>
              <a:buChar char="●"/>
              <a:tabLst>
                <a:tab pos="443865" algn="l"/>
                <a:tab pos="444500" algn="l"/>
              </a:tabLst>
            </a:pPr>
            <a:r>
              <a:rPr sz="3200" spc="-5" dirty="0">
                <a:latin typeface="Arial"/>
                <a:cs typeface="Arial"/>
              </a:rPr>
              <a:t>Methods </a:t>
            </a:r>
            <a:r>
              <a:rPr sz="3200" dirty="0">
                <a:latin typeface="Arial"/>
                <a:cs typeface="Arial"/>
              </a:rPr>
              <a:t>from the </a:t>
            </a:r>
            <a:r>
              <a:rPr sz="3200" spc="-5" dirty="0">
                <a:latin typeface="Arial"/>
                <a:cs typeface="Arial"/>
              </a:rPr>
              <a:t>Object </a:t>
            </a:r>
            <a:r>
              <a:rPr sz="3200" dirty="0">
                <a:latin typeface="Arial"/>
                <a:cs typeface="Arial"/>
              </a:rPr>
              <a:t>class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don’t  </a:t>
            </a:r>
            <a:r>
              <a:rPr sz="3200" dirty="0">
                <a:latin typeface="Arial"/>
                <a:cs typeface="Arial"/>
              </a:rPr>
              <a:t>count.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7183" y="6343693"/>
            <a:ext cx="1499616" cy="343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69493"/>
            <a:ext cx="1231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402" baseline="-24884" dirty="0"/>
              <a:t>F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34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7200" spc="-3892" baseline="-24884" dirty="0"/>
              <a:t>u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400" b="0" spc="-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42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7200" spc="-3772" baseline="-24884" dirty="0"/>
              <a:t>n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ere.</a:t>
            </a:r>
            <a:r>
              <a:rPr sz="1400" b="0" spc="-32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7200" spc="-3525" baseline="-24884" dirty="0"/>
              <a:t>c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0416" y="944066"/>
            <a:ext cx="4367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tional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1407" y="3457955"/>
            <a:ext cx="5221224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D7FA1-5207-4E33-BC18-2461CCCD5B87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8161" y="3497326"/>
            <a:ext cx="65678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9310" marR="5080" indent="-2087245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Arial"/>
                <a:cs typeface="Arial"/>
              </a:rPr>
              <a:t>Annotation in Functional  Interface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7183" y="6343693"/>
            <a:ext cx="1499616" cy="343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69493"/>
            <a:ext cx="1231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402" baseline="-24884" dirty="0"/>
              <a:t>F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34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7200" spc="-3892" baseline="-24884" dirty="0"/>
              <a:t>u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400" b="0" spc="-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42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7200" spc="-3772" baseline="-24884" dirty="0"/>
              <a:t>n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ere.</a:t>
            </a:r>
            <a:r>
              <a:rPr sz="1400" b="0" spc="-32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7200" spc="-3525" baseline="-24884" dirty="0"/>
              <a:t>c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0416" y="944066"/>
            <a:ext cx="4367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tional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BECCD-2640-4D83-A781-50E4595A2A81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48" y="1865732"/>
            <a:ext cx="7607300" cy="135128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443865" indent="-431165">
              <a:lnSpc>
                <a:spcPct val="100000"/>
              </a:lnSpc>
              <a:spcBef>
                <a:spcPts val="1480"/>
              </a:spcBef>
              <a:buChar char="●"/>
              <a:tabLst>
                <a:tab pos="443865" algn="l"/>
                <a:tab pos="444500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functional interface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10" dirty="0">
                <a:latin typeface="Arial"/>
                <a:cs typeface="Arial"/>
              </a:rPr>
              <a:t>be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annotated.</a:t>
            </a:r>
            <a:endParaRPr sz="3200">
              <a:latin typeface="Arial"/>
              <a:cs typeface="Arial"/>
            </a:endParaRPr>
          </a:p>
          <a:p>
            <a:pPr marL="443865" indent="-431165">
              <a:lnSpc>
                <a:spcPct val="100000"/>
              </a:lnSpc>
              <a:spcBef>
                <a:spcPts val="1380"/>
              </a:spcBef>
              <a:buChar char="●"/>
              <a:tabLst>
                <a:tab pos="443865" algn="l"/>
                <a:tab pos="444500" algn="l"/>
              </a:tabLst>
            </a:pPr>
            <a:r>
              <a:rPr sz="3200" dirty="0">
                <a:latin typeface="Arial"/>
                <a:cs typeface="Arial"/>
              </a:rPr>
              <a:t>It’s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optional.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7183" y="6334370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69493"/>
            <a:ext cx="1231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402" baseline="-24884" dirty="0"/>
              <a:t>F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34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7200" spc="-3892" baseline="-24884" dirty="0"/>
              <a:t>u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400" b="0" spc="-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42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7200" spc="-3772" baseline="-24884" dirty="0"/>
              <a:t>n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ere.</a:t>
            </a:r>
            <a:r>
              <a:rPr sz="1400" b="0" spc="-32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7200" spc="-3525" baseline="-24884" dirty="0"/>
              <a:t>c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0416" y="944066"/>
            <a:ext cx="4367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tional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0472" y="3637502"/>
            <a:ext cx="4265082" cy="1307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497A0-17F8-45E0-8573-EDE9B42D4D51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48" y="1967840"/>
            <a:ext cx="7291705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marR="5080" indent="-431165">
              <a:lnSpc>
                <a:spcPct val="114999"/>
              </a:lnSpc>
              <a:spcBef>
                <a:spcPts val="100"/>
              </a:spcBef>
              <a:buChar char="●"/>
              <a:tabLst>
                <a:tab pos="443865" algn="l"/>
                <a:tab pos="444500" algn="l"/>
              </a:tabLst>
            </a:pPr>
            <a:r>
              <a:rPr sz="3200" spc="-5" dirty="0">
                <a:latin typeface="Arial"/>
                <a:cs typeface="Arial"/>
              </a:rPr>
              <a:t>Show </a:t>
            </a:r>
            <a:r>
              <a:rPr sz="3200" dirty="0">
                <a:latin typeface="Arial"/>
                <a:cs typeface="Arial"/>
              </a:rPr>
              <a:t>compile error when </a:t>
            </a:r>
            <a:r>
              <a:rPr sz="3200" spc="-5" dirty="0">
                <a:latin typeface="Arial"/>
                <a:cs typeface="Arial"/>
              </a:rPr>
              <a:t>define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more  than one </a:t>
            </a:r>
            <a:r>
              <a:rPr sz="3200" dirty="0">
                <a:latin typeface="Arial"/>
                <a:cs typeface="Arial"/>
              </a:rPr>
              <a:t>abstract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method.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7183" y="6334370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69493"/>
            <a:ext cx="1231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402" baseline="-24884" dirty="0"/>
              <a:t>F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34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7200" spc="-3892" baseline="-24884" dirty="0"/>
              <a:t>u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400" b="0" spc="-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42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7200" spc="-3772" baseline="-24884" dirty="0"/>
              <a:t>n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ere.</a:t>
            </a:r>
            <a:r>
              <a:rPr sz="1400" b="0" spc="-32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7200" spc="-3525" baseline="-24884" dirty="0"/>
              <a:t>c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0416" y="944066"/>
            <a:ext cx="4367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tional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0376" y="3519277"/>
            <a:ext cx="6162295" cy="1399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1E592-1B88-4F95-987D-855FA91B16A2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44321"/>
            <a:ext cx="2259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</a:t>
            </a:r>
            <a:r>
              <a:rPr spc="-15" dirty="0"/>
              <a:t>n</a:t>
            </a:r>
            <a:r>
              <a:rPr dirty="0"/>
              <a:t>da</a:t>
            </a:r>
          </a:p>
        </p:txBody>
      </p:sp>
      <p:sp>
        <p:nvSpPr>
          <p:cNvPr id="3" name="object 3"/>
          <p:cNvSpPr/>
          <p:nvPr/>
        </p:nvSpPr>
        <p:spPr>
          <a:xfrm>
            <a:off x="7187183" y="6316261"/>
            <a:ext cx="1499616" cy="343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044" y="2368423"/>
            <a:ext cx="6181090" cy="3649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0" indent="-387350">
              <a:lnSpc>
                <a:spcPct val="100000"/>
              </a:lnSpc>
              <a:spcBef>
                <a:spcPts val="95"/>
              </a:spcBef>
              <a:buFont typeface="DejaVu Sans"/>
              <a:buChar char="❖"/>
              <a:tabLst>
                <a:tab pos="400685" algn="l"/>
              </a:tabLst>
            </a:pP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New Features in Java</a:t>
            </a:r>
            <a:r>
              <a:rPr sz="250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language</a:t>
            </a:r>
            <a:endParaRPr sz="2500">
              <a:latin typeface="Arial"/>
              <a:cs typeface="Arial"/>
            </a:endParaRPr>
          </a:p>
          <a:p>
            <a:pPr marL="857250" lvl="1" indent="-387350">
              <a:lnSpc>
                <a:spcPct val="100000"/>
              </a:lnSpc>
              <a:buFont typeface="DejaVu Sans"/>
              <a:buChar char="➢"/>
              <a:tabLst>
                <a:tab pos="857250" algn="l"/>
              </a:tabLst>
            </a:pP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Lambda</a:t>
            </a:r>
            <a:r>
              <a:rPr sz="2500" spc="-7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Expression</a:t>
            </a:r>
            <a:endParaRPr sz="2500">
              <a:latin typeface="Arial"/>
              <a:cs typeface="Arial"/>
            </a:endParaRPr>
          </a:p>
          <a:p>
            <a:pPr marL="857250" lvl="1" indent="-387350">
              <a:lnSpc>
                <a:spcPct val="100000"/>
              </a:lnSpc>
              <a:buFont typeface="DejaVu Sans"/>
              <a:buChar char="➢"/>
              <a:tabLst>
                <a:tab pos="857250" algn="l"/>
              </a:tabLst>
            </a:pP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Functional</a:t>
            </a:r>
            <a:r>
              <a:rPr sz="2500" spc="-4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Interface</a:t>
            </a:r>
            <a:endParaRPr sz="2500">
              <a:latin typeface="Arial"/>
              <a:cs typeface="Arial"/>
            </a:endParaRPr>
          </a:p>
          <a:p>
            <a:pPr marL="857250" lvl="1" indent="-387350">
              <a:lnSpc>
                <a:spcPct val="100000"/>
              </a:lnSpc>
              <a:buFont typeface="DejaVu Sans"/>
              <a:buChar char="➢"/>
              <a:tabLst>
                <a:tab pos="857250" algn="l"/>
              </a:tabLst>
            </a:pP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Interface’s default and Static</a:t>
            </a:r>
            <a:r>
              <a:rPr sz="25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Methods</a:t>
            </a:r>
            <a:endParaRPr sz="2500">
              <a:latin typeface="Arial"/>
              <a:cs typeface="Arial"/>
            </a:endParaRPr>
          </a:p>
          <a:p>
            <a:pPr marL="857250" lvl="1" indent="-387350">
              <a:lnSpc>
                <a:spcPct val="100000"/>
              </a:lnSpc>
              <a:buFont typeface="DejaVu Sans"/>
              <a:buChar char="➢"/>
              <a:tabLst>
                <a:tab pos="857250" algn="l"/>
              </a:tabLst>
            </a:pP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Method</a:t>
            </a:r>
            <a:r>
              <a:rPr sz="25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References</a:t>
            </a:r>
            <a:endParaRPr sz="25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81818"/>
              </a:buClr>
              <a:buFont typeface="DejaVu Sans"/>
              <a:buChar char="➢"/>
            </a:pPr>
            <a:endParaRPr sz="3050">
              <a:latin typeface="Times New Roman"/>
              <a:cs typeface="Times New Roman"/>
            </a:endParaRPr>
          </a:p>
          <a:p>
            <a:pPr marL="400050" indent="-387350">
              <a:lnSpc>
                <a:spcPct val="100000"/>
              </a:lnSpc>
              <a:buFont typeface="DejaVu Sans"/>
              <a:buChar char="❖"/>
              <a:tabLst>
                <a:tab pos="400685" algn="l"/>
              </a:tabLst>
            </a:pP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New Features in Java</a:t>
            </a:r>
            <a:r>
              <a:rPr sz="250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libraries</a:t>
            </a:r>
            <a:endParaRPr sz="2500">
              <a:latin typeface="Arial"/>
              <a:cs typeface="Arial"/>
            </a:endParaRPr>
          </a:p>
          <a:p>
            <a:pPr marL="857250" lvl="1" indent="-387350">
              <a:lnSpc>
                <a:spcPct val="100000"/>
              </a:lnSpc>
              <a:spcBef>
                <a:spcPts val="495"/>
              </a:spcBef>
              <a:buFont typeface="DejaVu Sans"/>
              <a:buChar char="➢"/>
              <a:tabLst>
                <a:tab pos="857250" algn="l"/>
              </a:tabLst>
            </a:pP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Stream</a:t>
            </a:r>
            <a:r>
              <a:rPr sz="250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API</a:t>
            </a:r>
            <a:endParaRPr sz="2500">
              <a:latin typeface="Arial"/>
              <a:cs typeface="Arial"/>
            </a:endParaRPr>
          </a:p>
          <a:p>
            <a:pPr marL="857250" lvl="1" indent="-387350">
              <a:lnSpc>
                <a:spcPct val="100000"/>
              </a:lnSpc>
              <a:spcBef>
                <a:spcPts val="505"/>
              </a:spcBef>
              <a:buFont typeface="DejaVu Sans"/>
              <a:buChar char="➢"/>
              <a:tabLst>
                <a:tab pos="857250" algn="l"/>
              </a:tabLst>
            </a:pP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Date/Time</a:t>
            </a:r>
            <a:r>
              <a:rPr sz="2500" spc="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181818"/>
                </a:solidFill>
                <a:latin typeface="Arial"/>
                <a:cs typeface="Arial"/>
              </a:rPr>
              <a:t>API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1EE15-D1DD-4E21-8CEC-004888EF952D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8597" y="3497326"/>
            <a:ext cx="56857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0855" marR="5080" indent="-1748789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Arial"/>
                <a:cs typeface="Arial"/>
              </a:rPr>
              <a:t>Functional Interfaces  Toolbox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7183" y="6334370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69493"/>
            <a:ext cx="1231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402" baseline="-24884" dirty="0"/>
              <a:t>F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34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7200" spc="-3892" baseline="-24884" dirty="0"/>
              <a:t>u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400" b="0" spc="-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42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7200" spc="-3772" baseline="-24884" dirty="0"/>
              <a:t>n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ere.</a:t>
            </a:r>
            <a:r>
              <a:rPr sz="1400" b="0" spc="-32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7200" spc="-3525" baseline="-24884" dirty="0"/>
              <a:t>c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0416" y="944066"/>
            <a:ext cx="4367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tional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340F0-F5BA-43C8-B4A1-1B73018B0FCE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48" y="1865732"/>
            <a:ext cx="7183120" cy="466407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443865" indent="-431165">
              <a:lnSpc>
                <a:spcPct val="100000"/>
              </a:lnSpc>
              <a:spcBef>
                <a:spcPts val="1480"/>
              </a:spcBef>
              <a:buChar char="●"/>
              <a:tabLst>
                <a:tab pos="443865" algn="l"/>
                <a:tab pos="444500" algn="l"/>
              </a:tabLst>
            </a:pPr>
            <a:r>
              <a:rPr sz="3200" spc="-5" dirty="0">
                <a:latin typeface="Arial"/>
                <a:cs typeface="Arial"/>
              </a:rPr>
              <a:t>Brand new java.util.function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package.</a:t>
            </a:r>
            <a:endParaRPr sz="3200" dirty="0">
              <a:latin typeface="Arial"/>
              <a:cs typeface="Arial"/>
            </a:endParaRPr>
          </a:p>
          <a:p>
            <a:pPr marL="443865" indent="-431165">
              <a:lnSpc>
                <a:spcPct val="100000"/>
              </a:lnSpc>
              <a:spcBef>
                <a:spcPts val="1380"/>
              </a:spcBef>
              <a:buChar char="●"/>
              <a:tabLst>
                <a:tab pos="443865" algn="l"/>
                <a:tab pos="444500" algn="l"/>
              </a:tabLst>
            </a:pPr>
            <a:r>
              <a:rPr sz="3200" dirty="0">
                <a:latin typeface="Arial"/>
                <a:cs typeface="Arial"/>
              </a:rPr>
              <a:t>Rich set of </a:t>
            </a:r>
            <a:r>
              <a:rPr sz="3200" spc="-5" dirty="0">
                <a:latin typeface="Arial"/>
                <a:cs typeface="Arial"/>
              </a:rPr>
              <a:t>function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interfaces.</a:t>
            </a:r>
            <a:endParaRPr sz="3200" dirty="0">
              <a:latin typeface="Arial"/>
              <a:cs typeface="Arial"/>
            </a:endParaRPr>
          </a:p>
          <a:p>
            <a:pPr marL="443865" indent="-431165">
              <a:lnSpc>
                <a:spcPct val="100000"/>
              </a:lnSpc>
              <a:spcBef>
                <a:spcPts val="1365"/>
              </a:spcBef>
              <a:buChar char="●"/>
              <a:tabLst>
                <a:tab pos="443865" algn="l"/>
                <a:tab pos="444500" algn="l"/>
              </a:tabLst>
            </a:pPr>
            <a:r>
              <a:rPr sz="3200" dirty="0">
                <a:latin typeface="Arial"/>
                <a:cs typeface="Arial"/>
              </a:rPr>
              <a:t>4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categories:</a:t>
            </a:r>
            <a:endParaRPr sz="3200" dirty="0">
              <a:latin typeface="Arial"/>
              <a:cs typeface="Arial"/>
            </a:endParaRPr>
          </a:p>
          <a:p>
            <a:pPr marL="901065" lvl="1" indent="-431165">
              <a:lnSpc>
                <a:spcPct val="100000"/>
              </a:lnSpc>
              <a:spcBef>
                <a:spcPts val="1385"/>
              </a:spcBef>
              <a:buFont typeface="Courier New"/>
              <a:buChar char="o"/>
              <a:tabLst>
                <a:tab pos="901700" algn="l"/>
              </a:tabLst>
            </a:pPr>
            <a:r>
              <a:rPr sz="3200" spc="-5" dirty="0">
                <a:latin typeface="Arial"/>
                <a:cs typeface="Arial"/>
              </a:rPr>
              <a:t>Supplier</a:t>
            </a:r>
            <a:endParaRPr sz="3200" dirty="0">
              <a:latin typeface="Arial"/>
              <a:cs typeface="Arial"/>
            </a:endParaRPr>
          </a:p>
          <a:p>
            <a:pPr marL="901065" lvl="1" indent="-431165">
              <a:lnSpc>
                <a:spcPct val="100000"/>
              </a:lnSpc>
              <a:spcBef>
                <a:spcPts val="1380"/>
              </a:spcBef>
              <a:buFont typeface="Courier New"/>
              <a:buChar char="o"/>
              <a:tabLst>
                <a:tab pos="901700" algn="l"/>
              </a:tabLst>
            </a:pPr>
            <a:r>
              <a:rPr sz="3200" spc="-5" dirty="0">
                <a:latin typeface="Arial"/>
                <a:cs typeface="Arial"/>
              </a:rPr>
              <a:t>Consumer</a:t>
            </a:r>
            <a:endParaRPr sz="3200" dirty="0">
              <a:latin typeface="Arial"/>
              <a:cs typeface="Arial"/>
            </a:endParaRPr>
          </a:p>
          <a:p>
            <a:pPr marL="901065" lvl="1" indent="-431165">
              <a:lnSpc>
                <a:spcPct val="100000"/>
              </a:lnSpc>
              <a:spcBef>
                <a:spcPts val="1370"/>
              </a:spcBef>
              <a:buFont typeface="Courier New"/>
              <a:buChar char="o"/>
              <a:tabLst>
                <a:tab pos="901700" algn="l"/>
              </a:tabLst>
            </a:pPr>
            <a:r>
              <a:rPr sz="3200" dirty="0">
                <a:latin typeface="Arial"/>
                <a:cs typeface="Arial"/>
              </a:rPr>
              <a:t>Predicate</a:t>
            </a:r>
          </a:p>
          <a:p>
            <a:pPr marL="901065" lvl="1" indent="-431165">
              <a:lnSpc>
                <a:spcPct val="100000"/>
              </a:lnSpc>
              <a:spcBef>
                <a:spcPts val="1380"/>
              </a:spcBef>
              <a:buFont typeface="Courier New"/>
              <a:buChar char="o"/>
              <a:tabLst>
                <a:tab pos="901700" algn="l"/>
              </a:tabLst>
            </a:pPr>
            <a:r>
              <a:rPr sz="3200" spc="-5" dirty="0">
                <a:latin typeface="Arial"/>
                <a:cs typeface="Arial"/>
              </a:rPr>
              <a:t>Function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69493"/>
            <a:ext cx="1231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402" baseline="-24884" dirty="0"/>
              <a:t>F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34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7200" spc="-3892" baseline="-24884" dirty="0"/>
              <a:t>u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400" b="0" spc="-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42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7200" spc="-3772" baseline="-24884" dirty="0"/>
              <a:t>n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ere.</a:t>
            </a:r>
            <a:r>
              <a:rPr sz="1400" b="0" spc="-32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7200" spc="-3525" baseline="-24884" dirty="0"/>
              <a:t>c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0416" y="944066"/>
            <a:ext cx="4367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tional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07AA2-E568-412D-8803-E9E705031F89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48" y="2040382"/>
            <a:ext cx="6974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indent="-431165">
              <a:lnSpc>
                <a:spcPct val="100000"/>
              </a:lnSpc>
              <a:spcBef>
                <a:spcPts val="105"/>
              </a:spcBef>
              <a:buChar char="●"/>
              <a:tabLst>
                <a:tab pos="443865" algn="l"/>
                <a:tab pos="444500" algn="l"/>
              </a:tabLst>
            </a:pPr>
            <a:r>
              <a:rPr sz="3200" dirty="0">
                <a:latin typeface="Arial"/>
                <a:cs typeface="Arial"/>
              </a:rPr>
              <a:t>Accept an </a:t>
            </a:r>
            <a:r>
              <a:rPr sz="3200" spc="-5" dirty="0">
                <a:latin typeface="Arial"/>
                <a:cs typeface="Arial"/>
              </a:rPr>
              <a:t>object and return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nothing.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848" y="3955875"/>
            <a:ext cx="6186170" cy="114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865" marR="5080" indent="-431165">
              <a:lnSpc>
                <a:spcPct val="114999"/>
              </a:lnSpc>
              <a:spcBef>
                <a:spcPts val="95"/>
              </a:spcBef>
              <a:buChar char="●"/>
              <a:tabLst>
                <a:tab pos="443865" algn="l"/>
                <a:tab pos="444500" algn="l"/>
              </a:tabLst>
            </a:pPr>
            <a:r>
              <a:rPr sz="3200" dirty="0">
                <a:latin typeface="Arial"/>
                <a:cs typeface="Arial"/>
              </a:rPr>
              <a:t>Can be </a:t>
            </a:r>
            <a:r>
              <a:rPr sz="3200" spc="-5" dirty="0">
                <a:latin typeface="Arial"/>
                <a:cs typeface="Arial"/>
              </a:rPr>
              <a:t>implemented </a:t>
            </a:r>
            <a:r>
              <a:rPr sz="3200" spc="-10" dirty="0">
                <a:latin typeface="Arial"/>
                <a:cs typeface="Arial"/>
              </a:rPr>
              <a:t>by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lambda  </a:t>
            </a:r>
            <a:r>
              <a:rPr sz="3200" dirty="0">
                <a:latin typeface="Arial"/>
                <a:cs typeface="Arial"/>
              </a:rPr>
              <a:t>expression.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944066"/>
            <a:ext cx="57524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65" dirty="0"/>
              <a:t>C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2100" b="0" spc="-15" baseline="8531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100" b="0" spc="-885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4800" spc="-2345" dirty="0"/>
              <a:t>o</a:t>
            </a:r>
            <a:r>
              <a:rPr sz="2100" b="0" spc="-30" baseline="85317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2100" b="0" spc="-22" baseline="8531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100" b="0" spc="-1005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4800" spc="-2270" dirty="0"/>
              <a:t>n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re..</a:t>
            </a:r>
            <a:r>
              <a:rPr sz="2100" b="0" spc="-247" baseline="85317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4800" spc="-15" dirty="0"/>
              <a:t>s</a:t>
            </a:r>
            <a:r>
              <a:rPr sz="4800" dirty="0"/>
              <a:t>umer</a:t>
            </a:r>
            <a:r>
              <a:rPr sz="4800" spc="25" dirty="0"/>
              <a:t> </a:t>
            </a:r>
            <a:r>
              <a:rPr sz="4800" dirty="0"/>
              <a:t>Int</a:t>
            </a:r>
            <a:r>
              <a:rPr sz="4800" spc="-20" dirty="0"/>
              <a:t>e</a:t>
            </a:r>
            <a:r>
              <a:rPr sz="4800" dirty="0"/>
              <a:t>rface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2311" y="2790444"/>
            <a:ext cx="7062216" cy="1277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2311" y="5317235"/>
            <a:ext cx="7062216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0CF49-ACF7-4C56-A134-2A293CA4D087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7B5A-F49C-4A11-BE3F-7F43B5A6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61479-99C2-47E3-81AF-BD02907CA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7A09E-9686-4434-9836-1E9AEF60F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8" y="1295400"/>
            <a:ext cx="8601919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7C0549-C4CF-4A1A-92CD-9927EA7B3066}"/>
              </a:ext>
            </a:extLst>
          </p:cNvPr>
          <p:cNvSpPr txBox="1"/>
          <p:nvPr/>
        </p:nvSpPr>
        <p:spPr>
          <a:xfrm>
            <a:off x="174568" y="6236695"/>
            <a:ext cx="828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https://www.slideshare.net/LivePersonDev/functional-programming-with-java-8</a:t>
            </a:r>
          </a:p>
        </p:txBody>
      </p:sp>
    </p:spTree>
    <p:extLst>
      <p:ext uri="{BB962C8B-B14F-4D97-AF65-F5344CB8AC3E}">
        <p14:creationId xmlns:p14="http://schemas.microsoft.com/office/powerpoint/2010/main" val="1392354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2822B-0111-46AD-8FF7-C71AF67CEBB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3400" y="1981200"/>
            <a:ext cx="8494713" cy="11541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https://www.javabrahman.com/java-8/java-8-java-util-function-consumer-tutorial-with-examples/</a:t>
            </a:r>
            <a:endParaRPr lang="bs-Latn-BA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02D0E-E1C9-43D6-97A6-51F159D82CA9}"/>
              </a:ext>
            </a:extLst>
          </p:cNvPr>
          <p:cNvSpPr txBox="1"/>
          <p:nvPr/>
        </p:nvSpPr>
        <p:spPr>
          <a:xfrm>
            <a:off x="533400" y="1359932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Pogledati primjere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82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5914440"/>
            <a:ext cx="332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000000"/>
                </a:solidFill>
                <a:latin typeface="Arial"/>
                <a:cs typeface="Arial"/>
              </a:rPr>
              <a:t>Demonstration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36E03-9234-4E79-9AE3-DBBFCA215502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6030" marR="5080" indent="-25139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 Default and </a:t>
            </a:r>
            <a:r>
              <a:rPr dirty="0"/>
              <a:t>Static 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821893"/>
            <a:ext cx="1231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500" baseline="-3317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720" dirty="0">
                <a:latin typeface="Arial"/>
                <a:cs typeface="Arial"/>
              </a:rPr>
              <a:t>d</a:t>
            </a:r>
            <a:r>
              <a:rPr sz="5400" b="1" spc="-2227" baseline="-3317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t</a:t>
            </a:r>
            <a:r>
              <a:rPr sz="5400" b="1" spc="-1695" baseline="-3317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60" dirty="0">
                <a:latin typeface="Arial"/>
                <a:cs typeface="Arial"/>
              </a:rPr>
              <a:t>x</a:t>
            </a:r>
            <a:r>
              <a:rPr sz="5400" b="1" spc="-2497" baseline="-3317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665" dirty="0">
                <a:latin typeface="Arial"/>
                <a:cs typeface="Arial"/>
              </a:rPr>
              <a:t>e</a:t>
            </a:r>
            <a:r>
              <a:rPr sz="5400" b="1" spc="-1110" baseline="-3317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509" dirty="0">
                <a:latin typeface="Arial"/>
                <a:cs typeface="Arial"/>
              </a:rPr>
              <a:t>e</a:t>
            </a:r>
            <a:r>
              <a:rPr sz="5400" b="1" spc="-1042" baseline="-33179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95" dirty="0">
                <a:latin typeface="Arial"/>
                <a:cs typeface="Arial"/>
              </a:rPr>
              <a:t>.</a:t>
            </a:r>
            <a:r>
              <a:rPr sz="5400" b="1" spc="-2865" baseline="-3317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4462" y="1096466"/>
            <a:ext cx="6527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ce Default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Static</a:t>
            </a:r>
            <a:r>
              <a:rPr sz="3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74247-2D80-4E9B-832A-186F51AB9608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1109" y="5131689"/>
            <a:ext cx="4147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synchronizedCollection(Collection&lt;T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117219"/>
            <a:ext cx="7925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Interface Default </a:t>
            </a:r>
            <a:r>
              <a:rPr sz="3600" spc="-10" dirty="0"/>
              <a:t>and </a:t>
            </a:r>
            <a:r>
              <a:rPr sz="3600" spc="-5" dirty="0"/>
              <a:t>Static</a:t>
            </a:r>
            <a:r>
              <a:rPr sz="3600" spc="35" dirty="0"/>
              <a:t> </a:t>
            </a:r>
            <a:r>
              <a:rPr sz="3600" dirty="0"/>
              <a:t>Methods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80847" y="5767580"/>
            <a:ext cx="7165340" cy="7264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367665" algn="l"/>
              </a:tabLst>
            </a:pPr>
            <a:r>
              <a:rPr sz="2000" dirty="0">
                <a:latin typeface="Arial"/>
                <a:cs typeface="Arial"/>
              </a:rPr>
              <a:t>-	Adding methods to an interface without breaking the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existing</a:t>
            </a:r>
            <a:endParaRPr sz="20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Arial"/>
                <a:cs typeface="Arial"/>
              </a:rPr>
              <a:t>implementation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6748" y="4637532"/>
            <a:ext cx="205740" cy="914400"/>
          </a:xfrm>
          <a:custGeom>
            <a:avLst/>
            <a:gdLst/>
            <a:ahLst/>
            <a:cxnLst/>
            <a:rect l="l" t="t" r="r" b="b"/>
            <a:pathLst>
              <a:path w="205739" h="914400">
                <a:moveTo>
                  <a:pt x="0" y="0"/>
                </a:moveTo>
                <a:lnTo>
                  <a:pt x="40022" y="1339"/>
                </a:lnTo>
                <a:lnTo>
                  <a:pt x="72723" y="5000"/>
                </a:lnTo>
                <a:lnTo>
                  <a:pt x="94779" y="10447"/>
                </a:lnTo>
                <a:lnTo>
                  <a:pt x="102869" y="17145"/>
                </a:lnTo>
                <a:lnTo>
                  <a:pt x="102869" y="440055"/>
                </a:lnTo>
                <a:lnTo>
                  <a:pt x="110960" y="446752"/>
                </a:lnTo>
                <a:lnTo>
                  <a:pt x="133016" y="452199"/>
                </a:lnTo>
                <a:lnTo>
                  <a:pt x="165717" y="455860"/>
                </a:lnTo>
                <a:lnTo>
                  <a:pt x="205739" y="457200"/>
                </a:lnTo>
                <a:lnTo>
                  <a:pt x="165717" y="458539"/>
                </a:lnTo>
                <a:lnTo>
                  <a:pt x="133016" y="462200"/>
                </a:lnTo>
                <a:lnTo>
                  <a:pt x="110960" y="467647"/>
                </a:lnTo>
                <a:lnTo>
                  <a:pt x="102869" y="474345"/>
                </a:lnTo>
                <a:lnTo>
                  <a:pt x="102869" y="897255"/>
                </a:lnTo>
                <a:lnTo>
                  <a:pt x="94779" y="903952"/>
                </a:lnTo>
                <a:lnTo>
                  <a:pt x="72723" y="909399"/>
                </a:lnTo>
                <a:lnTo>
                  <a:pt x="40022" y="913060"/>
                </a:lnTo>
                <a:lnTo>
                  <a:pt x="0" y="914400"/>
                </a:lnTo>
              </a:path>
            </a:pathLst>
          </a:custGeom>
          <a:ln w="9144">
            <a:solidFill>
              <a:srgbClr val="7B52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8774" y="5190490"/>
            <a:ext cx="2079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java.util.Collection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81603" y="4399026"/>
            <a:ext cx="661035" cy="372110"/>
          </a:xfrm>
          <a:custGeom>
            <a:avLst/>
            <a:gdLst/>
            <a:ahLst/>
            <a:cxnLst/>
            <a:rect l="l" t="t" r="r" b="b"/>
            <a:pathLst>
              <a:path w="661035" h="372110">
                <a:moveTo>
                  <a:pt x="660654" y="278892"/>
                </a:moveTo>
                <a:lnTo>
                  <a:pt x="474725" y="278892"/>
                </a:lnTo>
                <a:lnTo>
                  <a:pt x="584835" y="371856"/>
                </a:lnTo>
                <a:lnTo>
                  <a:pt x="660654" y="278892"/>
                </a:lnTo>
                <a:close/>
              </a:path>
              <a:path w="661035" h="372110">
                <a:moveTo>
                  <a:pt x="92963" y="0"/>
                </a:moveTo>
                <a:lnTo>
                  <a:pt x="0" y="0"/>
                </a:lnTo>
                <a:lnTo>
                  <a:pt x="56043" y="2006"/>
                </a:lnTo>
                <a:lnTo>
                  <a:pt x="110650" y="7905"/>
                </a:lnTo>
                <a:lnTo>
                  <a:pt x="163485" y="17521"/>
                </a:lnTo>
                <a:lnTo>
                  <a:pt x="214218" y="30674"/>
                </a:lnTo>
                <a:lnTo>
                  <a:pt x="262513" y="47187"/>
                </a:lnTo>
                <a:lnTo>
                  <a:pt x="308039" y="66881"/>
                </a:lnTo>
                <a:lnTo>
                  <a:pt x="350463" y="89580"/>
                </a:lnTo>
                <a:lnTo>
                  <a:pt x="389451" y="115105"/>
                </a:lnTo>
                <a:lnTo>
                  <a:pt x="424671" y="143278"/>
                </a:lnTo>
                <a:lnTo>
                  <a:pt x="455790" y="173921"/>
                </a:lnTo>
                <a:lnTo>
                  <a:pt x="482474" y="206856"/>
                </a:lnTo>
                <a:lnTo>
                  <a:pt x="504391" y="241906"/>
                </a:lnTo>
                <a:lnTo>
                  <a:pt x="521208" y="278892"/>
                </a:lnTo>
                <a:lnTo>
                  <a:pt x="614172" y="278892"/>
                </a:lnTo>
                <a:lnTo>
                  <a:pt x="597355" y="241906"/>
                </a:lnTo>
                <a:lnTo>
                  <a:pt x="575438" y="206856"/>
                </a:lnTo>
                <a:lnTo>
                  <a:pt x="548754" y="173921"/>
                </a:lnTo>
                <a:lnTo>
                  <a:pt x="517635" y="143278"/>
                </a:lnTo>
                <a:lnTo>
                  <a:pt x="482415" y="115105"/>
                </a:lnTo>
                <a:lnTo>
                  <a:pt x="443427" y="89580"/>
                </a:lnTo>
                <a:lnTo>
                  <a:pt x="401003" y="66881"/>
                </a:lnTo>
                <a:lnTo>
                  <a:pt x="355477" y="47187"/>
                </a:lnTo>
                <a:lnTo>
                  <a:pt x="307182" y="30674"/>
                </a:lnTo>
                <a:lnTo>
                  <a:pt x="256449" y="17521"/>
                </a:lnTo>
                <a:lnTo>
                  <a:pt x="203614" y="7905"/>
                </a:lnTo>
                <a:lnTo>
                  <a:pt x="149007" y="2006"/>
                </a:lnTo>
                <a:lnTo>
                  <a:pt x="92963" y="0"/>
                </a:lnTo>
                <a:close/>
              </a:path>
            </a:pathLst>
          </a:custGeom>
          <a:solidFill>
            <a:srgbClr val="7D54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3250" y="4399026"/>
            <a:ext cx="584835" cy="372110"/>
          </a:xfrm>
          <a:custGeom>
            <a:avLst/>
            <a:gdLst/>
            <a:ahLst/>
            <a:cxnLst/>
            <a:rect l="l" t="t" r="r" b="b"/>
            <a:pathLst>
              <a:path w="584835" h="372110">
                <a:moveTo>
                  <a:pt x="538352" y="0"/>
                </a:moveTo>
                <a:lnTo>
                  <a:pt x="483312" y="1919"/>
                </a:lnTo>
                <a:lnTo>
                  <a:pt x="429861" y="7555"/>
                </a:lnTo>
                <a:lnTo>
                  <a:pt x="378269" y="16718"/>
                </a:lnTo>
                <a:lnTo>
                  <a:pt x="328808" y="29223"/>
                </a:lnTo>
                <a:lnTo>
                  <a:pt x="281749" y="44883"/>
                </a:lnTo>
                <a:lnTo>
                  <a:pt x="237362" y="63510"/>
                </a:lnTo>
                <a:lnTo>
                  <a:pt x="195917" y="84917"/>
                </a:lnTo>
                <a:lnTo>
                  <a:pt x="157686" y="108918"/>
                </a:lnTo>
                <a:lnTo>
                  <a:pt x="122939" y="135325"/>
                </a:lnTo>
                <a:lnTo>
                  <a:pt x="91946" y="163952"/>
                </a:lnTo>
                <a:lnTo>
                  <a:pt x="64979" y="194612"/>
                </a:lnTo>
                <a:lnTo>
                  <a:pt x="42308" y="227117"/>
                </a:lnTo>
                <a:lnTo>
                  <a:pt x="24204" y="261281"/>
                </a:lnTo>
                <a:lnTo>
                  <a:pt x="2779" y="333837"/>
                </a:lnTo>
                <a:lnTo>
                  <a:pt x="0" y="371856"/>
                </a:lnTo>
                <a:lnTo>
                  <a:pt x="92963" y="371856"/>
                </a:lnTo>
                <a:lnTo>
                  <a:pt x="95768" y="333733"/>
                </a:lnTo>
                <a:lnTo>
                  <a:pt x="104003" y="296663"/>
                </a:lnTo>
                <a:lnTo>
                  <a:pt x="117405" y="260846"/>
                </a:lnTo>
                <a:lnTo>
                  <a:pt x="135710" y="226482"/>
                </a:lnTo>
                <a:lnTo>
                  <a:pt x="158651" y="193769"/>
                </a:lnTo>
                <a:lnTo>
                  <a:pt x="185964" y="162907"/>
                </a:lnTo>
                <a:lnTo>
                  <a:pt x="217385" y="134096"/>
                </a:lnTo>
                <a:lnTo>
                  <a:pt x="252648" y="107536"/>
                </a:lnTo>
                <a:lnTo>
                  <a:pt x="291489" y="83426"/>
                </a:lnTo>
                <a:lnTo>
                  <a:pt x="333643" y="61966"/>
                </a:lnTo>
                <a:lnTo>
                  <a:pt x="378844" y="43355"/>
                </a:lnTo>
                <a:lnTo>
                  <a:pt x="426829" y="27793"/>
                </a:lnTo>
                <a:lnTo>
                  <a:pt x="477332" y="15480"/>
                </a:lnTo>
                <a:lnTo>
                  <a:pt x="530089" y="6614"/>
                </a:lnTo>
                <a:lnTo>
                  <a:pt x="584835" y="1397"/>
                </a:lnTo>
                <a:lnTo>
                  <a:pt x="573214" y="803"/>
                </a:lnTo>
                <a:lnTo>
                  <a:pt x="561594" y="365"/>
                </a:lnTo>
                <a:lnTo>
                  <a:pt x="549973" y="93"/>
                </a:lnTo>
                <a:lnTo>
                  <a:pt x="538352" y="0"/>
                </a:lnTo>
                <a:close/>
              </a:path>
            </a:pathLst>
          </a:custGeom>
          <a:solidFill>
            <a:srgbClr val="6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3250" y="4399026"/>
            <a:ext cx="1199515" cy="372110"/>
          </a:xfrm>
          <a:custGeom>
            <a:avLst/>
            <a:gdLst/>
            <a:ahLst/>
            <a:cxnLst/>
            <a:rect l="l" t="t" r="r" b="b"/>
            <a:pathLst>
              <a:path w="1199514" h="372110">
                <a:moveTo>
                  <a:pt x="584835" y="1397"/>
                </a:moveTo>
                <a:lnTo>
                  <a:pt x="530089" y="6614"/>
                </a:lnTo>
                <a:lnTo>
                  <a:pt x="477332" y="15480"/>
                </a:lnTo>
                <a:lnTo>
                  <a:pt x="426829" y="27793"/>
                </a:lnTo>
                <a:lnTo>
                  <a:pt x="378844" y="43355"/>
                </a:lnTo>
                <a:lnTo>
                  <a:pt x="333643" y="61966"/>
                </a:lnTo>
                <a:lnTo>
                  <a:pt x="291489" y="83426"/>
                </a:lnTo>
                <a:lnTo>
                  <a:pt x="252648" y="107536"/>
                </a:lnTo>
                <a:lnTo>
                  <a:pt x="217385" y="134096"/>
                </a:lnTo>
                <a:lnTo>
                  <a:pt x="185964" y="162907"/>
                </a:lnTo>
                <a:lnTo>
                  <a:pt x="158651" y="193769"/>
                </a:lnTo>
                <a:lnTo>
                  <a:pt x="135710" y="226482"/>
                </a:lnTo>
                <a:lnTo>
                  <a:pt x="117405" y="260846"/>
                </a:lnTo>
                <a:lnTo>
                  <a:pt x="104003" y="296663"/>
                </a:lnTo>
                <a:lnTo>
                  <a:pt x="92963" y="371856"/>
                </a:lnTo>
                <a:lnTo>
                  <a:pt x="0" y="371856"/>
                </a:lnTo>
                <a:lnTo>
                  <a:pt x="2779" y="333837"/>
                </a:lnTo>
                <a:lnTo>
                  <a:pt x="24204" y="261281"/>
                </a:lnTo>
                <a:lnTo>
                  <a:pt x="42308" y="227117"/>
                </a:lnTo>
                <a:lnTo>
                  <a:pt x="64979" y="194612"/>
                </a:lnTo>
                <a:lnTo>
                  <a:pt x="91946" y="163952"/>
                </a:lnTo>
                <a:lnTo>
                  <a:pt x="122939" y="135325"/>
                </a:lnTo>
                <a:lnTo>
                  <a:pt x="157686" y="108918"/>
                </a:lnTo>
                <a:lnTo>
                  <a:pt x="195917" y="84917"/>
                </a:lnTo>
                <a:lnTo>
                  <a:pt x="237362" y="63510"/>
                </a:lnTo>
                <a:lnTo>
                  <a:pt x="281749" y="44883"/>
                </a:lnTo>
                <a:lnTo>
                  <a:pt x="328808" y="29223"/>
                </a:lnTo>
                <a:lnTo>
                  <a:pt x="378269" y="16718"/>
                </a:lnTo>
                <a:lnTo>
                  <a:pt x="429861" y="7555"/>
                </a:lnTo>
                <a:lnTo>
                  <a:pt x="483312" y="1919"/>
                </a:lnTo>
                <a:lnTo>
                  <a:pt x="538352" y="0"/>
                </a:lnTo>
                <a:lnTo>
                  <a:pt x="631316" y="0"/>
                </a:lnTo>
                <a:lnTo>
                  <a:pt x="687360" y="2006"/>
                </a:lnTo>
                <a:lnTo>
                  <a:pt x="741967" y="7905"/>
                </a:lnTo>
                <a:lnTo>
                  <a:pt x="794802" y="17521"/>
                </a:lnTo>
                <a:lnTo>
                  <a:pt x="845535" y="30674"/>
                </a:lnTo>
                <a:lnTo>
                  <a:pt x="893830" y="47187"/>
                </a:lnTo>
                <a:lnTo>
                  <a:pt x="939356" y="66881"/>
                </a:lnTo>
                <a:lnTo>
                  <a:pt x="981780" y="89580"/>
                </a:lnTo>
                <a:lnTo>
                  <a:pt x="1020768" y="115105"/>
                </a:lnTo>
                <a:lnTo>
                  <a:pt x="1055988" y="143278"/>
                </a:lnTo>
                <a:lnTo>
                  <a:pt x="1087107" y="173921"/>
                </a:lnTo>
                <a:lnTo>
                  <a:pt x="1113791" y="206856"/>
                </a:lnTo>
                <a:lnTo>
                  <a:pt x="1135708" y="241906"/>
                </a:lnTo>
                <a:lnTo>
                  <a:pt x="1152525" y="278892"/>
                </a:lnTo>
                <a:lnTo>
                  <a:pt x="1199007" y="278892"/>
                </a:lnTo>
                <a:lnTo>
                  <a:pt x="1123188" y="371856"/>
                </a:lnTo>
                <a:lnTo>
                  <a:pt x="1013078" y="278892"/>
                </a:lnTo>
                <a:lnTo>
                  <a:pt x="1059561" y="278892"/>
                </a:lnTo>
                <a:lnTo>
                  <a:pt x="1042744" y="241906"/>
                </a:lnTo>
                <a:lnTo>
                  <a:pt x="1020827" y="206856"/>
                </a:lnTo>
                <a:lnTo>
                  <a:pt x="994143" y="173921"/>
                </a:lnTo>
                <a:lnTo>
                  <a:pt x="963024" y="143278"/>
                </a:lnTo>
                <a:lnTo>
                  <a:pt x="927804" y="115105"/>
                </a:lnTo>
                <a:lnTo>
                  <a:pt x="888816" y="89580"/>
                </a:lnTo>
                <a:lnTo>
                  <a:pt x="846392" y="66881"/>
                </a:lnTo>
                <a:lnTo>
                  <a:pt x="800866" y="47187"/>
                </a:lnTo>
                <a:lnTo>
                  <a:pt x="752571" y="30674"/>
                </a:lnTo>
                <a:lnTo>
                  <a:pt x="701838" y="17521"/>
                </a:lnTo>
                <a:lnTo>
                  <a:pt x="649003" y="7905"/>
                </a:lnTo>
                <a:lnTo>
                  <a:pt x="594396" y="2006"/>
                </a:lnTo>
                <a:lnTo>
                  <a:pt x="538352" y="0"/>
                </a:lnTo>
              </a:path>
            </a:pathLst>
          </a:custGeom>
          <a:ln w="25908">
            <a:solidFill>
              <a:srgbClr val="5C3D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031" y="1879298"/>
            <a:ext cx="8851265" cy="3278504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19100" indent="-354965">
              <a:lnSpc>
                <a:spcPct val="100000"/>
              </a:lnSpc>
              <a:spcBef>
                <a:spcPts val="455"/>
              </a:spcBef>
              <a:buChar char="●"/>
              <a:tabLst>
                <a:tab pos="419100" algn="l"/>
                <a:tab pos="419734" algn="l"/>
              </a:tabLst>
            </a:pPr>
            <a:r>
              <a:rPr sz="2000" dirty="0">
                <a:latin typeface="Arial"/>
                <a:cs typeface="Arial"/>
              </a:rPr>
              <a:t>Extends interface declarations with </a:t>
            </a:r>
            <a:r>
              <a:rPr sz="2000" spc="-5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concepts:</a:t>
            </a:r>
            <a:endParaRPr sz="2000">
              <a:latin typeface="Arial"/>
              <a:cs typeface="Arial"/>
            </a:endParaRPr>
          </a:p>
          <a:p>
            <a:pPr marL="573405" lvl="1" indent="-154305">
              <a:lnSpc>
                <a:spcPct val="100000"/>
              </a:lnSpc>
              <a:spcBef>
                <a:spcPts val="360"/>
              </a:spcBef>
              <a:buChar char="-"/>
              <a:tabLst>
                <a:tab pos="574040" algn="l"/>
              </a:tabLst>
            </a:pPr>
            <a:r>
              <a:rPr sz="2000" dirty="0">
                <a:latin typeface="Arial"/>
                <a:cs typeface="Arial"/>
              </a:rPr>
              <a:t>Default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marL="573405" lvl="1" indent="-154305">
              <a:lnSpc>
                <a:spcPct val="100000"/>
              </a:lnSpc>
              <a:spcBef>
                <a:spcPts val="360"/>
              </a:spcBef>
              <a:buChar char="-"/>
              <a:tabLst>
                <a:tab pos="574040" algn="l"/>
              </a:tabLst>
            </a:pPr>
            <a:r>
              <a:rPr sz="2000" dirty="0">
                <a:latin typeface="Arial"/>
                <a:cs typeface="Arial"/>
              </a:rPr>
              <a:t>Static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marL="419100" indent="-406400">
              <a:lnSpc>
                <a:spcPct val="100000"/>
              </a:lnSpc>
              <a:spcBef>
                <a:spcPts val="425"/>
              </a:spcBef>
              <a:buChar char="●"/>
              <a:tabLst>
                <a:tab pos="419100" algn="l"/>
                <a:tab pos="419734" algn="l"/>
              </a:tabLst>
            </a:pPr>
            <a:r>
              <a:rPr sz="2000" dirty="0">
                <a:latin typeface="Arial"/>
                <a:cs typeface="Arial"/>
              </a:rPr>
              <a:t>Advantages:</a:t>
            </a:r>
            <a:endParaRPr sz="2000">
              <a:latin typeface="Arial"/>
              <a:cs typeface="Arial"/>
            </a:endParaRPr>
          </a:p>
          <a:p>
            <a:pPr marL="419100" marR="5080" indent="-355600">
              <a:lnSpc>
                <a:spcPts val="2160"/>
              </a:lnSpc>
              <a:spcBef>
                <a:spcPts val="1030"/>
              </a:spcBef>
              <a:tabLst>
                <a:tab pos="419100" algn="l"/>
              </a:tabLst>
            </a:pPr>
            <a:r>
              <a:rPr sz="2000" dirty="0">
                <a:latin typeface="Arial"/>
                <a:cs typeface="Arial"/>
              </a:rPr>
              <a:t>-	No longer need to provide your own companion </a:t>
            </a:r>
            <a:r>
              <a:rPr sz="2000" spc="-5" dirty="0">
                <a:latin typeface="Arial"/>
                <a:cs typeface="Arial"/>
              </a:rPr>
              <a:t>utility </a:t>
            </a:r>
            <a:r>
              <a:rPr sz="2000" dirty="0">
                <a:latin typeface="Arial"/>
                <a:cs typeface="Arial"/>
              </a:rPr>
              <a:t>classes. Instead,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  can place static methods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appropriate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540385">
              <a:lnSpc>
                <a:spcPct val="100000"/>
              </a:lnSpc>
              <a:spcBef>
                <a:spcPts val="1820"/>
              </a:spcBef>
            </a:pPr>
            <a:r>
              <a:rPr sz="2000" dirty="0">
                <a:latin typeface="Arial"/>
                <a:cs typeface="Arial"/>
              </a:rPr>
              <a:t>java.util.Collections</a:t>
            </a:r>
            <a:endParaRPr sz="2000">
              <a:latin typeface="Arial"/>
              <a:cs typeface="Arial"/>
            </a:endParaRPr>
          </a:p>
          <a:p>
            <a:pPr marL="4454525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Arial"/>
                <a:cs typeface="Arial"/>
              </a:rPr>
              <a:t>static &lt;T&gt;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Collection&lt;T&gt;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03280C-7165-432B-AB36-3C1B8B2488EF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17219"/>
            <a:ext cx="7925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Interface Default </a:t>
            </a:r>
            <a:r>
              <a:rPr sz="3600" spc="-10" dirty="0"/>
              <a:t>and </a:t>
            </a:r>
            <a:r>
              <a:rPr sz="3600" spc="-5" dirty="0"/>
              <a:t>Static</a:t>
            </a:r>
            <a:r>
              <a:rPr sz="3600" spc="35" dirty="0"/>
              <a:t> </a:t>
            </a:r>
            <a:r>
              <a:rPr sz="3600" dirty="0"/>
              <a:t>Methods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43483" y="3813047"/>
            <a:ext cx="5797296" cy="2842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245" y="2577845"/>
            <a:ext cx="8243570" cy="1122045"/>
          </a:xfrm>
          <a:prstGeom prst="rect">
            <a:avLst/>
          </a:prstGeom>
          <a:ln w="25907">
            <a:solidFill>
              <a:srgbClr val="5C3D3C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latin typeface="Arial"/>
                <a:cs typeface="Arial"/>
              </a:rPr>
              <a:t>[modifier]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default | static </a:t>
            </a:r>
            <a:r>
              <a:rPr sz="2000" dirty="0">
                <a:latin typeface="Arial"/>
                <a:cs typeface="Arial"/>
              </a:rPr>
              <a:t>returnType nameOfMethod (Parameter List)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00520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// method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body</a:t>
            </a:r>
            <a:endParaRPr sz="20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371" y="1889886"/>
            <a:ext cx="1518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95"/>
              </a:spcBef>
              <a:buChar char="●"/>
              <a:tabLst>
                <a:tab pos="419734" algn="l"/>
                <a:tab pos="420370" algn="l"/>
              </a:tabLst>
            </a:pPr>
            <a:r>
              <a:rPr sz="2800" spc="-5" dirty="0">
                <a:latin typeface="Arial"/>
                <a:cs typeface="Arial"/>
              </a:rPr>
              <a:t>Syn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ax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78E28-EDA0-460F-9A00-54E49AB29479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29766"/>
            <a:ext cx="4464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Default</a:t>
            </a:r>
            <a:r>
              <a:rPr b="0" spc="-3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3590020" y="3866388"/>
            <a:ext cx="5553979" cy="108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131306"/>
            <a:ext cx="5820156" cy="1726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866388"/>
            <a:ext cx="3270504" cy="1458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933" y="1948062"/>
            <a:ext cx="8970645" cy="16802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Char char="●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Classes </a:t>
            </a:r>
            <a:r>
              <a:rPr sz="2400" dirty="0">
                <a:latin typeface="Arial"/>
                <a:cs typeface="Arial"/>
              </a:rPr>
              <a:t>implement interface that contains a default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796925" lvl="1" indent="-355600">
              <a:lnSpc>
                <a:spcPct val="100000"/>
              </a:lnSpc>
              <a:spcBef>
                <a:spcPts val="250"/>
              </a:spcBef>
              <a:buFont typeface="DejaVu Sans"/>
              <a:buChar char="❏"/>
              <a:tabLst>
                <a:tab pos="796290" algn="l"/>
                <a:tab pos="797560" algn="l"/>
              </a:tabLst>
            </a:pPr>
            <a:r>
              <a:rPr sz="2000" dirty="0">
                <a:latin typeface="Arial"/>
                <a:cs typeface="Arial"/>
              </a:rPr>
              <a:t>Not override the default method and will inherit the default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796925" marR="596900" lvl="1" indent="-355600">
              <a:lnSpc>
                <a:spcPct val="100000"/>
              </a:lnSpc>
              <a:buFont typeface="DejaVu Sans"/>
              <a:buChar char="❏"/>
              <a:tabLst>
                <a:tab pos="796290" algn="l"/>
                <a:tab pos="797560" algn="l"/>
              </a:tabLst>
            </a:pPr>
            <a:r>
              <a:rPr sz="2000" dirty="0">
                <a:latin typeface="Arial"/>
                <a:cs typeface="Arial"/>
              </a:rPr>
              <a:t>Override the default method similar to other methods we override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 subclass</a:t>
            </a:r>
            <a:endParaRPr sz="2000">
              <a:latin typeface="Arial"/>
              <a:cs typeface="Arial"/>
            </a:endParaRPr>
          </a:p>
          <a:p>
            <a:pPr marL="796925" lvl="1" indent="-355600">
              <a:lnSpc>
                <a:spcPct val="100000"/>
              </a:lnSpc>
              <a:buFont typeface="DejaVu Sans"/>
              <a:buChar char="❏"/>
              <a:tabLst>
                <a:tab pos="796290" algn="l"/>
                <a:tab pos="797560" algn="l"/>
              </a:tabLst>
            </a:pPr>
            <a:r>
              <a:rPr sz="2000" dirty="0">
                <a:latin typeface="Arial"/>
                <a:cs typeface="Arial"/>
              </a:rPr>
              <a:t>Redeclare default method as abstract, which force subclass to override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3B438-A01A-4A54-9149-274D04719D7B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7183" y="6381614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82471"/>
            <a:ext cx="5819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Lambda</a:t>
            </a:r>
            <a:r>
              <a:rPr spc="-15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4078" y="1969495"/>
            <a:ext cx="7588884" cy="46170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500" spc="-5" dirty="0">
                <a:latin typeface="Arial"/>
                <a:cs typeface="Arial"/>
              </a:rPr>
              <a:t>Example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1:</a:t>
            </a:r>
            <a:endParaRPr sz="2500" dirty="0">
              <a:latin typeface="Arial"/>
              <a:cs typeface="Arial"/>
            </a:endParaRPr>
          </a:p>
          <a:p>
            <a:pPr marL="286385" marR="468630" indent="-274320">
              <a:lnSpc>
                <a:spcPct val="114999"/>
              </a:lnSpc>
              <a:spcBef>
                <a:spcPts val="65"/>
              </a:spcBef>
            </a:pPr>
            <a:r>
              <a:rPr sz="1800" spc="-10" dirty="0">
                <a:latin typeface="Courier New"/>
                <a:cs typeface="Courier New"/>
              </a:rPr>
              <a:t>Comparator</a:t>
            </a:r>
            <a:r>
              <a:rPr sz="1800" b="1" spc="-10" dirty="0">
                <a:latin typeface="Courier New"/>
                <a:cs typeface="Courier New"/>
              </a:rPr>
              <a:t>&lt;</a:t>
            </a:r>
            <a:r>
              <a:rPr sz="1800" spc="-10" dirty="0">
                <a:latin typeface="Courier New"/>
                <a:cs typeface="Courier New"/>
              </a:rPr>
              <a:t>Person</a:t>
            </a:r>
            <a:r>
              <a:rPr sz="1800" b="1" spc="-10" dirty="0">
                <a:latin typeface="Courier New"/>
                <a:cs typeface="Courier New"/>
              </a:rPr>
              <a:t>&gt; </a:t>
            </a:r>
            <a:r>
              <a:rPr sz="1800" spc="-10" dirty="0">
                <a:latin typeface="Courier New"/>
                <a:cs typeface="Courier New"/>
              </a:rPr>
              <a:t>byAge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latin typeface="Courier New"/>
                <a:cs typeface="Courier New"/>
              </a:rPr>
              <a:t>Comparator</a:t>
            </a:r>
            <a:r>
              <a:rPr sz="1800" b="1" spc="-10" dirty="0">
                <a:latin typeface="Courier New"/>
                <a:cs typeface="Courier New"/>
              </a:rPr>
              <a:t>&lt;</a:t>
            </a:r>
            <a:r>
              <a:rPr sz="1800" spc="-10" dirty="0">
                <a:latin typeface="Courier New"/>
                <a:cs typeface="Courier New"/>
              </a:rPr>
              <a:t>Person</a:t>
            </a:r>
            <a:r>
              <a:rPr sz="1800" b="1" spc="-10" dirty="0">
                <a:latin typeface="Courier New"/>
                <a:cs typeface="Courier New"/>
              </a:rPr>
              <a:t>&gt;(){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1800" b="1" spc="-10" dirty="0">
                <a:solidFill>
                  <a:srgbClr val="660000"/>
                </a:solidFill>
                <a:latin typeface="Courier New"/>
                <a:cs typeface="Courier New"/>
              </a:rPr>
              <a:t>int 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compare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Person p1, Person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p2</a:t>
            </a:r>
            <a:r>
              <a:rPr sz="1800" b="1" spc="-5" dirty="0">
                <a:latin typeface="Courier New"/>
                <a:cs typeface="Courier New"/>
              </a:rPr>
              <a:t>){</a:t>
            </a:r>
            <a:endParaRPr sz="18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p1.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getAge</a:t>
            </a:r>
            <a:r>
              <a:rPr sz="1800" b="1" spc="-10" dirty="0">
                <a:latin typeface="Courier New"/>
                <a:cs typeface="Courier New"/>
              </a:rPr>
              <a:t>()</a:t>
            </a:r>
            <a:r>
              <a:rPr sz="1800" spc="-10" dirty="0"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compareTo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p2.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getAge</a:t>
            </a:r>
            <a:r>
              <a:rPr sz="1800" b="1" spc="-10" dirty="0">
                <a:latin typeface="Courier New"/>
                <a:cs typeface="Courier New"/>
              </a:rPr>
              <a:t>())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r>
              <a:rPr sz="1800" spc="-5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Example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2:</a:t>
            </a:r>
            <a:endParaRPr sz="2500" dirty="0">
              <a:latin typeface="Arial"/>
              <a:cs typeface="Arial"/>
            </a:endParaRPr>
          </a:p>
          <a:p>
            <a:pPr marL="72390" marR="135255">
              <a:lnSpc>
                <a:spcPct val="114999"/>
              </a:lnSpc>
              <a:spcBef>
                <a:spcPts val="65"/>
              </a:spcBef>
            </a:pPr>
            <a:r>
              <a:rPr sz="1800" spc="-10" dirty="0">
                <a:latin typeface="Courier New"/>
                <a:cs typeface="Courier New"/>
              </a:rPr>
              <a:t>JButton testButton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JButton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"Test Button"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r>
              <a:rPr sz="1800" spc="-10" dirty="0">
                <a:latin typeface="Courier New"/>
                <a:cs typeface="Courier New"/>
              </a:rPr>
              <a:t>;  testButton.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addActionListener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ActionListener</a:t>
            </a:r>
            <a:r>
              <a:rPr sz="1800" b="1" spc="-10" dirty="0">
                <a:latin typeface="Courier New"/>
                <a:cs typeface="Courier New"/>
              </a:rPr>
              <a:t>(){  </a:t>
            </a:r>
            <a:r>
              <a:rPr sz="1800" b="1" spc="-10" dirty="0">
                <a:solidFill>
                  <a:srgbClr val="CC6600"/>
                </a:solidFill>
                <a:latin typeface="Courier New"/>
                <a:cs typeface="Courier New"/>
              </a:rPr>
              <a:t>@Override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1800" b="1" spc="-10" dirty="0">
                <a:solidFill>
                  <a:srgbClr val="660000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actionPerformed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ActionEvent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ae</a:t>
            </a:r>
            <a:r>
              <a:rPr sz="1800" b="1" spc="-10" dirty="0">
                <a:latin typeface="Courier New"/>
                <a:cs typeface="Courier New"/>
              </a:rPr>
              <a:t>){</a:t>
            </a:r>
            <a:endParaRPr sz="1800" dirty="0">
              <a:latin typeface="Courier New"/>
              <a:cs typeface="Courier New"/>
            </a:endParaRPr>
          </a:p>
          <a:p>
            <a:pPr marL="4826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Courier New"/>
                <a:cs typeface="Courier New"/>
              </a:rPr>
              <a:t>System.out.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println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“Hello Anonymous inner</a:t>
            </a:r>
            <a:r>
              <a:rPr sz="1800" spc="-25" dirty="0">
                <a:solidFill>
                  <a:srgbClr val="9E7A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class"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482600">
              <a:lnSpc>
                <a:spcPct val="100000"/>
              </a:lnSpc>
              <a:spcBef>
                <a:spcPts val="33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})</a:t>
            </a:r>
            <a:r>
              <a:rPr sz="1800" spc="-5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62913-E561-4BE1-B746-3F23F77B050C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29766"/>
            <a:ext cx="4464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Default</a:t>
            </a:r>
            <a:r>
              <a:rPr b="0" spc="-3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018487"/>
            <a:ext cx="8944610" cy="317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125000"/>
              <a:buChar char="●"/>
              <a:tabLst>
                <a:tab pos="3556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Solve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conflict when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the same method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declare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in interface</a:t>
            </a:r>
            <a:r>
              <a:rPr sz="2400" spc="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469900" marR="333375" lvl="1" indent="-381000">
              <a:lnSpc>
                <a:spcPct val="100000"/>
              </a:lnSpc>
              <a:spcBef>
                <a:spcPts val="1780"/>
              </a:spcBef>
              <a:buClr>
                <a:srgbClr val="181818"/>
              </a:buClr>
              <a:buChar char="-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Method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Superclasses,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a superclass provides a concrete  method.</a:t>
            </a:r>
            <a:endParaRPr sz="2400">
              <a:latin typeface="Arial"/>
              <a:cs typeface="Arial"/>
            </a:endParaRPr>
          </a:p>
          <a:p>
            <a:pPr marL="469900" marR="97790" lvl="1" indent="-381000">
              <a:lnSpc>
                <a:spcPct val="100000"/>
              </a:lnSpc>
              <a:buClr>
                <a:srgbClr val="181818"/>
              </a:buClr>
              <a:buChar char="-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If a </a:t>
            </a:r>
            <a:r>
              <a:rPr sz="2400" spc="-5" dirty="0">
                <a:latin typeface="Arial"/>
                <a:cs typeface="Arial"/>
              </a:rPr>
              <a:t>superinterface provides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default method, and another  interface supplies a method with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same name and  parameter </a:t>
            </a:r>
            <a:r>
              <a:rPr sz="2400" dirty="0">
                <a:latin typeface="Arial"/>
                <a:cs typeface="Arial"/>
              </a:rPr>
              <a:t>types </a:t>
            </a:r>
            <a:r>
              <a:rPr sz="2400" spc="-5" dirty="0">
                <a:latin typeface="Arial"/>
                <a:cs typeface="Arial"/>
              </a:rPr>
              <a:t>(default or not), then you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overriding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-5" dirty="0">
                <a:latin typeface="Arial"/>
                <a:cs typeface="Arial"/>
              </a:rPr>
              <a:t>method.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9C229-9E0A-4171-A636-A66BF78F5B81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29766"/>
            <a:ext cx="4057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F8F8F8"/>
                </a:solidFill>
                <a:latin typeface="Arial"/>
                <a:cs typeface="Arial"/>
              </a:rPr>
              <a:t>Static</a:t>
            </a:r>
            <a:r>
              <a:rPr b="0" spc="-6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97" y="1936191"/>
            <a:ext cx="785812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Similar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default methods except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we can’t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override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them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implementation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5479" y="3227832"/>
            <a:ext cx="3398519" cy="244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227832"/>
            <a:ext cx="5583936" cy="273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90B95-82B6-4B19-942B-850BD6FEF9D4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5914440"/>
            <a:ext cx="332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000000"/>
                </a:solidFill>
                <a:latin typeface="Arial"/>
                <a:cs typeface="Arial"/>
              </a:rPr>
              <a:t>Demonstration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B2B9F-266A-4F2E-BF7C-EF7F0AE3F76C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29766"/>
            <a:ext cx="5346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Method</a:t>
            </a:r>
            <a:r>
              <a:rPr b="0" spc="-1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873758"/>
            <a:ext cx="7843520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93700" marR="5080" indent="-381000">
              <a:lnSpc>
                <a:spcPct val="90000"/>
              </a:lnSpc>
              <a:spcBef>
                <a:spcPts val="385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Method </a:t>
            </a:r>
            <a:r>
              <a:rPr sz="2400" dirty="0">
                <a:latin typeface="Arial"/>
                <a:cs typeface="Arial"/>
              </a:rPr>
              <a:t>reference </a:t>
            </a:r>
            <a:r>
              <a:rPr sz="2400" spc="-5" dirty="0">
                <a:latin typeface="Arial"/>
                <a:cs typeface="Arial"/>
              </a:rPr>
              <a:t>is an important </a:t>
            </a:r>
            <a:r>
              <a:rPr sz="2400" dirty="0">
                <a:latin typeface="Arial"/>
                <a:cs typeface="Arial"/>
              </a:rPr>
              <a:t>feature </a:t>
            </a:r>
            <a:r>
              <a:rPr sz="2400" spc="-5" dirty="0">
                <a:latin typeface="Arial"/>
                <a:cs typeface="Arial"/>
              </a:rPr>
              <a:t>related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lambda expressions.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order </a:t>
            </a:r>
            <a:r>
              <a:rPr sz="2400" dirty="0">
                <a:latin typeface="Arial"/>
                <a:cs typeface="Arial"/>
              </a:rPr>
              <a:t>to that </a:t>
            </a:r>
            <a:r>
              <a:rPr sz="2400" spc="-5" dirty="0">
                <a:latin typeface="Arial"/>
                <a:cs typeface="Arial"/>
              </a:rPr>
              <a:t>a method  </a:t>
            </a:r>
            <a:r>
              <a:rPr sz="2400" dirty="0">
                <a:latin typeface="Arial"/>
                <a:cs typeface="Arial"/>
              </a:rPr>
              <a:t>reference </a:t>
            </a:r>
            <a:r>
              <a:rPr sz="2400" spc="-5" dirty="0">
                <a:latin typeface="Arial"/>
                <a:cs typeface="Arial"/>
              </a:rPr>
              <a:t>requires </a:t>
            </a:r>
            <a:r>
              <a:rPr sz="2400" dirty="0">
                <a:latin typeface="Arial"/>
                <a:cs typeface="Arial"/>
              </a:rPr>
              <a:t>a target type </a:t>
            </a:r>
            <a:r>
              <a:rPr sz="2400" spc="-5" dirty="0">
                <a:latin typeface="Arial"/>
                <a:cs typeface="Arial"/>
              </a:rPr>
              <a:t>context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consists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a compatible functional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374" y="6106667"/>
            <a:ext cx="4706056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7711" y="5975603"/>
            <a:ext cx="4899660" cy="454659"/>
          </a:xfrm>
          <a:custGeom>
            <a:avLst/>
            <a:gdLst/>
            <a:ahLst/>
            <a:cxnLst/>
            <a:rect l="l" t="t" r="r" b="b"/>
            <a:pathLst>
              <a:path w="4899659" h="454660">
                <a:moveTo>
                  <a:pt x="0" y="454152"/>
                </a:moveTo>
                <a:lnTo>
                  <a:pt x="4899660" y="454152"/>
                </a:lnTo>
                <a:lnTo>
                  <a:pt x="4899660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ln w="1524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558" y="3857778"/>
            <a:ext cx="4801633" cy="13953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4494" y="6115050"/>
            <a:ext cx="925194" cy="177165"/>
          </a:xfrm>
          <a:custGeom>
            <a:avLst/>
            <a:gdLst/>
            <a:ahLst/>
            <a:cxnLst/>
            <a:rect l="l" t="t" r="r" b="b"/>
            <a:pathLst>
              <a:path w="925194" h="177164">
                <a:moveTo>
                  <a:pt x="0" y="44195"/>
                </a:moveTo>
                <a:lnTo>
                  <a:pt x="836676" y="44195"/>
                </a:lnTo>
                <a:lnTo>
                  <a:pt x="836676" y="0"/>
                </a:lnTo>
                <a:lnTo>
                  <a:pt x="925068" y="88392"/>
                </a:lnTo>
                <a:lnTo>
                  <a:pt x="836676" y="176784"/>
                </a:lnTo>
                <a:lnTo>
                  <a:pt x="836676" y="132587"/>
                </a:lnTo>
                <a:lnTo>
                  <a:pt x="0" y="132587"/>
                </a:lnTo>
                <a:lnTo>
                  <a:pt x="0" y="44195"/>
                </a:lnTo>
                <a:close/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C204F-2F9F-4E60-8B4C-D130A9EF485D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29766"/>
            <a:ext cx="5346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Method</a:t>
            </a:r>
            <a:r>
              <a:rPr b="0" spc="-1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040" y="1903553"/>
            <a:ext cx="7974330" cy="3125727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170"/>
              </a:spcBef>
              <a:buClr>
                <a:srgbClr val="000000"/>
              </a:buClr>
              <a:buSzPct val="107142"/>
              <a:buChar char="●"/>
              <a:tabLst>
                <a:tab pos="431800" algn="l"/>
                <a:tab pos="432434" algn="l"/>
              </a:tabLst>
            </a:pP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There are </a:t>
            </a:r>
            <a:r>
              <a:rPr sz="2800" dirty="0">
                <a:solidFill>
                  <a:srgbClr val="181818"/>
                </a:solidFill>
                <a:latin typeface="Arial"/>
                <a:cs typeface="Arial"/>
              </a:rPr>
              <a:t>four kinds </a:t>
            </a: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of method</a:t>
            </a:r>
            <a:r>
              <a:rPr sz="2800" spc="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81818"/>
                </a:solidFill>
                <a:latin typeface="Arial"/>
                <a:cs typeface="Arial"/>
              </a:rPr>
              <a:t>references:</a:t>
            </a:r>
            <a:endParaRPr sz="2800" dirty="0">
              <a:latin typeface="Arial"/>
              <a:cs typeface="Arial"/>
            </a:endParaRPr>
          </a:p>
          <a:p>
            <a:pPr marL="669925" lvl="1" indent="-457200">
              <a:lnSpc>
                <a:spcPct val="100000"/>
              </a:lnSpc>
              <a:spcBef>
                <a:spcPts val="925"/>
              </a:spcBef>
              <a:buClr>
                <a:srgbClr val="181818"/>
              </a:buClr>
              <a:buFont typeface="+mj-lt"/>
              <a:buAutoNum type="alphaLcPeriod"/>
              <a:tabLst>
                <a:tab pos="593725" algn="l"/>
                <a:tab pos="594360" algn="l"/>
              </a:tabLst>
            </a:pPr>
            <a:r>
              <a:rPr sz="2400" dirty="0">
                <a:latin typeface="Arial"/>
                <a:cs typeface="Arial"/>
              </a:rPr>
              <a:t>Reference to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static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</a:t>
            </a:r>
          </a:p>
          <a:p>
            <a:pPr marL="669925" lvl="1" indent="-457200">
              <a:lnSpc>
                <a:spcPct val="100000"/>
              </a:lnSpc>
              <a:spcBef>
                <a:spcPts val="434"/>
              </a:spcBef>
              <a:buClr>
                <a:srgbClr val="181818"/>
              </a:buClr>
              <a:buFont typeface="+mj-lt"/>
              <a:buAutoNum type="alphaLcPeriod"/>
              <a:tabLst>
                <a:tab pos="593725" algn="l"/>
                <a:tab pos="594360" algn="l"/>
              </a:tabLst>
            </a:pPr>
            <a:r>
              <a:rPr sz="2400" dirty="0">
                <a:latin typeface="Arial"/>
                <a:cs typeface="Arial"/>
              </a:rPr>
              <a:t>Reference to an instance method of a particular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</a:t>
            </a:r>
          </a:p>
          <a:p>
            <a:pPr marL="669925" marR="5080" lvl="1" indent="-457200">
              <a:lnSpc>
                <a:spcPct val="114999"/>
              </a:lnSpc>
              <a:buClr>
                <a:srgbClr val="181818"/>
              </a:buClr>
              <a:buFont typeface="+mj-lt"/>
              <a:buAutoNum type="alphaLcPeriod"/>
              <a:tabLst>
                <a:tab pos="593725" algn="l"/>
                <a:tab pos="594360" algn="l"/>
              </a:tabLst>
            </a:pPr>
            <a:r>
              <a:rPr sz="2400" dirty="0">
                <a:latin typeface="Arial"/>
                <a:cs typeface="Arial"/>
              </a:rPr>
              <a:t>Reference to </a:t>
            </a:r>
            <a:r>
              <a:rPr sz="2400" spc="-5" dirty="0">
                <a:latin typeface="Arial"/>
                <a:cs typeface="Arial"/>
              </a:rPr>
              <a:t>an </a:t>
            </a:r>
            <a:r>
              <a:rPr sz="2400" dirty="0">
                <a:latin typeface="Arial"/>
                <a:cs typeface="Arial"/>
              </a:rPr>
              <a:t>instance </a:t>
            </a:r>
            <a:r>
              <a:rPr sz="2400" spc="-5" dirty="0">
                <a:latin typeface="Arial"/>
                <a:cs typeface="Arial"/>
              </a:rPr>
              <a:t>method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an </a:t>
            </a:r>
            <a:r>
              <a:rPr sz="2400" dirty="0">
                <a:latin typeface="Arial"/>
                <a:cs typeface="Arial"/>
              </a:rPr>
              <a:t>arbitrary object  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particular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</a:t>
            </a:r>
          </a:p>
          <a:p>
            <a:pPr marL="669925" lvl="1" indent="-457200">
              <a:lnSpc>
                <a:spcPct val="100000"/>
              </a:lnSpc>
              <a:spcBef>
                <a:spcPts val="430"/>
              </a:spcBef>
              <a:buClr>
                <a:srgbClr val="181818"/>
              </a:buClr>
              <a:buFont typeface="+mj-lt"/>
              <a:buAutoNum type="alphaLcPeriod"/>
              <a:tabLst>
                <a:tab pos="593725" algn="l"/>
                <a:tab pos="594360" algn="l"/>
              </a:tabLst>
            </a:pPr>
            <a:r>
              <a:rPr sz="2400" dirty="0">
                <a:latin typeface="Arial"/>
                <a:cs typeface="Arial"/>
              </a:rPr>
              <a:t>Reference to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197A5-C05C-4661-A5FA-1206845DA750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29766"/>
            <a:ext cx="5346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Method</a:t>
            </a:r>
            <a:r>
              <a:rPr b="0" spc="-1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967739" y="3226307"/>
            <a:ext cx="5954268" cy="2970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6738" y="5459729"/>
            <a:ext cx="2057400" cy="259079"/>
          </a:xfrm>
          <a:custGeom>
            <a:avLst/>
            <a:gdLst/>
            <a:ahLst/>
            <a:cxnLst/>
            <a:rect l="l" t="t" r="r" b="b"/>
            <a:pathLst>
              <a:path w="2057400" h="259079">
                <a:moveTo>
                  <a:pt x="0" y="259080"/>
                </a:moveTo>
                <a:lnTo>
                  <a:pt x="2057400" y="259080"/>
                </a:lnTo>
                <a:lnTo>
                  <a:pt x="2057400" y="0"/>
                </a:lnTo>
                <a:lnTo>
                  <a:pt x="0" y="0"/>
                </a:lnTo>
                <a:lnTo>
                  <a:pt x="0" y="25908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39" y="1750410"/>
            <a:ext cx="7001509" cy="112522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buSzPct val="107142"/>
              <a:buChar char="●"/>
              <a:tabLst>
                <a:tab pos="431165" algn="l"/>
                <a:tab pos="431800" algn="l"/>
              </a:tabLst>
            </a:pP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Reference to a </a:t>
            </a:r>
            <a:r>
              <a:rPr sz="2800" dirty="0">
                <a:solidFill>
                  <a:srgbClr val="181818"/>
                </a:solidFill>
                <a:latin typeface="Arial"/>
                <a:cs typeface="Arial"/>
              </a:rPr>
              <a:t>static</a:t>
            </a: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 method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spc="-5" dirty="0">
                <a:latin typeface="Arial"/>
                <a:cs typeface="Arial"/>
              </a:rPr>
              <a:t>The syntax: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ContainingClass::staticMethodName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7EE48-5CF6-44D4-9118-9D362348D157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29766"/>
            <a:ext cx="5346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Method</a:t>
            </a:r>
            <a:r>
              <a:rPr b="0" spc="-1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1751837"/>
            <a:ext cx="7802880" cy="107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>
              <a:lnSpc>
                <a:spcPct val="144000"/>
              </a:lnSpc>
              <a:spcBef>
                <a:spcPts val="100"/>
              </a:spcBef>
              <a:buClr>
                <a:srgbClr val="000000"/>
              </a:buClr>
              <a:buSzPct val="106250"/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Reference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181818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instance method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a particular object </a:t>
            </a:r>
            <a:r>
              <a:rPr sz="2400" spc="-5" dirty="0">
                <a:latin typeface="Arial"/>
                <a:cs typeface="Arial"/>
              </a:rPr>
              <a:t> The syntax: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containingObject::instanceMethodName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516" y="2988564"/>
            <a:ext cx="6605016" cy="2382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21402" y="4394453"/>
            <a:ext cx="2066925" cy="337185"/>
          </a:xfrm>
          <a:custGeom>
            <a:avLst/>
            <a:gdLst/>
            <a:ahLst/>
            <a:cxnLst/>
            <a:rect l="l" t="t" r="r" b="b"/>
            <a:pathLst>
              <a:path w="2066925" h="337185">
                <a:moveTo>
                  <a:pt x="0" y="336804"/>
                </a:moveTo>
                <a:lnTo>
                  <a:pt x="2066544" y="336804"/>
                </a:lnTo>
                <a:lnTo>
                  <a:pt x="2066544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3DA1E-18D4-48CC-8BA1-F89445367CF9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29766"/>
            <a:ext cx="5346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Method</a:t>
            </a:r>
            <a:r>
              <a:rPr b="0" spc="-1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550858" y="3550920"/>
            <a:ext cx="8494081" cy="2700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4146" y="4923282"/>
            <a:ext cx="2824480" cy="318770"/>
          </a:xfrm>
          <a:custGeom>
            <a:avLst/>
            <a:gdLst/>
            <a:ahLst/>
            <a:cxnLst/>
            <a:rect l="l" t="t" r="r" b="b"/>
            <a:pathLst>
              <a:path w="2824479" h="318770">
                <a:moveTo>
                  <a:pt x="0" y="318516"/>
                </a:moveTo>
                <a:lnTo>
                  <a:pt x="2823972" y="318516"/>
                </a:lnTo>
                <a:lnTo>
                  <a:pt x="2823972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1981662"/>
            <a:ext cx="8430895" cy="13055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69900" indent="-419100">
              <a:lnSpc>
                <a:spcPct val="100000"/>
              </a:lnSpc>
              <a:spcBef>
                <a:spcPts val="535"/>
              </a:spcBef>
              <a:buClr>
                <a:srgbClr val="000000"/>
              </a:buClr>
              <a:buSzPct val="106250"/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Reference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to an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instance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method of an arbitrary object of</a:t>
            </a:r>
            <a:r>
              <a:rPr sz="2400" spc="-1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particular</a:t>
            </a:r>
            <a:r>
              <a:rPr sz="2400" spc="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type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latin typeface="Arial"/>
                <a:cs typeface="Arial"/>
              </a:rPr>
              <a:t>The syntax: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ContainingType::methodName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3B302-54BF-410C-8766-BC5EFDDC6824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29766"/>
            <a:ext cx="5346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Method</a:t>
            </a:r>
            <a:r>
              <a:rPr b="0" spc="-1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1793409"/>
            <a:ext cx="4124325" cy="996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100">
              <a:lnSpc>
                <a:spcPct val="132700"/>
              </a:lnSpc>
              <a:spcBef>
                <a:spcPts val="95"/>
              </a:spcBef>
              <a:buClr>
                <a:srgbClr val="000000"/>
              </a:buClr>
              <a:buSzPct val="106250"/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Reference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constructor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syntax: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ClassName::new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971" y="2907792"/>
            <a:ext cx="5920740" cy="3489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58867" y="2907792"/>
            <a:ext cx="4485132" cy="696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0329" y="5458205"/>
            <a:ext cx="2292350" cy="247015"/>
          </a:xfrm>
          <a:custGeom>
            <a:avLst/>
            <a:gdLst/>
            <a:ahLst/>
            <a:cxnLst/>
            <a:rect l="l" t="t" r="r" b="b"/>
            <a:pathLst>
              <a:path w="2292350" h="247014">
                <a:moveTo>
                  <a:pt x="0" y="246888"/>
                </a:moveTo>
                <a:lnTo>
                  <a:pt x="2292096" y="246888"/>
                </a:lnTo>
                <a:lnTo>
                  <a:pt x="2292096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BEB25-52B8-4139-BD3B-61C08AA6A2E3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29766"/>
            <a:ext cx="5346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Method</a:t>
            </a:r>
            <a:r>
              <a:rPr b="0" spc="-1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F8F8F8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839" y="1912746"/>
            <a:ext cx="647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106250"/>
              <a:buChar char="●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Method </a:t>
            </a:r>
            <a:r>
              <a:rPr sz="2400" dirty="0">
                <a:solidFill>
                  <a:srgbClr val="181818"/>
                </a:solidFill>
                <a:latin typeface="Arial"/>
                <a:cs typeface="Arial"/>
              </a:rPr>
              <a:t>references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as Lambdas</a:t>
            </a:r>
            <a:r>
              <a:rPr sz="2400" spc="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81818"/>
                </a:solidFill>
                <a:latin typeface="Arial"/>
                <a:cs typeface="Arial"/>
              </a:rPr>
              <a:t>Expressions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1185" y="2610866"/>
          <a:ext cx="8898255" cy="2499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6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7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Syntax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Example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Lambda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ClassName::new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String::new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() -&gt; new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String()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Class::staticMethodName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String::valueOf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(s) -&gt;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String.valueOf(s)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object::instanceMethodName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x::toString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() -&gt;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"hello".toString()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Class::instanceMethodName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String::toString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s) -&gt;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s.toString()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39D75-7868-47BA-AE57-8A2F80DF6288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7183" y="6381614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82471"/>
            <a:ext cx="5819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Lambda</a:t>
            </a:r>
            <a:r>
              <a:rPr spc="-15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4078" y="1969495"/>
            <a:ext cx="7588884" cy="2347822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500" spc="-5" dirty="0">
                <a:latin typeface="Arial"/>
                <a:cs typeface="Arial"/>
              </a:rPr>
              <a:t>Example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1:</a:t>
            </a:r>
            <a:endParaRPr sz="2500" dirty="0">
              <a:latin typeface="Arial"/>
              <a:cs typeface="Arial"/>
            </a:endParaRPr>
          </a:p>
          <a:p>
            <a:pPr marL="286385" marR="468630" indent="-274320">
              <a:lnSpc>
                <a:spcPct val="114999"/>
              </a:lnSpc>
              <a:spcBef>
                <a:spcPts val="65"/>
              </a:spcBef>
            </a:pPr>
            <a:r>
              <a:rPr sz="1800" spc="-10" dirty="0">
                <a:latin typeface="Courier New"/>
                <a:cs typeface="Courier New"/>
              </a:rPr>
              <a:t>Comparator</a:t>
            </a:r>
            <a:r>
              <a:rPr sz="1800" b="1" spc="-10" dirty="0">
                <a:latin typeface="Courier New"/>
                <a:cs typeface="Courier New"/>
              </a:rPr>
              <a:t>&lt;</a:t>
            </a:r>
            <a:r>
              <a:rPr sz="1800" spc="-10" dirty="0">
                <a:latin typeface="Courier New"/>
                <a:cs typeface="Courier New"/>
              </a:rPr>
              <a:t>Person</a:t>
            </a:r>
            <a:r>
              <a:rPr sz="1800" b="1" spc="-10" dirty="0">
                <a:latin typeface="Courier New"/>
                <a:cs typeface="Courier New"/>
              </a:rPr>
              <a:t>&gt; </a:t>
            </a:r>
            <a:r>
              <a:rPr sz="1800" spc="-10" dirty="0">
                <a:latin typeface="Courier New"/>
                <a:cs typeface="Courier New"/>
              </a:rPr>
              <a:t>byAge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latin typeface="Courier New"/>
                <a:cs typeface="Courier New"/>
              </a:rPr>
              <a:t>Comparator</a:t>
            </a:r>
            <a:r>
              <a:rPr sz="1800" b="1" spc="-10" dirty="0">
                <a:latin typeface="Courier New"/>
                <a:cs typeface="Courier New"/>
              </a:rPr>
              <a:t>&lt;</a:t>
            </a:r>
            <a:r>
              <a:rPr sz="1800" spc="-10" dirty="0">
                <a:latin typeface="Courier New"/>
                <a:cs typeface="Courier New"/>
              </a:rPr>
              <a:t>Person</a:t>
            </a:r>
            <a:r>
              <a:rPr sz="1800" b="1" spc="-10" dirty="0">
                <a:latin typeface="Courier New"/>
                <a:cs typeface="Courier New"/>
              </a:rPr>
              <a:t>&gt;(){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1800" b="1" spc="-10" dirty="0">
                <a:solidFill>
                  <a:srgbClr val="660000"/>
                </a:solidFill>
                <a:latin typeface="Courier New"/>
                <a:cs typeface="Courier New"/>
              </a:rPr>
              <a:t>int 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compare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Person p1, Person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p2</a:t>
            </a:r>
            <a:r>
              <a:rPr sz="1800" b="1" spc="-5" dirty="0">
                <a:latin typeface="Courier New"/>
                <a:cs typeface="Courier New"/>
              </a:rPr>
              <a:t>){</a:t>
            </a:r>
            <a:endParaRPr sz="18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p1.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getAge</a:t>
            </a:r>
            <a:r>
              <a:rPr sz="1800" b="1" spc="-10" dirty="0">
                <a:latin typeface="Courier New"/>
                <a:cs typeface="Courier New"/>
              </a:rPr>
              <a:t>()</a:t>
            </a:r>
            <a:r>
              <a:rPr sz="1800" spc="-10" dirty="0"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compareTo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p2.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getAge</a:t>
            </a:r>
            <a:r>
              <a:rPr sz="1800" b="1" spc="-10" dirty="0">
                <a:latin typeface="Courier New"/>
                <a:cs typeface="Courier New"/>
              </a:rPr>
              <a:t>())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ourier New"/>
                <a:cs typeface="Courier New"/>
              </a:rPr>
              <a:t>}</a:t>
            </a:r>
            <a:r>
              <a:rPr sz="1800" spc="-5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8AA9072-E859-4C3C-9F8A-96CA95EB0100}"/>
              </a:ext>
            </a:extLst>
          </p:cNvPr>
          <p:cNvSpPr txBox="1"/>
          <p:nvPr/>
        </p:nvSpPr>
        <p:spPr>
          <a:xfrm>
            <a:off x="228600" y="4235675"/>
            <a:ext cx="8352790" cy="111379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500" spc="-10" dirty="0">
                <a:latin typeface="Arial"/>
                <a:cs typeface="Arial"/>
              </a:rPr>
              <a:t>Example </a:t>
            </a:r>
            <a:r>
              <a:rPr sz="2500" spc="-5" dirty="0">
                <a:latin typeface="Arial"/>
                <a:cs typeface="Arial"/>
              </a:rPr>
              <a:t>1: with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lambda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-10" dirty="0">
                <a:latin typeface="Courier New"/>
                <a:cs typeface="Courier New"/>
              </a:rPr>
              <a:t>Comparator</a:t>
            </a:r>
            <a:r>
              <a:rPr sz="1800" b="1" spc="-10" dirty="0">
                <a:latin typeface="Courier New"/>
                <a:cs typeface="Courier New"/>
              </a:rPr>
              <a:t>&lt;</a:t>
            </a:r>
            <a:r>
              <a:rPr sz="1800" spc="-10" dirty="0">
                <a:latin typeface="Courier New"/>
                <a:cs typeface="Courier New"/>
              </a:rPr>
              <a:t>Person</a:t>
            </a:r>
            <a:r>
              <a:rPr sz="1800" b="1" spc="-10" dirty="0">
                <a:latin typeface="Courier New"/>
                <a:cs typeface="Courier New"/>
              </a:rPr>
              <a:t>&gt; </a:t>
            </a:r>
            <a:r>
              <a:rPr sz="1800" spc="-10" dirty="0">
                <a:latin typeface="Courier New"/>
                <a:cs typeface="Courier New"/>
              </a:rPr>
              <a:t>byAge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Courier New"/>
                <a:cs typeface="Courier New"/>
              </a:rPr>
              <a:t>(Person p1, Person p2) </a:t>
            </a:r>
            <a:r>
              <a:rPr sz="1800" dirty="0">
                <a:latin typeface="Courier New"/>
                <a:cs typeface="Courier New"/>
              </a:rPr>
              <a:t>-&gt;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p1.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getAge</a:t>
            </a:r>
            <a:r>
              <a:rPr sz="1800" b="1" spc="-10" dirty="0">
                <a:latin typeface="Courier New"/>
                <a:cs typeface="Courier New"/>
              </a:rPr>
              <a:t>()</a:t>
            </a:r>
            <a:r>
              <a:rPr sz="1800" spc="-10" dirty="0"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compareTo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p2.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getAge</a:t>
            </a:r>
            <a:r>
              <a:rPr sz="1800" b="1" spc="-10" dirty="0">
                <a:latin typeface="Courier New"/>
                <a:cs typeface="Courier New"/>
              </a:rPr>
              <a:t>())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21C86-2B5D-4224-80D6-F10B9568025A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54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1050" y="3200222"/>
            <a:ext cx="50419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What is a</a:t>
            </a:r>
            <a:r>
              <a:rPr sz="4800" spc="-8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Stream?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669493"/>
            <a:ext cx="20935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4807" baseline="-2488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Add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t</a:t>
            </a:r>
            <a:r>
              <a:rPr sz="7200" b="1" spc="-2295" baseline="-2488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330" dirty="0">
                <a:latin typeface="Arial"/>
                <a:cs typeface="Arial"/>
              </a:rPr>
              <a:t>t</a:t>
            </a:r>
            <a:r>
              <a:rPr sz="7200" b="1" spc="-1747" baseline="-2488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400" dirty="0">
                <a:latin typeface="Arial"/>
                <a:cs typeface="Arial"/>
              </a:rPr>
              <a:t>e</a:t>
            </a:r>
            <a:r>
              <a:rPr sz="7200" b="1" spc="-3412" baseline="-2488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re..</a:t>
            </a:r>
            <a:r>
              <a:rPr sz="1400" spc="-155" dirty="0">
                <a:latin typeface="Arial"/>
                <a:cs typeface="Arial"/>
              </a:rPr>
              <a:t>.</a:t>
            </a:r>
            <a:r>
              <a:rPr sz="7200" b="1" baseline="-24884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7200" baseline="-24884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F1287-4CB3-44D8-B520-3E8ECDF635F3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0401" y="2166620"/>
            <a:ext cx="131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Old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Java: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69493"/>
            <a:ext cx="20935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4807" baseline="-2488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Add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t</a:t>
            </a:r>
            <a:r>
              <a:rPr sz="7200" b="1" spc="-2295" baseline="-2488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330" dirty="0">
                <a:latin typeface="Arial"/>
                <a:cs typeface="Arial"/>
              </a:rPr>
              <a:t>t</a:t>
            </a:r>
            <a:r>
              <a:rPr sz="7200" b="1" spc="-1747" baseline="-2488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400" dirty="0">
                <a:latin typeface="Arial"/>
                <a:cs typeface="Arial"/>
              </a:rPr>
              <a:t>e</a:t>
            </a:r>
            <a:r>
              <a:rPr sz="7200" b="1" spc="-3412" baseline="-2488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re..</a:t>
            </a:r>
            <a:r>
              <a:rPr sz="1400" spc="-155" dirty="0">
                <a:latin typeface="Arial"/>
                <a:cs typeface="Arial"/>
              </a:rPr>
              <a:t>.</a:t>
            </a:r>
            <a:r>
              <a:rPr sz="7200" b="1" baseline="-24884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7200" baseline="-24884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905000"/>
            <a:ext cx="6039613" cy="3304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5775920-7FD5-467B-A4BE-411DAC763F45}"/>
              </a:ext>
            </a:extLst>
          </p:cNvPr>
          <p:cNvSpPr/>
          <p:nvPr/>
        </p:nvSpPr>
        <p:spPr>
          <a:xfrm>
            <a:off x="304800" y="5448120"/>
            <a:ext cx="6056985" cy="1217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336206D-214F-4E26-B28C-D8E87D0899EC}"/>
              </a:ext>
            </a:extLst>
          </p:cNvPr>
          <p:cNvSpPr txBox="1"/>
          <p:nvPr/>
        </p:nvSpPr>
        <p:spPr>
          <a:xfrm>
            <a:off x="7558577" y="5448120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Java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8: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F3C64-5FE3-49E5-AC42-25E84BA9C0F9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84933"/>
            <a:ext cx="7823834" cy="34798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600" spc="-45" dirty="0">
                <a:latin typeface="DejaVu Sans"/>
                <a:cs typeface="DejaVu Sans"/>
              </a:rPr>
              <a:t>❏ </a:t>
            </a:r>
            <a:r>
              <a:rPr sz="3600" dirty="0">
                <a:latin typeface="Arial"/>
                <a:cs typeface="Arial"/>
              </a:rPr>
              <a:t>Not store</a:t>
            </a:r>
            <a:r>
              <a:rPr sz="3600" spc="-69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3600" spc="-45" dirty="0">
                <a:solidFill>
                  <a:srgbClr val="FF0000"/>
                </a:solidFill>
                <a:latin typeface="DejaVu Sans"/>
                <a:cs typeface="DejaVu Sans"/>
              </a:rPr>
              <a:t>❏</a:t>
            </a:r>
            <a:r>
              <a:rPr sz="3600" spc="-770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Designed for </a:t>
            </a:r>
            <a:r>
              <a:rPr sz="3600" spc="-5" dirty="0">
                <a:solidFill>
                  <a:srgbClr val="FF0000"/>
                </a:solidFill>
                <a:latin typeface="Arial"/>
                <a:cs typeface="Arial"/>
              </a:rPr>
              <a:t>processing data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3600" spc="-45" dirty="0">
                <a:latin typeface="DejaVu Sans"/>
                <a:cs typeface="DejaVu Sans"/>
              </a:rPr>
              <a:t>❏ </a:t>
            </a:r>
            <a:r>
              <a:rPr sz="3600" dirty="0">
                <a:latin typeface="Arial"/>
                <a:cs typeface="Arial"/>
              </a:rPr>
              <a:t>Not</a:t>
            </a:r>
            <a:r>
              <a:rPr sz="3600" spc="-69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reusable</a:t>
            </a:r>
            <a:endParaRPr sz="3600">
              <a:latin typeface="Arial"/>
              <a:cs typeface="Arial"/>
            </a:endParaRPr>
          </a:p>
          <a:p>
            <a:pPr marL="469900" marR="5080" indent="-457834">
              <a:lnSpc>
                <a:spcPct val="114999"/>
              </a:lnSpc>
              <a:spcBef>
                <a:spcPts val="805"/>
              </a:spcBef>
            </a:pPr>
            <a:r>
              <a:rPr sz="3600" spc="-45" dirty="0">
                <a:latin typeface="DejaVu Sans"/>
                <a:cs typeface="DejaVu Sans"/>
              </a:rPr>
              <a:t>❏ </a:t>
            </a:r>
            <a:r>
              <a:rPr sz="3600" spc="-5" dirty="0">
                <a:latin typeface="Arial"/>
                <a:cs typeface="Arial"/>
              </a:rPr>
              <a:t>Can easily be outputted as arrays</a:t>
            </a:r>
            <a:r>
              <a:rPr sz="3600" spc="-65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or  </a:t>
            </a:r>
            <a:r>
              <a:rPr sz="3600" dirty="0">
                <a:latin typeface="Arial"/>
                <a:cs typeface="Arial"/>
              </a:rPr>
              <a:t>lists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69493"/>
            <a:ext cx="20935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807" baseline="-24884" dirty="0"/>
              <a:t>S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7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7200" spc="-2295" baseline="-24884" dirty="0"/>
              <a:t>t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1400" b="0" spc="-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400" b="0" spc="-33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7200" spc="-1747" baseline="-24884" dirty="0"/>
              <a:t>r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1400" b="0" spc="-40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7200" spc="-3412" baseline="-24884" dirty="0"/>
              <a:t>e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re..</a:t>
            </a:r>
            <a:r>
              <a:rPr sz="1400" b="0" spc="-155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7200" baseline="-24884" dirty="0"/>
              <a:t>am</a:t>
            </a:r>
            <a:endParaRPr sz="7200" baseline="-24884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955EC-421D-4952-B882-78A5DE5B1BF3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44066"/>
            <a:ext cx="5889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4" dirty="0"/>
              <a:t>S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2100" b="0" spc="-15" baseline="8531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104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800" spc="-1530" dirty="0"/>
              <a:t>t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100" b="0" spc="-30" baseline="85317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2100" b="0" spc="-494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800" spc="-1165" dirty="0"/>
              <a:t>r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100" b="0" spc="-600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4800" spc="-2275" dirty="0"/>
              <a:t>e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re..</a:t>
            </a:r>
            <a:r>
              <a:rPr sz="2100" b="0" spc="-232" baseline="85317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4800" dirty="0"/>
              <a:t>am</a:t>
            </a:r>
            <a:r>
              <a:rPr sz="4800" spc="5" dirty="0"/>
              <a:t> </a:t>
            </a:r>
            <a:r>
              <a:rPr sz="4800" dirty="0"/>
              <a:t>-</a:t>
            </a:r>
            <a:r>
              <a:rPr sz="4800" spc="5" dirty="0"/>
              <a:t> </a:t>
            </a:r>
            <a:r>
              <a:rPr sz="4800" dirty="0"/>
              <a:t>How to use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2014473"/>
            <a:ext cx="4548505" cy="2911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indent="-9144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3600" dirty="0">
                <a:latin typeface="Arial"/>
                <a:cs typeface="Arial"/>
              </a:rPr>
              <a:t>Build </a:t>
            </a:r>
            <a:r>
              <a:rPr sz="3600" spc="-5" dirty="0">
                <a:latin typeface="Arial"/>
                <a:cs typeface="Arial"/>
              </a:rPr>
              <a:t>a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stream</a:t>
            </a:r>
            <a:endParaRPr lang="bs-Latn-BA" sz="3600" dirty="0">
              <a:latin typeface="Arial"/>
              <a:cs typeface="Arial"/>
            </a:endParaRPr>
          </a:p>
          <a:p>
            <a:pPr marL="1384300" lvl="1" indent="-914400"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927100" algn="l"/>
                <a:tab pos="927735" algn="l"/>
              </a:tabLst>
            </a:pPr>
            <a:r>
              <a:rPr lang="bs-Latn-BA" sz="3600" dirty="0">
                <a:latin typeface="Arial"/>
                <a:cs typeface="Arial"/>
              </a:rPr>
              <a:t>Filter</a:t>
            </a:r>
          </a:p>
          <a:p>
            <a:pPr marL="1384300" lvl="1" indent="-914400"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927100" algn="l"/>
                <a:tab pos="927735" algn="l"/>
              </a:tabLst>
            </a:pPr>
            <a:r>
              <a:rPr lang="bs-Latn-BA" sz="3600" dirty="0">
                <a:latin typeface="Arial"/>
                <a:cs typeface="Arial"/>
              </a:rPr>
              <a:t>Sort</a:t>
            </a:r>
            <a:endParaRPr sz="3600" dirty="0">
              <a:latin typeface="Arial"/>
              <a:cs typeface="Arial"/>
            </a:endParaRPr>
          </a:p>
          <a:p>
            <a:pPr marL="927100" indent="-914400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3600" dirty="0">
                <a:latin typeface="Arial"/>
                <a:cs typeface="Arial"/>
              </a:rPr>
              <a:t>Transform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stream</a:t>
            </a:r>
          </a:p>
          <a:p>
            <a:pPr marL="927100" indent="-9144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3600" dirty="0">
                <a:latin typeface="Arial"/>
                <a:cs typeface="Arial"/>
              </a:rPr>
              <a:t>Collect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3861B-68DE-4A61-914F-D59A7A92168D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14473"/>
            <a:ext cx="7088505" cy="189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Build streams from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collections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2200" b="1" dirty="0">
                <a:latin typeface="Courier New"/>
                <a:cs typeface="Courier New"/>
              </a:rPr>
              <a:t>List&lt;Dish&gt; dishes </a:t>
            </a:r>
            <a:r>
              <a:rPr sz="2200" b="1" spc="-5" dirty="0">
                <a:latin typeface="Courier New"/>
                <a:cs typeface="Courier New"/>
              </a:rPr>
              <a:t>= </a:t>
            </a:r>
            <a:r>
              <a:rPr sz="2200" b="1" dirty="0">
                <a:latin typeface="Courier New"/>
                <a:cs typeface="Courier New"/>
              </a:rPr>
              <a:t>new</a:t>
            </a:r>
            <a:r>
              <a:rPr sz="2200" b="1" spc="2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ArrayList&lt;Dish&gt;();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....(add some</a:t>
            </a:r>
            <a:r>
              <a:rPr sz="2200" b="1" spc="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Dishes)....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Stream&lt;Dish&gt; </a:t>
            </a:r>
            <a:r>
              <a:rPr sz="2200" b="1" dirty="0">
                <a:latin typeface="Courier New"/>
                <a:cs typeface="Courier New"/>
              </a:rPr>
              <a:t>stream </a:t>
            </a:r>
            <a:r>
              <a:rPr sz="2200" b="1" spc="-5" dirty="0">
                <a:latin typeface="Courier New"/>
                <a:cs typeface="Courier New"/>
              </a:rPr>
              <a:t>=</a:t>
            </a:r>
            <a:r>
              <a:rPr sz="2200" b="1" spc="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dishes.stream();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44066"/>
            <a:ext cx="66008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4" dirty="0"/>
              <a:t>S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2100" b="0" spc="-15" baseline="8531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104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800" spc="-1530" dirty="0"/>
              <a:t>t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100" b="0" spc="-30" baseline="85317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2100" b="0" spc="-494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800" spc="-1165" dirty="0"/>
              <a:t>r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100" b="0" spc="-600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4800" spc="-2275" dirty="0"/>
              <a:t>e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re..</a:t>
            </a:r>
            <a:r>
              <a:rPr sz="2100" b="0" spc="-232" baseline="85317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4800" dirty="0"/>
              <a:t>am</a:t>
            </a:r>
            <a:r>
              <a:rPr sz="4800" spc="5" dirty="0"/>
              <a:t> </a:t>
            </a:r>
            <a:r>
              <a:rPr sz="4800" dirty="0"/>
              <a:t>-</a:t>
            </a:r>
            <a:r>
              <a:rPr sz="4800" spc="5" dirty="0"/>
              <a:t> </a:t>
            </a:r>
            <a:r>
              <a:rPr sz="4800" dirty="0"/>
              <a:t>bu</a:t>
            </a:r>
            <a:r>
              <a:rPr sz="4800" spc="-15" dirty="0"/>
              <a:t>i</a:t>
            </a:r>
            <a:r>
              <a:rPr sz="4800" dirty="0"/>
              <a:t>ld</a:t>
            </a:r>
            <a:r>
              <a:rPr sz="4800" spc="20" dirty="0"/>
              <a:t> </a:t>
            </a:r>
            <a:r>
              <a:rPr sz="4800" dirty="0"/>
              <a:t>stre</a:t>
            </a:r>
            <a:r>
              <a:rPr sz="4800" spc="-20" dirty="0"/>
              <a:t>a</a:t>
            </a:r>
            <a:r>
              <a:rPr sz="4800" dirty="0"/>
              <a:t>ms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DDA02-DABB-4436-8C67-856617BCFFCE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14473"/>
            <a:ext cx="7594600" cy="189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Build streams from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arrays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2200" b="1" spc="-5" dirty="0">
                <a:latin typeface="Courier New"/>
                <a:cs typeface="Courier New"/>
              </a:rPr>
              <a:t>Integer[] </a:t>
            </a:r>
            <a:r>
              <a:rPr sz="2200" b="1" dirty="0">
                <a:latin typeface="Courier New"/>
                <a:cs typeface="Courier New"/>
              </a:rPr>
              <a:t>integers</a:t>
            </a:r>
            <a:r>
              <a:rPr sz="2200" b="1" spc="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200" b="1" spc="-10" dirty="0">
                <a:latin typeface="Courier New"/>
                <a:cs typeface="Courier New"/>
              </a:rPr>
              <a:t>{1, </a:t>
            </a:r>
            <a:r>
              <a:rPr sz="2200" b="1" spc="-5" dirty="0">
                <a:latin typeface="Courier New"/>
                <a:cs typeface="Courier New"/>
              </a:rPr>
              <a:t>2, </a:t>
            </a:r>
            <a:r>
              <a:rPr sz="2200" b="1" spc="5" dirty="0">
                <a:latin typeface="Courier New"/>
                <a:cs typeface="Courier New"/>
              </a:rPr>
              <a:t>3, </a:t>
            </a:r>
            <a:r>
              <a:rPr sz="2200" b="1" spc="-5" dirty="0">
                <a:latin typeface="Courier New"/>
                <a:cs typeface="Courier New"/>
              </a:rPr>
              <a:t>4, 5, </a:t>
            </a:r>
            <a:r>
              <a:rPr sz="2200" b="1" spc="5" dirty="0">
                <a:latin typeface="Courier New"/>
                <a:cs typeface="Courier New"/>
              </a:rPr>
              <a:t>6, </a:t>
            </a:r>
            <a:r>
              <a:rPr sz="2200" b="1" spc="-5" dirty="0">
                <a:latin typeface="Courier New"/>
                <a:cs typeface="Courier New"/>
              </a:rPr>
              <a:t>7, 8,</a:t>
            </a:r>
            <a:r>
              <a:rPr sz="2200" b="1" spc="70" dirty="0">
                <a:latin typeface="Courier New"/>
                <a:cs typeface="Courier New"/>
              </a:rPr>
              <a:t> </a:t>
            </a:r>
            <a:r>
              <a:rPr sz="2200" b="1" spc="5" dirty="0">
                <a:latin typeface="Courier New"/>
                <a:cs typeface="Courier New"/>
              </a:rPr>
              <a:t>9};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Stream&lt;Integer&gt; </a:t>
            </a:r>
            <a:r>
              <a:rPr sz="2200" b="1" dirty="0">
                <a:latin typeface="Courier New"/>
                <a:cs typeface="Courier New"/>
              </a:rPr>
              <a:t>stream </a:t>
            </a:r>
            <a:r>
              <a:rPr sz="2200" b="1" spc="-5" dirty="0">
                <a:latin typeface="Courier New"/>
                <a:cs typeface="Courier New"/>
              </a:rPr>
              <a:t>=</a:t>
            </a:r>
            <a:r>
              <a:rPr sz="2200" b="1" spc="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Stream.of(integers);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44066"/>
            <a:ext cx="66008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4" dirty="0"/>
              <a:t>S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2100" b="0" spc="-15" baseline="8531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104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800" spc="-1530" dirty="0"/>
              <a:t>t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100" b="0" spc="-30" baseline="85317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2100" b="0" spc="-494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800" spc="-1165" dirty="0"/>
              <a:t>r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100" b="0" spc="-600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4800" spc="-2275" dirty="0"/>
              <a:t>e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re..</a:t>
            </a:r>
            <a:r>
              <a:rPr sz="2100" b="0" spc="-232" baseline="85317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4800" dirty="0"/>
              <a:t>am</a:t>
            </a:r>
            <a:r>
              <a:rPr sz="4800" spc="5" dirty="0"/>
              <a:t> </a:t>
            </a:r>
            <a:r>
              <a:rPr sz="4800" dirty="0"/>
              <a:t>-</a:t>
            </a:r>
            <a:r>
              <a:rPr sz="4800" spc="5" dirty="0"/>
              <a:t> </a:t>
            </a:r>
            <a:r>
              <a:rPr sz="4800" dirty="0"/>
              <a:t>bu</a:t>
            </a:r>
            <a:r>
              <a:rPr sz="4800" spc="-15" dirty="0"/>
              <a:t>i</a:t>
            </a:r>
            <a:r>
              <a:rPr sz="4800" dirty="0"/>
              <a:t>ld</a:t>
            </a:r>
            <a:r>
              <a:rPr sz="4800" spc="20" dirty="0"/>
              <a:t> </a:t>
            </a:r>
            <a:r>
              <a:rPr sz="4800" dirty="0"/>
              <a:t>stre</a:t>
            </a:r>
            <a:r>
              <a:rPr sz="4800" spc="-20" dirty="0"/>
              <a:t>a</a:t>
            </a:r>
            <a:r>
              <a:rPr sz="4800" dirty="0"/>
              <a:t>ms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8BBF3-BFB0-4B9B-AF71-B9421BB90FF1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52929"/>
            <a:ext cx="7200265" cy="333946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000" b="1" spc="-5" dirty="0">
                <a:latin typeface="Arial"/>
                <a:cs typeface="Arial"/>
              </a:rPr>
              <a:t>Intermediate operations (return</a:t>
            </a:r>
            <a:r>
              <a:rPr sz="3000" b="1" spc="5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Stream)</a:t>
            </a:r>
            <a:endParaRPr sz="3000">
              <a:latin typeface="Arial"/>
              <a:cs typeface="Arial"/>
            </a:endParaRPr>
          </a:p>
          <a:p>
            <a:pPr marL="927100" indent="-419100">
              <a:lnSpc>
                <a:spcPct val="100000"/>
              </a:lnSpc>
              <a:spcBef>
                <a:spcPts val="1285"/>
              </a:spcBef>
              <a:buFont typeface="DejaVu Sans"/>
              <a:buChar char="❖"/>
              <a:tabLst>
                <a:tab pos="927735" algn="l"/>
              </a:tabLst>
            </a:pPr>
            <a:r>
              <a:rPr sz="3000" dirty="0">
                <a:latin typeface="Arial"/>
                <a:cs typeface="Arial"/>
              </a:rPr>
              <a:t>filter()</a:t>
            </a:r>
            <a:endParaRPr sz="3000">
              <a:latin typeface="Arial"/>
              <a:cs typeface="Arial"/>
            </a:endParaRPr>
          </a:p>
          <a:p>
            <a:pPr marL="927100" indent="-419100">
              <a:lnSpc>
                <a:spcPct val="100000"/>
              </a:lnSpc>
              <a:spcBef>
                <a:spcPts val="1850"/>
              </a:spcBef>
              <a:buFont typeface="DejaVu Sans"/>
              <a:buChar char="❖"/>
              <a:tabLst>
                <a:tab pos="927735" algn="l"/>
              </a:tabLst>
            </a:pPr>
            <a:r>
              <a:rPr sz="3000" spc="-5" dirty="0">
                <a:latin typeface="Arial"/>
                <a:cs typeface="Arial"/>
              </a:rPr>
              <a:t>map()</a:t>
            </a:r>
            <a:endParaRPr sz="3000">
              <a:latin typeface="Arial"/>
              <a:cs typeface="Arial"/>
            </a:endParaRPr>
          </a:p>
          <a:p>
            <a:pPr marL="927100" indent="-419100">
              <a:lnSpc>
                <a:spcPct val="100000"/>
              </a:lnSpc>
              <a:spcBef>
                <a:spcPts val="1839"/>
              </a:spcBef>
              <a:buFont typeface="DejaVu Sans"/>
              <a:buChar char="❖"/>
              <a:tabLst>
                <a:tab pos="927735" algn="l"/>
              </a:tabLst>
            </a:pPr>
            <a:r>
              <a:rPr sz="3000" spc="-5" dirty="0">
                <a:latin typeface="Arial"/>
                <a:cs typeface="Arial"/>
              </a:rPr>
              <a:t>sorted()</a:t>
            </a:r>
            <a:endParaRPr sz="3000">
              <a:latin typeface="Arial"/>
              <a:cs typeface="Arial"/>
            </a:endParaRPr>
          </a:p>
          <a:p>
            <a:pPr marL="927100" indent="-419100">
              <a:lnSpc>
                <a:spcPct val="100000"/>
              </a:lnSpc>
              <a:spcBef>
                <a:spcPts val="1835"/>
              </a:spcBef>
              <a:buFont typeface="DejaVu Sans"/>
              <a:buChar char="❖"/>
              <a:tabLst>
                <a:tab pos="927735" algn="l"/>
              </a:tabLst>
            </a:pPr>
            <a:r>
              <a:rPr sz="3000" spc="-5" dirty="0">
                <a:latin typeface="Arial"/>
                <a:cs typeface="Arial"/>
              </a:rPr>
              <a:t>….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44066"/>
            <a:ext cx="58527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4" dirty="0"/>
              <a:t>S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2100" b="0" spc="-15" baseline="8531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104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800" spc="-1530" dirty="0"/>
              <a:t>t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100" b="0" spc="-30" baseline="85317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2100" b="0" spc="-494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800" spc="-1165" dirty="0"/>
              <a:t>r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100" b="0" spc="-600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4800" spc="-2275" dirty="0"/>
              <a:t>e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re..</a:t>
            </a:r>
            <a:r>
              <a:rPr sz="2100" b="0" spc="-232" baseline="85317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4800" dirty="0"/>
              <a:t>am</a:t>
            </a:r>
            <a:r>
              <a:rPr sz="4800" spc="5" dirty="0"/>
              <a:t> </a:t>
            </a:r>
            <a:r>
              <a:rPr sz="4800" dirty="0"/>
              <a:t>-</a:t>
            </a:r>
            <a:r>
              <a:rPr sz="4800" spc="5" dirty="0"/>
              <a:t> </a:t>
            </a:r>
            <a:r>
              <a:rPr sz="4800" dirty="0"/>
              <a:t>Op</a:t>
            </a:r>
            <a:r>
              <a:rPr sz="4800" spc="-15" dirty="0"/>
              <a:t>e</a:t>
            </a:r>
            <a:r>
              <a:rPr sz="4800" dirty="0"/>
              <a:t>rati</a:t>
            </a:r>
            <a:r>
              <a:rPr sz="4800" spc="-15" dirty="0"/>
              <a:t>o</a:t>
            </a:r>
            <a:r>
              <a:rPr sz="4800" dirty="0"/>
              <a:t>ns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78D4C-70F6-480E-8875-5A46A5659434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89531"/>
            <a:ext cx="6080760" cy="173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// get even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numbers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200" b="1" spc="-5" dirty="0">
                <a:latin typeface="Courier New"/>
                <a:cs typeface="Courier New"/>
              </a:rPr>
              <a:t>Stream&lt;Integer&gt; </a:t>
            </a:r>
            <a:r>
              <a:rPr sz="2200" b="1" dirty="0">
                <a:latin typeface="Courier New"/>
                <a:cs typeface="Courier New"/>
              </a:rPr>
              <a:t>evenNumbers </a:t>
            </a:r>
            <a:r>
              <a:rPr sz="2200" b="1" spc="-5" dirty="0">
                <a:latin typeface="Courier New"/>
                <a:cs typeface="Courier New"/>
              </a:rPr>
              <a:t>=</a:t>
            </a:r>
            <a:r>
              <a:rPr sz="2200" b="1" spc="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stream</a:t>
            </a:r>
            <a:endParaRPr sz="2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.filter(i -&gt; </a:t>
            </a:r>
            <a:r>
              <a:rPr sz="2200" b="1" dirty="0">
                <a:latin typeface="Courier New"/>
                <a:cs typeface="Courier New"/>
              </a:rPr>
              <a:t>i%2 ==</a:t>
            </a:r>
            <a:r>
              <a:rPr sz="2200" b="1" spc="3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0);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Courier New"/>
                <a:cs typeface="Courier New"/>
              </a:rPr>
              <a:t>// Now </a:t>
            </a:r>
            <a:r>
              <a:rPr sz="2200" b="1" dirty="0">
                <a:latin typeface="Courier New"/>
                <a:cs typeface="Courier New"/>
              </a:rPr>
              <a:t>evenNumbers </a:t>
            </a:r>
            <a:r>
              <a:rPr sz="2200" b="1" spc="-5" dirty="0">
                <a:latin typeface="Courier New"/>
                <a:cs typeface="Courier New"/>
              </a:rPr>
              <a:t>have </a:t>
            </a:r>
            <a:r>
              <a:rPr sz="2200" b="1" dirty="0">
                <a:latin typeface="Courier New"/>
                <a:cs typeface="Courier New"/>
              </a:rPr>
              <a:t>{2, </a:t>
            </a:r>
            <a:r>
              <a:rPr sz="2200" b="1" spc="-5" dirty="0">
                <a:latin typeface="Courier New"/>
                <a:cs typeface="Courier New"/>
              </a:rPr>
              <a:t>4, 6,</a:t>
            </a:r>
            <a:r>
              <a:rPr sz="2200" b="1" spc="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8}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44066"/>
            <a:ext cx="43624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4" dirty="0"/>
              <a:t>S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2100" b="0" spc="-15" baseline="8531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104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800" spc="-1530" dirty="0"/>
              <a:t>t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100" b="0" spc="-30" baseline="85317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2100" b="0" spc="-494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800" spc="-1165" dirty="0"/>
              <a:t>r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100" b="0" spc="-600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4800" spc="-2275" dirty="0"/>
              <a:t>e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re..</a:t>
            </a:r>
            <a:r>
              <a:rPr sz="2100" b="0" spc="-232" baseline="85317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4800" dirty="0"/>
              <a:t>am</a:t>
            </a:r>
            <a:r>
              <a:rPr sz="4800" spc="5" dirty="0"/>
              <a:t> </a:t>
            </a:r>
            <a:r>
              <a:rPr sz="4800" dirty="0"/>
              <a:t>-</a:t>
            </a:r>
            <a:r>
              <a:rPr sz="4800" spc="5" dirty="0"/>
              <a:t> </a:t>
            </a:r>
            <a:r>
              <a:rPr sz="4800" dirty="0"/>
              <a:t>filt</a:t>
            </a:r>
            <a:r>
              <a:rPr sz="4800" spc="-20" dirty="0"/>
              <a:t>e</a:t>
            </a:r>
            <a:r>
              <a:rPr sz="4800" dirty="0"/>
              <a:t>r()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5023D-29B6-4236-B35F-D7FFBB1B9FA2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07210"/>
            <a:ext cx="3666490" cy="3479800"/>
          </a:xfrm>
          <a:prstGeom prst="rect">
            <a:avLst/>
          </a:prstGeom>
        </p:spPr>
        <p:txBody>
          <a:bodyPr vert="horz" wrap="square" lIns="0" tIns="245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3000" b="1" spc="-5" dirty="0">
                <a:latin typeface="Arial"/>
                <a:cs typeface="Arial"/>
              </a:rPr>
              <a:t>Terminal</a:t>
            </a:r>
            <a:r>
              <a:rPr sz="3000" b="1" spc="-2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operations</a:t>
            </a:r>
            <a:endParaRPr sz="3000">
              <a:latin typeface="Arial"/>
              <a:cs typeface="Arial"/>
            </a:endParaRPr>
          </a:p>
          <a:p>
            <a:pPr marL="927100" indent="-419100">
              <a:lnSpc>
                <a:spcPct val="100000"/>
              </a:lnSpc>
              <a:spcBef>
                <a:spcPts val="1835"/>
              </a:spcBef>
              <a:buFont typeface="DejaVu Sans"/>
              <a:buChar char="❖"/>
              <a:tabLst>
                <a:tab pos="927735" algn="l"/>
              </a:tabLst>
            </a:pPr>
            <a:r>
              <a:rPr sz="3000" spc="-5" dirty="0">
                <a:latin typeface="Arial"/>
                <a:cs typeface="Arial"/>
              </a:rPr>
              <a:t>forEach()</a:t>
            </a:r>
            <a:endParaRPr sz="3000">
              <a:latin typeface="Arial"/>
              <a:cs typeface="Arial"/>
            </a:endParaRPr>
          </a:p>
          <a:p>
            <a:pPr marL="927100" indent="-419100">
              <a:lnSpc>
                <a:spcPct val="100000"/>
              </a:lnSpc>
              <a:spcBef>
                <a:spcPts val="1835"/>
              </a:spcBef>
              <a:buFont typeface="DejaVu Sans"/>
              <a:buChar char="❖"/>
              <a:tabLst>
                <a:tab pos="927735" algn="l"/>
              </a:tabLst>
            </a:pPr>
            <a:r>
              <a:rPr sz="3000" dirty="0">
                <a:latin typeface="Arial"/>
                <a:cs typeface="Arial"/>
              </a:rPr>
              <a:t>collect()</a:t>
            </a:r>
            <a:endParaRPr sz="3000">
              <a:latin typeface="Arial"/>
              <a:cs typeface="Arial"/>
            </a:endParaRPr>
          </a:p>
          <a:p>
            <a:pPr marL="927100" indent="-419100">
              <a:lnSpc>
                <a:spcPct val="100000"/>
              </a:lnSpc>
              <a:spcBef>
                <a:spcPts val="1850"/>
              </a:spcBef>
              <a:buFont typeface="DejaVu Sans"/>
              <a:buChar char="❖"/>
              <a:tabLst>
                <a:tab pos="927735" algn="l"/>
              </a:tabLst>
            </a:pPr>
            <a:r>
              <a:rPr sz="3000" spc="-5" dirty="0">
                <a:latin typeface="Arial"/>
                <a:cs typeface="Arial"/>
              </a:rPr>
              <a:t>match()</a:t>
            </a:r>
            <a:endParaRPr sz="3000">
              <a:latin typeface="Arial"/>
              <a:cs typeface="Arial"/>
            </a:endParaRPr>
          </a:p>
          <a:p>
            <a:pPr marL="927100" indent="-419100">
              <a:lnSpc>
                <a:spcPct val="100000"/>
              </a:lnSpc>
              <a:spcBef>
                <a:spcPts val="1840"/>
              </a:spcBef>
              <a:buFont typeface="DejaVu Sans"/>
              <a:buChar char="❖"/>
              <a:tabLst>
                <a:tab pos="927735" algn="l"/>
              </a:tabLst>
            </a:pPr>
            <a:r>
              <a:rPr sz="3000" spc="-5" dirty="0">
                <a:latin typeface="Arial"/>
                <a:cs typeface="Arial"/>
              </a:rPr>
              <a:t>….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44066"/>
            <a:ext cx="58527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4" dirty="0"/>
              <a:t>S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2100" b="0" spc="-15" baseline="8531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104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800" spc="-1530" dirty="0"/>
              <a:t>t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100" b="0" spc="-30" baseline="85317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2100" b="0" spc="-494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800" spc="-1165" dirty="0"/>
              <a:t>r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100" b="0" spc="-600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4800" spc="-2275" dirty="0"/>
              <a:t>e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re..</a:t>
            </a:r>
            <a:r>
              <a:rPr sz="2100" b="0" spc="-232" baseline="85317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4800" dirty="0"/>
              <a:t>am</a:t>
            </a:r>
            <a:r>
              <a:rPr sz="4800" spc="5" dirty="0"/>
              <a:t> </a:t>
            </a:r>
            <a:r>
              <a:rPr sz="4800" dirty="0"/>
              <a:t>-</a:t>
            </a:r>
            <a:r>
              <a:rPr sz="4800" spc="5" dirty="0"/>
              <a:t> </a:t>
            </a:r>
            <a:r>
              <a:rPr sz="4800" dirty="0"/>
              <a:t>Op</a:t>
            </a:r>
            <a:r>
              <a:rPr sz="4800" spc="-15" dirty="0"/>
              <a:t>e</a:t>
            </a:r>
            <a:r>
              <a:rPr sz="4800" dirty="0"/>
              <a:t>rati</a:t>
            </a:r>
            <a:r>
              <a:rPr sz="4800" spc="-15" dirty="0"/>
              <a:t>o</a:t>
            </a:r>
            <a:r>
              <a:rPr sz="4800" dirty="0"/>
              <a:t>ns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A3589-0323-47D6-90CE-59A8515B3BC2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89531"/>
            <a:ext cx="4063365" cy="10668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2400" b="1" spc="-5" dirty="0">
                <a:latin typeface="Courier New"/>
                <a:cs typeface="Courier New"/>
              </a:rPr>
              <a:t>// get even </a:t>
            </a:r>
            <a:r>
              <a:rPr sz="2400" b="1" spc="-10" dirty="0">
                <a:latin typeface="Courier New"/>
                <a:cs typeface="Courier New"/>
              </a:rPr>
              <a:t>numbers  </a:t>
            </a:r>
            <a:r>
              <a:rPr sz="2200" b="1" dirty="0">
                <a:latin typeface="Courier New"/>
                <a:cs typeface="Courier New"/>
              </a:rPr>
              <a:t>evenNumbers.forEach(i </a:t>
            </a:r>
            <a:r>
              <a:rPr sz="2200" b="1" spc="-5" dirty="0">
                <a:latin typeface="Courier New"/>
                <a:cs typeface="Courier New"/>
              </a:rPr>
              <a:t>-&gt;  </a:t>
            </a:r>
            <a:r>
              <a:rPr sz="2200" b="1" dirty="0">
                <a:latin typeface="Courier New"/>
                <a:cs typeface="Courier New"/>
              </a:rPr>
              <a:t>System.out.println(i));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890" y="3425417"/>
          <a:ext cx="2920364" cy="226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755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spc="-10" dirty="0">
                          <a:latin typeface="Courier New"/>
                          <a:cs typeface="Courier New"/>
                        </a:rPr>
                        <a:t>/*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Console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output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8755">
                        <a:lnSpc>
                          <a:spcPts val="234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34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8755">
                        <a:lnSpc>
                          <a:spcPts val="234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34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4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8755">
                        <a:lnSpc>
                          <a:spcPts val="234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34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8755">
                        <a:lnSpc>
                          <a:spcPts val="234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34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8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198755">
                        <a:lnSpc>
                          <a:spcPts val="234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*/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44066"/>
            <a:ext cx="5311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4" dirty="0"/>
              <a:t>S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2100" b="0" spc="-15" baseline="8531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104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800" spc="-1530" dirty="0"/>
              <a:t>t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2100" b="0" spc="-30" baseline="85317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2100" b="0" spc="-494" baseline="85317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4800" spc="-1165" dirty="0"/>
              <a:t>r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2100" b="0" spc="-600" baseline="85317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4800" spc="-2275" dirty="0"/>
              <a:t>e</a:t>
            </a:r>
            <a:r>
              <a:rPr sz="2100" b="0" baseline="85317" dirty="0">
                <a:solidFill>
                  <a:srgbClr val="000000"/>
                </a:solidFill>
                <a:latin typeface="Arial"/>
                <a:cs typeface="Arial"/>
              </a:rPr>
              <a:t>re..</a:t>
            </a:r>
            <a:r>
              <a:rPr sz="2100" b="0" spc="-232" baseline="85317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4800" dirty="0"/>
              <a:t>am</a:t>
            </a:r>
            <a:r>
              <a:rPr sz="4800" spc="5" dirty="0"/>
              <a:t> </a:t>
            </a:r>
            <a:r>
              <a:rPr sz="4800" dirty="0"/>
              <a:t>-</a:t>
            </a:r>
            <a:r>
              <a:rPr sz="4800" spc="5" dirty="0"/>
              <a:t> </a:t>
            </a:r>
            <a:r>
              <a:rPr sz="4800" dirty="0"/>
              <a:t>forEa</a:t>
            </a:r>
            <a:r>
              <a:rPr sz="4800" spc="-20" dirty="0"/>
              <a:t>c</a:t>
            </a:r>
            <a:r>
              <a:rPr sz="4800" dirty="0"/>
              <a:t>h()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6AB71-64E2-4EDC-BB86-FE9BC430ABCA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7183" y="6381614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82471"/>
            <a:ext cx="5819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Lambda</a:t>
            </a:r>
            <a:r>
              <a:rPr spc="-15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4078" y="1969495"/>
            <a:ext cx="7588884" cy="238167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2390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Example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2:</a:t>
            </a:r>
            <a:endParaRPr sz="2500" dirty="0">
              <a:latin typeface="Arial"/>
              <a:cs typeface="Arial"/>
            </a:endParaRPr>
          </a:p>
          <a:p>
            <a:pPr marL="72390" marR="135255">
              <a:lnSpc>
                <a:spcPct val="114999"/>
              </a:lnSpc>
              <a:spcBef>
                <a:spcPts val="65"/>
              </a:spcBef>
            </a:pPr>
            <a:r>
              <a:rPr sz="1800" spc="-10" dirty="0">
                <a:latin typeface="Courier New"/>
                <a:cs typeface="Courier New"/>
              </a:rPr>
              <a:t>JButton testButton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JButton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"Test Button"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r>
              <a:rPr sz="1800" spc="-10" dirty="0">
                <a:latin typeface="Courier New"/>
                <a:cs typeface="Courier New"/>
              </a:rPr>
              <a:t>;  testButton.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addActionListener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ActionListener</a:t>
            </a:r>
            <a:r>
              <a:rPr sz="1800" b="1" spc="-10" dirty="0">
                <a:latin typeface="Courier New"/>
                <a:cs typeface="Courier New"/>
              </a:rPr>
              <a:t>(){  </a:t>
            </a:r>
            <a:r>
              <a:rPr sz="1800" b="1" spc="-10" dirty="0">
                <a:solidFill>
                  <a:srgbClr val="CC6600"/>
                </a:solidFill>
                <a:latin typeface="Courier New"/>
                <a:cs typeface="Courier New"/>
              </a:rPr>
              <a:t>@Override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1800" b="1" spc="-10" dirty="0">
                <a:solidFill>
                  <a:srgbClr val="660000"/>
                </a:solidFill>
                <a:latin typeface="Courier New"/>
                <a:cs typeface="Courier New"/>
              </a:rPr>
              <a:t>void 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actionPerformed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ActionEvent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ae</a:t>
            </a:r>
            <a:r>
              <a:rPr sz="1800" b="1" spc="-10" dirty="0">
                <a:latin typeface="Courier New"/>
                <a:cs typeface="Courier New"/>
              </a:rPr>
              <a:t>){</a:t>
            </a:r>
            <a:endParaRPr sz="1800" dirty="0">
              <a:latin typeface="Courier New"/>
              <a:cs typeface="Courier New"/>
            </a:endParaRPr>
          </a:p>
          <a:p>
            <a:pPr marL="4826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Courier New"/>
                <a:cs typeface="Courier New"/>
              </a:rPr>
              <a:t>System.out.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println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“Hello Anonymous inner</a:t>
            </a:r>
            <a:r>
              <a:rPr sz="1800" spc="-25" dirty="0">
                <a:solidFill>
                  <a:srgbClr val="9E7A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class"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482600">
              <a:lnSpc>
                <a:spcPct val="100000"/>
              </a:lnSpc>
              <a:spcBef>
                <a:spcPts val="33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Courier New"/>
                <a:cs typeface="Courier New"/>
              </a:rPr>
              <a:t>})</a:t>
            </a:r>
            <a:r>
              <a:rPr sz="1800" spc="-5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26D6619-47AB-4977-A4BD-FF462B9D37CA}"/>
              </a:ext>
            </a:extLst>
          </p:cNvPr>
          <p:cNvSpPr txBox="1"/>
          <p:nvPr/>
        </p:nvSpPr>
        <p:spPr>
          <a:xfrm>
            <a:off x="484123" y="4209521"/>
            <a:ext cx="8079740" cy="1114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500" spc="-5" dirty="0">
                <a:latin typeface="Arial"/>
                <a:cs typeface="Arial"/>
              </a:rPr>
              <a:t>Example 2: with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lambda</a:t>
            </a: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65"/>
              </a:spcBef>
            </a:pPr>
            <a:r>
              <a:rPr sz="1800" spc="-10" dirty="0">
                <a:latin typeface="Courier New"/>
                <a:cs typeface="Courier New"/>
              </a:rPr>
              <a:t>testButton.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addActionListener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e </a:t>
            </a:r>
            <a:r>
              <a:rPr sz="1800" b="1" spc="-10" dirty="0">
                <a:latin typeface="Courier New"/>
                <a:cs typeface="Courier New"/>
              </a:rPr>
              <a:t>-&gt; </a:t>
            </a:r>
            <a:r>
              <a:rPr sz="1800" spc="-10" dirty="0">
                <a:latin typeface="Courier New"/>
                <a:cs typeface="Courier New"/>
              </a:rPr>
              <a:t>System.out.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println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“Hello  Lambda"</a:t>
            </a:r>
            <a:r>
              <a:rPr sz="1800" b="1" spc="-10" dirty="0">
                <a:latin typeface="Courier New"/>
                <a:cs typeface="Courier New"/>
              </a:rPr>
              <a:t>))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55775-E9DF-4C06-87FB-CCDF49333957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43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40382"/>
            <a:ext cx="8423275" cy="319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Converting stream </a:t>
            </a:r>
            <a:r>
              <a:rPr sz="3000" dirty="0">
                <a:latin typeface="Arial"/>
                <a:cs typeface="Arial"/>
              </a:rPr>
              <a:t>to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list</a:t>
            </a:r>
            <a:endParaRPr sz="3000">
              <a:latin typeface="Arial"/>
              <a:cs typeface="Arial"/>
            </a:endParaRPr>
          </a:p>
          <a:p>
            <a:pPr marL="927100" marR="5080" indent="-457200">
              <a:lnSpc>
                <a:spcPct val="114999"/>
              </a:lnSpc>
              <a:spcBef>
                <a:spcPts val="1345"/>
              </a:spcBef>
            </a:pPr>
            <a:r>
              <a:rPr sz="2400" spc="-10" dirty="0">
                <a:latin typeface="Courier New"/>
                <a:cs typeface="Courier New"/>
              </a:rPr>
              <a:t>List&lt;Integer&gt; numbers </a:t>
            </a:r>
            <a:r>
              <a:rPr sz="2400" dirty="0">
                <a:latin typeface="Courier New"/>
                <a:cs typeface="Courier New"/>
              </a:rPr>
              <a:t>=  </a:t>
            </a:r>
            <a:r>
              <a:rPr sz="2400" spc="-10" dirty="0">
                <a:latin typeface="Courier New"/>
                <a:cs typeface="Courier New"/>
              </a:rPr>
              <a:t>evenNumbers.collect(Collectors.toList());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3000" spc="-5" dirty="0">
                <a:latin typeface="Arial"/>
                <a:cs typeface="Arial"/>
              </a:rPr>
              <a:t>Converting stream </a:t>
            </a:r>
            <a:r>
              <a:rPr sz="3000" dirty="0">
                <a:latin typeface="Arial"/>
                <a:cs typeface="Arial"/>
              </a:rPr>
              <a:t>to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array</a:t>
            </a:r>
            <a:endParaRPr sz="3000">
              <a:latin typeface="Arial"/>
              <a:cs typeface="Arial"/>
            </a:endParaRPr>
          </a:p>
          <a:p>
            <a:pPr marL="927100" marR="916940" indent="-457200">
              <a:lnSpc>
                <a:spcPct val="114999"/>
              </a:lnSpc>
              <a:spcBef>
                <a:spcPts val="1340"/>
              </a:spcBef>
            </a:pPr>
            <a:r>
              <a:rPr sz="2400" spc="-10" dirty="0">
                <a:latin typeface="Courier New"/>
                <a:cs typeface="Courier New"/>
              </a:rPr>
              <a:t>Integer[] numbers </a:t>
            </a:r>
            <a:r>
              <a:rPr sz="2400" dirty="0">
                <a:latin typeface="Courier New"/>
                <a:cs typeface="Courier New"/>
              </a:rPr>
              <a:t>=  </a:t>
            </a:r>
            <a:r>
              <a:rPr sz="2400" spc="-10" dirty="0">
                <a:latin typeface="Courier New"/>
                <a:cs typeface="Courier New"/>
              </a:rPr>
              <a:t>evenNumbers.toArray(Integer[]::new);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101089"/>
            <a:ext cx="1231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Add </a:t>
            </a:r>
            <a:r>
              <a:rPr sz="1400" spc="-5" dirty="0">
                <a:latin typeface="Arial"/>
                <a:cs typeface="Arial"/>
              </a:rPr>
              <a:t>text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here...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131519"/>
            <a:ext cx="7470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Stream - Converting to</a:t>
            </a:r>
            <a:r>
              <a:rPr sz="3600" spc="-45" dirty="0"/>
              <a:t> </a:t>
            </a:r>
            <a:r>
              <a:rPr sz="3600" spc="-5" dirty="0"/>
              <a:t>collections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2DA60-F2FF-4C43-9C1A-EFF44CBE3B1B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1CDB38-8072-47D1-A9FE-23D265B6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5915025" cy="3114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BE8AB-F83A-40D7-A6E3-DFBF4118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4038600"/>
            <a:ext cx="6362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6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5914440"/>
            <a:ext cx="332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000000"/>
                </a:solidFill>
                <a:latin typeface="Arial"/>
                <a:cs typeface="Arial"/>
              </a:rPr>
              <a:t>Demonstration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C4506-CEDE-4588-BD00-FF9EC815ABD0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1064" y="3200222"/>
            <a:ext cx="71412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What’s </a:t>
            </a:r>
            <a:r>
              <a:rPr sz="4800" spc="-10" dirty="0">
                <a:latin typeface="Arial"/>
                <a:cs typeface="Arial"/>
              </a:rPr>
              <a:t>new </a:t>
            </a:r>
            <a:r>
              <a:rPr sz="4800" spc="-5" dirty="0">
                <a:latin typeface="Arial"/>
                <a:cs typeface="Arial"/>
              </a:rPr>
              <a:t>in</a:t>
            </a:r>
            <a:r>
              <a:rPr sz="4800" spc="-1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Date/Time?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69493"/>
            <a:ext cx="1231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197" baseline="-24884" dirty="0"/>
              <a:t>D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59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7200" spc="-3127" baseline="-24884" dirty="0"/>
              <a:t>a</a:t>
            </a:r>
            <a:r>
              <a:rPr sz="1400" b="0" spc="-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15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7200" spc="-2175" baseline="-24884" dirty="0"/>
              <a:t>t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400" b="0" spc="-58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7200" spc="-3135" baseline="-24884" dirty="0"/>
              <a:t>e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157" y="944066"/>
            <a:ext cx="1788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4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E4669-E52B-4C82-BE17-201BD79CB644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69493"/>
            <a:ext cx="1231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197" baseline="-24884" dirty="0"/>
              <a:t>D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59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7200" spc="-3127" baseline="-24884" dirty="0"/>
              <a:t>a</a:t>
            </a:r>
            <a:r>
              <a:rPr sz="1400" b="0" spc="-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15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7200" spc="-2175" baseline="-24884" dirty="0"/>
              <a:t>t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400" b="0" spc="-58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7200" spc="-3135" baseline="-24884" dirty="0"/>
              <a:t>e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7157" y="944066"/>
            <a:ext cx="1788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4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848" y="1838300"/>
            <a:ext cx="7655559" cy="273113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443865" indent="-431165">
              <a:lnSpc>
                <a:spcPct val="100000"/>
              </a:lnSpc>
              <a:spcBef>
                <a:spcPts val="1695"/>
              </a:spcBef>
              <a:buChar char="●"/>
              <a:tabLst>
                <a:tab pos="443865" algn="l"/>
                <a:tab pos="444500" algn="l"/>
              </a:tabLst>
            </a:pPr>
            <a:r>
              <a:rPr sz="3200" dirty="0">
                <a:latin typeface="Arial"/>
                <a:cs typeface="Arial"/>
              </a:rPr>
              <a:t>Why do we </a:t>
            </a:r>
            <a:r>
              <a:rPr sz="3200" spc="-5" dirty="0">
                <a:latin typeface="Arial"/>
                <a:cs typeface="Arial"/>
              </a:rPr>
              <a:t>need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new Date/Time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API?</a:t>
            </a:r>
            <a:endParaRPr sz="3200">
              <a:latin typeface="Arial"/>
              <a:cs typeface="Arial"/>
            </a:endParaRPr>
          </a:p>
          <a:p>
            <a:pPr marL="909955" lvl="1" indent="-431800">
              <a:lnSpc>
                <a:spcPct val="100000"/>
              </a:lnSpc>
              <a:spcBef>
                <a:spcPts val="1595"/>
              </a:spcBef>
              <a:buChar char="○"/>
              <a:tabLst>
                <a:tab pos="909955" algn="l"/>
                <a:tab pos="910590" algn="l"/>
              </a:tabLst>
            </a:pPr>
            <a:r>
              <a:rPr sz="3200" dirty="0">
                <a:latin typeface="Arial"/>
                <a:cs typeface="Arial"/>
              </a:rPr>
              <a:t>Objects are </a:t>
            </a:r>
            <a:r>
              <a:rPr sz="3200" spc="-5" dirty="0">
                <a:latin typeface="Arial"/>
                <a:cs typeface="Arial"/>
              </a:rPr>
              <a:t>not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immutable</a:t>
            </a:r>
            <a:endParaRPr sz="3200">
              <a:latin typeface="Arial"/>
              <a:cs typeface="Arial"/>
            </a:endParaRPr>
          </a:p>
          <a:p>
            <a:pPr marL="909955" lvl="1" indent="-431800">
              <a:lnSpc>
                <a:spcPct val="100000"/>
              </a:lnSpc>
              <a:spcBef>
                <a:spcPts val="1380"/>
              </a:spcBef>
              <a:buChar char="○"/>
              <a:tabLst>
                <a:tab pos="909955" algn="l"/>
                <a:tab pos="910590" algn="l"/>
              </a:tabLst>
            </a:pPr>
            <a:r>
              <a:rPr sz="3200" spc="-5" dirty="0">
                <a:latin typeface="Arial"/>
                <a:cs typeface="Arial"/>
              </a:rPr>
              <a:t>Naming</a:t>
            </a:r>
            <a:endParaRPr sz="3200">
              <a:latin typeface="Arial"/>
              <a:cs typeface="Arial"/>
            </a:endParaRPr>
          </a:p>
          <a:p>
            <a:pPr marL="909955" lvl="1" indent="-431800">
              <a:lnSpc>
                <a:spcPct val="100000"/>
              </a:lnSpc>
              <a:spcBef>
                <a:spcPts val="1370"/>
              </a:spcBef>
              <a:buChar char="○"/>
              <a:tabLst>
                <a:tab pos="909955" algn="l"/>
                <a:tab pos="910590" algn="l"/>
              </a:tabLst>
            </a:pPr>
            <a:r>
              <a:rPr sz="3200" spc="-5" dirty="0">
                <a:latin typeface="Arial"/>
                <a:cs typeface="Arial"/>
              </a:rPr>
              <a:t>Months are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zero-based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535E-FEAD-4C50-A903-280B6CAA3F44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69493"/>
            <a:ext cx="1231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197" baseline="-24884" dirty="0"/>
              <a:t>D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59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7200" spc="-3127" baseline="-24884" dirty="0"/>
              <a:t>a</a:t>
            </a:r>
            <a:r>
              <a:rPr sz="1400" b="0" spc="-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15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7200" spc="-2175" baseline="-24884" dirty="0"/>
              <a:t>t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400" b="0" spc="-58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7200" spc="-3135" baseline="-24884" dirty="0"/>
              <a:t>e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7157" y="944066"/>
            <a:ext cx="1788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4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848" y="2040382"/>
            <a:ext cx="7701280" cy="347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indent="-431165">
              <a:lnSpc>
                <a:spcPct val="100000"/>
              </a:lnSpc>
              <a:spcBef>
                <a:spcPts val="105"/>
              </a:spcBef>
              <a:buChar char="●"/>
              <a:tabLst>
                <a:tab pos="443865" algn="l"/>
                <a:tab pos="444500" algn="l"/>
              </a:tabLst>
            </a:pPr>
            <a:r>
              <a:rPr sz="3200" dirty="0">
                <a:latin typeface="Arial"/>
                <a:cs typeface="Arial"/>
              </a:rPr>
              <a:t>LocalDate</a:t>
            </a:r>
            <a:endParaRPr sz="3200">
              <a:latin typeface="Arial"/>
              <a:cs typeface="Arial"/>
            </a:endParaRPr>
          </a:p>
          <a:p>
            <a:pPr marL="909955" marR="616585" lvl="1" indent="-431800">
              <a:lnSpc>
                <a:spcPct val="115100"/>
              </a:lnSpc>
              <a:spcBef>
                <a:spcPts val="1964"/>
              </a:spcBef>
              <a:buChar char="○"/>
              <a:tabLst>
                <a:tab pos="909955" algn="l"/>
                <a:tab pos="910590" algn="l"/>
              </a:tabLst>
            </a:pPr>
            <a:r>
              <a:rPr sz="3200" dirty="0">
                <a:latin typeface="Arial"/>
                <a:cs typeface="Arial"/>
              </a:rPr>
              <a:t>A LocalDate is a </a:t>
            </a:r>
            <a:r>
              <a:rPr sz="3200" spc="-5" dirty="0">
                <a:latin typeface="Arial"/>
                <a:cs typeface="Arial"/>
              </a:rPr>
              <a:t>date, </a:t>
            </a:r>
            <a:r>
              <a:rPr sz="3200" dirty="0">
                <a:latin typeface="Arial"/>
                <a:cs typeface="Arial"/>
              </a:rPr>
              <a:t>with a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year,  </a:t>
            </a:r>
            <a:r>
              <a:rPr sz="3200" spc="-5" dirty="0">
                <a:latin typeface="Arial"/>
                <a:cs typeface="Arial"/>
              </a:rPr>
              <a:t>month, </a:t>
            </a:r>
            <a:r>
              <a:rPr sz="3200" dirty="0">
                <a:latin typeface="Arial"/>
                <a:cs typeface="Arial"/>
              </a:rPr>
              <a:t>and day of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month</a:t>
            </a:r>
            <a:endParaRPr sz="3200">
              <a:latin typeface="Arial"/>
              <a:cs typeface="Arial"/>
            </a:endParaRPr>
          </a:p>
          <a:p>
            <a:pPr marL="452755">
              <a:lnSpc>
                <a:spcPct val="100000"/>
              </a:lnSpc>
              <a:spcBef>
                <a:spcPts val="1295"/>
              </a:spcBef>
            </a:pPr>
            <a:r>
              <a:rPr sz="1800" spc="-10" dirty="0">
                <a:latin typeface="Courier New"/>
                <a:cs typeface="Courier New"/>
              </a:rPr>
              <a:t>LocalDate today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LocalDate.now();</a:t>
            </a:r>
            <a:endParaRPr sz="1800">
              <a:latin typeface="Courier New"/>
              <a:cs typeface="Courier New"/>
            </a:endParaRPr>
          </a:p>
          <a:p>
            <a:pPr marL="452755">
              <a:lnSpc>
                <a:spcPct val="100000"/>
              </a:lnSpc>
              <a:spcBef>
                <a:spcPts val="1125"/>
              </a:spcBef>
            </a:pPr>
            <a:r>
              <a:rPr sz="1800" spc="-10" dirty="0">
                <a:latin typeface="Courier New"/>
                <a:cs typeface="Courier New"/>
              </a:rPr>
              <a:t>LocalDate christmas2015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LocalDate.of(2015, 12,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25);</a:t>
            </a:r>
            <a:endParaRPr sz="1800">
              <a:latin typeface="Courier New"/>
              <a:cs typeface="Courier New"/>
            </a:endParaRPr>
          </a:p>
          <a:p>
            <a:pPr marL="452755" marR="1235710">
              <a:lnSpc>
                <a:spcPct val="114999"/>
              </a:lnSpc>
              <a:spcBef>
                <a:spcPts val="810"/>
              </a:spcBef>
            </a:pPr>
            <a:r>
              <a:rPr sz="1800" spc="-10" dirty="0">
                <a:latin typeface="Courier New"/>
                <a:cs typeface="Courier New"/>
              </a:rPr>
              <a:t>LocalDate christmas2015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LocalDate.of(2015,  Month.</a:t>
            </a:r>
            <a:r>
              <a:rPr sz="1800" b="1" spc="-10" dirty="0">
                <a:solidFill>
                  <a:srgbClr val="1154CC"/>
                </a:solidFill>
                <a:latin typeface="Courier New"/>
                <a:cs typeface="Courier New"/>
              </a:rPr>
              <a:t>DECEMBER,</a:t>
            </a:r>
            <a:r>
              <a:rPr sz="1800" b="1" spc="-15" dirty="0">
                <a:solidFill>
                  <a:srgbClr val="1154C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25);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7FF91-2E22-46A6-9910-2A58C74B2517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894664"/>
            <a:ext cx="6575425" cy="293941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800" spc="-5" dirty="0">
                <a:latin typeface="Arial"/>
                <a:cs typeface="Arial"/>
              </a:rPr>
              <a:t>Java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7:</a:t>
            </a:r>
            <a:endParaRPr sz="1800">
              <a:latin typeface="Arial"/>
              <a:cs typeface="Arial"/>
            </a:endParaRPr>
          </a:p>
          <a:p>
            <a:pPr marL="12700" marR="1640839">
              <a:lnSpc>
                <a:spcPts val="3290"/>
              </a:lnSpc>
              <a:spcBef>
                <a:spcPts val="265"/>
              </a:spcBef>
            </a:pPr>
            <a:r>
              <a:rPr sz="1800" spc="-10" dirty="0">
                <a:latin typeface="Courier New"/>
                <a:cs typeface="Courier New"/>
              </a:rPr>
              <a:t>Calendar </a:t>
            </a:r>
            <a:r>
              <a:rPr sz="1800" dirty="0">
                <a:latin typeface="Courier New"/>
                <a:cs typeface="Courier New"/>
              </a:rPr>
              <a:t>c = </a:t>
            </a:r>
            <a:r>
              <a:rPr sz="1800" spc="-10" dirty="0">
                <a:latin typeface="Courier New"/>
                <a:cs typeface="Courier New"/>
              </a:rPr>
              <a:t>Calendar.getInstance();  c.add(Calendar.</a:t>
            </a:r>
            <a:r>
              <a:rPr sz="1800" b="1" spc="-10" dirty="0">
                <a:solidFill>
                  <a:srgbClr val="1154CC"/>
                </a:solidFill>
                <a:latin typeface="Courier New"/>
                <a:cs typeface="Courier New"/>
              </a:rPr>
              <a:t>DATE,</a:t>
            </a:r>
            <a:r>
              <a:rPr sz="1800" b="1" spc="-20" dirty="0">
                <a:solidFill>
                  <a:srgbClr val="1154C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800" spc="-10" dirty="0">
                <a:latin typeface="Courier New"/>
                <a:cs typeface="Courier New"/>
              </a:rPr>
              <a:t>Date </a:t>
            </a:r>
            <a:r>
              <a:rPr sz="1800" spc="-5" dirty="0">
                <a:latin typeface="Courier New"/>
                <a:cs typeface="Courier New"/>
              </a:rPr>
              <a:t>dt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c.getTime();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Java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-10" dirty="0">
                <a:latin typeface="Courier New"/>
                <a:cs typeface="Courier New"/>
              </a:rPr>
              <a:t>LocalDate tomorrow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LocalDate.now().plusDay(1);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69493"/>
            <a:ext cx="1231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197" baseline="-24884" dirty="0"/>
              <a:t>D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59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7200" spc="-3127" baseline="-24884" dirty="0"/>
              <a:t>a</a:t>
            </a:r>
            <a:r>
              <a:rPr sz="1400" b="0" spc="-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15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7200" spc="-2175" baseline="-24884" dirty="0"/>
              <a:t>t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400" b="0" spc="-58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7200" spc="-3135" baseline="-24884" dirty="0"/>
              <a:t>e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157" y="944066"/>
            <a:ext cx="1788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4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ADD7F-6CBF-452F-B50E-166EC8336CA6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48" y="2040382"/>
            <a:ext cx="37280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indent="-431165">
              <a:lnSpc>
                <a:spcPct val="100000"/>
              </a:lnSpc>
              <a:spcBef>
                <a:spcPts val="105"/>
              </a:spcBef>
              <a:buChar char="●"/>
              <a:tabLst>
                <a:tab pos="443865" algn="l"/>
                <a:tab pos="444500" algn="l"/>
              </a:tabLst>
            </a:pPr>
            <a:r>
              <a:rPr sz="3200" spc="-5" dirty="0">
                <a:latin typeface="Arial"/>
                <a:cs typeface="Arial"/>
              </a:rPr>
              <a:t>Temporal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adjuster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69493"/>
            <a:ext cx="1231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197" baseline="-24884" dirty="0"/>
              <a:t>D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59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7200" spc="-3127" baseline="-24884" dirty="0"/>
              <a:t>a</a:t>
            </a:r>
            <a:r>
              <a:rPr sz="1400" b="0" spc="-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15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7200" spc="-2175" baseline="-24884" dirty="0"/>
              <a:t>t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400" b="0" spc="-58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7200" spc="-3135" baseline="-24884" dirty="0"/>
              <a:t>e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157" y="944066"/>
            <a:ext cx="1788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4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4474" y="2961513"/>
            <a:ext cx="5760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LocalDate nextPayDay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LocalDate.now()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.with(TemporalAdjusters.lastDayOfMonth());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46826-C52E-4CCF-B1D0-476FD79A02CD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48" y="2040382"/>
            <a:ext cx="4991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indent="-431165">
              <a:lnSpc>
                <a:spcPct val="100000"/>
              </a:lnSpc>
              <a:spcBef>
                <a:spcPts val="105"/>
              </a:spcBef>
              <a:buChar char="●"/>
              <a:tabLst>
                <a:tab pos="443865" algn="l"/>
                <a:tab pos="444500" algn="l"/>
              </a:tabLst>
            </a:pPr>
            <a:r>
              <a:rPr sz="3200" dirty="0">
                <a:latin typeface="Arial"/>
                <a:cs typeface="Arial"/>
              </a:rPr>
              <a:t>Create your own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adjuster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967469"/>
            <a:ext cx="6986270" cy="305879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00" spc="-10" dirty="0">
                <a:latin typeface="Courier New"/>
                <a:cs typeface="Courier New"/>
              </a:rPr>
              <a:t>TemporalAdjuster </a:t>
            </a:r>
            <a:r>
              <a:rPr sz="1800" b="1" spc="-10" dirty="0">
                <a:solidFill>
                  <a:srgbClr val="1154CC"/>
                </a:solidFill>
                <a:latin typeface="Courier New"/>
                <a:cs typeface="Courier New"/>
              </a:rPr>
              <a:t>NEXT_WORKDAY </a:t>
            </a:r>
            <a:r>
              <a:rPr sz="1800" dirty="0">
                <a:latin typeface="Courier New"/>
                <a:cs typeface="Courier New"/>
              </a:rPr>
              <a:t>= w </a:t>
            </a:r>
            <a:r>
              <a:rPr sz="1800" spc="-5" dirty="0">
                <a:latin typeface="Courier New"/>
                <a:cs typeface="Courier New"/>
              </a:rPr>
              <a:t>-&gt;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  <a:spcBef>
                <a:spcPts val="1125"/>
              </a:spcBef>
            </a:pPr>
            <a:r>
              <a:rPr sz="1800" spc="-10" dirty="0">
                <a:latin typeface="Courier New"/>
                <a:cs typeface="Courier New"/>
              </a:rPr>
              <a:t>LocalDate result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(LocalDate)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w;</a:t>
            </a:r>
            <a:endParaRPr sz="18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  <a:spcBef>
                <a:spcPts val="330"/>
              </a:spcBef>
            </a:pPr>
            <a:r>
              <a:rPr sz="1800" b="1" spc="-5" dirty="0">
                <a:solidFill>
                  <a:srgbClr val="943735"/>
                </a:solidFill>
                <a:latin typeface="Courier New"/>
                <a:cs typeface="Courier New"/>
              </a:rPr>
              <a:t>do</a:t>
            </a:r>
            <a:r>
              <a:rPr sz="1800" b="1" spc="-20" dirty="0">
                <a:solidFill>
                  <a:srgbClr val="943735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ct val="100000"/>
              </a:lnSpc>
              <a:spcBef>
                <a:spcPts val="1115"/>
              </a:spcBef>
            </a:pPr>
            <a:r>
              <a:rPr sz="1800" spc="-10" dirty="0">
                <a:latin typeface="Courier New"/>
                <a:cs typeface="Courier New"/>
              </a:rPr>
              <a:t>result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result.plusDays(1);</a:t>
            </a:r>
            <a:endParaRPr sz="18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Courier New"/>
                <a:cs typeface="Courier New"/>
              </a:rPr>
              <a:t>} </a:t>
            </a:r>
            <a:r>
              <a:rPr sz="1800" b="1" spc="-10" dirty="0">
                <a:solidFill>
                  <a:srgbClr val="943735"/>
                </a:solidFill>
                <a:latin typeface="Courier New"/>
                <a:cs typeface="Courier New"/>
              </a:rPr>
              <a:t>while </a:t>
            </a:r>
            <a:r>
              <a:rPr sz="1800" spc="-10" dirty="0">
                <a:latin typeface="Courier New"/>
                <a:cs typeface="Courier New"/>
              </a:rPr>
              <a:t>(result.getDayOfWeek().getValue() </a:t>
            </a:r>
            <a:r>
              <a:rPr sz="1800" spc="-5" dirty="0">
                <a:latin typeface="Courier New"/>
                <a:cs typeface="Courier New"/>
              </a:rPr>
              <a:t>&gt;=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6);</a:t>
            </a:r>
            <a:endParaRPr sz="18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solidFill>
                  <a:srgbClr val="943735"/>
                </a:solidFill>
                <a:latin typeface="Courier New"/>
                <a:cs typeface="Courier New"/>
              </a:rPr>
              <a:t>return</a:t>
            </a:r>
            <a:r>
              <a:rPr sz="1800" b="1" spc="-20" dirty="0">
                <a:solidFill>
                  <a:srgbClr val="943735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result;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10" dirty="0">
                <a:latin typeface="Courier New"/>
                <a:cs typeface="Courier New"/>
              </a:rPr>
              <a:t>LocalDate backToWork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today.with(</a:t>
            </a:r>
            <a:r>
              <a:rPr sz="1800" b="1" spc="-10" dirty="0">
                <a:solidFill>
                  <a:srgbClr val="1154CC"/>
                </a:solidFill>
                <a:latin typeface="Courier New"/>
                <a:cs typeface="Courier New"/>
              </a:rPr>
              <a:t>NEXT_WORKDAY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69493"/>
            <a:ext cx="1231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197" baseline="-24884" dirty="0"/>
              <a:t>D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sz="14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59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7200" spc="-3127" baseline="-24884" dirty="0"/>
              <a:t>a</a:t>
            </a:r>
            <a:r>
              <a:rPr sz="1400" b="0" spc="-20" dirty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4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b="0" spc="-15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7200" spc="-2175" baseline="-24884" dirty="0"/>
              <a:t>t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r>
              <a:rPr sz="1400" b="0" spc="-58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7200" spc="-3135" baseline="-24884" dirty="0"/>
              <a:t>e</a:t>
            </a:r>
            <a:r>
              <a:rPr sz="1400" b="0" dirty="0">
                <a:solidFill>
                  <a:srgbClr val="000000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7157" y="944066"/>
            <a:ext cx="1788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4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7183" y="6323702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1E5FE-45E1-4B81-8526-F6BA78610DDD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7183" y="6313034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944321"/>
            <a:ext cx="5818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4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5945" y="3787597"/>
            <a:ext cx="3914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Lambda</a:t>
            </a:r>
            <a:r>
              <a:rPr sz="4400" spc="-6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Syntax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C3829-96A9-4D57-A03D-AA8161E72BC0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7183" y="6317606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44321"/>
            <a:ext cx="5818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Lambda</a:t>
            </a:r>
            <a:r>
              <a:rPr spc="-25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497586" y="3033522"/>
            <a:ext cx="2894330" cy="3175"/>
          </a:xfrm>
          <a:custGeom>
            <a:avLst/>
            <a:gdLst/>
            <a:ahLst/>
            <a:cxnLst/>
            <a:rect l="l" t="t" r="r" b="b"/>
            <a:pathLst>
              <a:path w="2894329" h="3175">
                <a:moveTo>
                  <a:pt x="0" y="0"/>
                </a:moveTo>
                <a:lnTo>
                  <a:pt x="2893822" y="2666"/>
                </a:lnTo>
              </a:path>
            </a:pathLst>
          </a:custGeom>
          <a:ln w="19812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6326" y="3067050"/>
            <a:ext cx="0" cy="300355"/>
          </a:xfrm>
          <a:custGeom>
            <a:avLst/>
            <a:gdLst/>
            <a:ahLst/>
            <a:cxnLst/>
            <a:rect l="l" t="t" r="r" b="b"/>
            <a:pathLst>
              <a:path h="300354">
                <a:moveTo>
                  <a:pt x="0" y="0"/>
                </a:moveTo>
                <a:lnTo>
                  <a:pt x="0" y="300354"/>
                </a:lnTo>
              </a:path>
            </a:pathLst>
          </a:custGeom>
          <a:ln w="19812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7783" y="3363595"/>
            <a:ext cx="206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Lambda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7734" y="3033522"/>
            <a:ext cx="4692650" cy="3175"/>
          </a:xfrm>
          <a:custGeom>
            <a:avLst/>
            <a:gdLst/>
            <a:ahLst/>
            <a:cxnLst/>
            <a:rect l="l" t="t" r="r" b="b"/>
            <a:pathLst>
              <a:path w="4692650" h="3175">
                <a:moveTo>
                  <a:pt x="0" y="0"/>
                </a:moveTo>
                <a:lnTo>
                  <a:pt x="4692269" y="2666"/>
                </a:lnTo>
              </a:path>
            </a:pathLst>
          </a:custGeom>
          <a:ln w="19812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3150" y="3067050"/>
            <a:ext cx="0" cy="300355"/>
          </a:xfrm>
          <a:custGeom>
            <a:avLst/>
            <a:gdLst/>
            <a:ahLst/>
            <a:cxnLst/>
            <a:rect l="l" t="t" r="r" b="b"/>
            <a:pathLst>
              <a:path h="300354">
                <a:moveTo>
                  <a:pt x="0" y="0"/>
                </a:moveTo>
                <a:lnTo>
                  <a:pt x="0" y="300354"/>
                </a:lnTo>
              </a:path>
            </a:pathLst>
          </a:custGeom>
          <a:ln w="19812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35853" y="3363595"/>
            <a:ext cx="141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Lambda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body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24250" y="2655570"/>
            <a:ext cx="499745" cy="3175"/>
          </a:xfrm>
          <a:custGeom>
            <a:avLst/>
            <a:gdLst/>
            <a:ahLst/>
            <a:cxnLst/>
            <a:rect l="l" t="t" r="r" b="b"/>
            <a:pathLst>
              <a:path w="499745" h="3175">
                <a:moveTo>
                  <a:pt x="0" y="2666"/>
                </a:moveTo>
                <a:lnTo>
                  <a:pt x="499745" y="0"/>
                </a:lnTo>
              </a:path>
            </a:pathLst>
          </a:custGeom>
          <a:ln w="19812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57421" y="2326385"/>
            <a:ext cx="0" cy="300355"/>
          </a:xfrm>
          <a:custGeom>
            <a:avLst/>
            <a:gdLst/>
            <a:ahLst/>
            <a:cxnLst/>
            <a:rect l="l" t="t" r="r" b="b"/>
            <a:pathLst>
              <a:path h="300355">
                <a:moveTo>
                  <a:pt x="0" y="300354"/>
                </a:moveTo>
                <a:lnTo>
                  <a:pt x="0" y="0"/>
                </a:lnTo>
              </a:path>
            </a:pathLst>
          </a:custGeom>
          <a:ln w="19812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4078" y="2027301"/>
            <a:ext cx="835279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3004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Arrow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(Person p1, Person p2) </a:t>
            </a:r>
            <a:r>
              <a:rPr sz="1800" dirty="0">
                <a:latin typeface="Courier New"/>
                <a:cs typeface="Courier New"/>
              </a:rPr>
              <a:t>-&gt;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p1.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getAge</a:t>
            </a:r>
            <a:r>
              <a:rPr sz="1800" b="1" spc="-10" dirty="0">
                <a:latin typeface="Courier New"/>
                <a:cs typeface="Courier New"/>
              </a:rPr>
              <a:t>()</a:t>
            </a:r>
            <a:r>
              <a:rPr sz="1800" spc="-10" dirty="0">
                <a:latin typeface="Courier New"/>
                <a:cs typeface="Courier New"/>
              </a:rPr>
              <a:t>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compareTo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spc="-10" dirty="0">
                <a:latin typeface="Courier New"/>
                <a:cs typeface="Courier New"/>
              </a:rPr>
              <a:t>p2.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getAge</a:t>
            </a:r>
            <a:r>
              <a:rPr sz="1800" b="1" spc="-10" dirty="0">
                <a:latin typeface="Courier New"/>
                <a:cs typeface="Courier New"/>
              </a:rPr>
              <a:t>())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948" y="4449678"/>
            <a:ext cx="5354320" cy="16833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500" spc="-5" dirty="0">
                <a:latin typeface="Arial"/>
                <a:cs typeface="Arial"/>
              </a:rPr>
              <a:t>The basic syntax of a lambda is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either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i="1" spc="-10" dirty="0">
                <a:latin typeface="Courier New"/>
                <a:cs typeface="Courier New"/>
              </a:rPr>
              <a:t>parameters</a:t>
            </a:r>
            <a:r>
              <a:rPr sz="1800" b="1" spc="-10" dirty="0">
                <a:latin typeface="Courier New"/>
                <a:cs typeface="Courier New"/>
              </a:rPr>
              <a:t>) -&gt;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expression</a:t>
            </a:r>
            <a:endParaRPr sz="18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  <a:spcBef>
                <a:spcPts val="1415"/>
              </a:spcBef>
            </a:pPr>
            <a:r>
              <a:rPr sz="2500" spc="-5" dirty="0">
                <a:latin typeface="Arial"/>
                <a:cs typeface="Arial"/>
              </a:rPr>
              <a:t>or</a:t>
            </a:r>
            <a:endParaRPr sz="25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385"/>
              </a:spcBef>
            </a:pP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i="1" spc="-10" dirty="0">
                <a:latin typeface="Courier New"/>
                <a:cs typeface="Courier New"/>
              </a:rPr>
              <a:t>parameters</a:t>
            </a:r>
            <a:r>
              <a:rPr sz="1800" b="1" spc="-10" dirty="0">
                <a:latin typeface="Courier New"/>
                <a:cs typeface="Courier New"/>
              </a:rPr>
              <a:t>) -&gt;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i="1" spc="-10" dirty="0">
                <a:latin typeface="Courier New"/>
                <a:cs typeface="Courier New"/>
              </a:rPr>
              <a:t>statements;</a:t>
            </a:r>
            <a:r>
              <a:rPr sz="1800" b="1" i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4E6488-6F60-4010-AE57-D97E7CED888A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2015997"/>
            <a:ext cx="442214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DejaVu Sans"/>
              <a:buChar char="❖"/>
              <a:tabLst>
                <a:tab pos="432434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Lambda does </a:t>
            </a: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not</a:t>
            </a:r>
            <a:r>
              <a:rPr sz="3000" spc="-6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have:</a:t>
            </a:r>
            <a:endParaRPr sz="3000" dirty="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buFont typeface="DejaVu Sans"/>
              <a:buChar char="✓"/>
              <a:tabLst>
                <a:tab pos="889635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Name</a:t>
            </a:r>
            <a:endParaRPr sz="3000" dirty="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buFont typeface="DejaVu Sans"/>
              <a:buChar char="✓"/>
              <a:tabLst>
                <a:tab pos="889635" algn="l"/>
              </a:tabLst>
            </a:pP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Return type</a:t>
            </a:r>
            <a:endParaRPr sz="3000" dirty="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buFont typeface="DejaVu Sans"/>
              <a:buChar char="✓"/>
              <a:tabLst>
                <a:tab pos="889635" algn="l"/>
              </a:tabLst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Throws</a:t>
            </a:r>
            <a:r>
              <a:rPr sz="30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clause</a:t>
            </a:r>
            <a:endParaRPr sz="3000" dirty="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buFont typeface="DejaVu Sans"/>
              <a:buChar char="✓"/>
              <a:tabLst>
                <a:tab pos="889635" algn="l"/>
              </a:tabLst>
            </a:pPr>
            <a:r>
              <a:rPr sz="3000" dirty="0">
                <a:solidFill>
                  <a:srgbClr val="181818"/>
                </a:solidFill>
                <a:latin typeface="Arial"/>
                <a:cs typeface="Arial"/>
              </a:rPr>
              <a:t>Type</a:t>
            </a:r>
            <a:r>
              <a:rPr sz="3000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81818"/>
                </a:solidFill>
                <a:latin typeface="Arial"/>
                <a:cs typeface="Arial"/>
              </a:rPr>
              <a:t>parameters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7183" y="6313034"/>
            <a:ext cx="1499616" cy="342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44321"/>
            <a:ext cx="5818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Lambda</a:t>
            </a:r>
            <a:r>
              <a:rPr spc="-25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0841C-F9AF-4981-9014-EEFD078F54D0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078" y="1969495"/>
            <a:ext cx="5037455" cy="30079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500" spc="-5" dirty="0">
                <a:latin typeface="Arial"/>
                <a:cs typeface="Arial"/>
              </a:rPr>
              <a:t>Examples:</a:t>
            </a:r>
            <a:endParaRPr sz="25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69900" algn="l"/>
              </a:tabLst>
            </a:pPr>
            <a:r>
              <a:rPr sz="1800" b="1" spc="-10" dirty="0">
                <a:latin typeface="Courier New"/>
                <a:cs typeface="Courier New"/>
              </a:rPr>
              <a:t>(String </a:t>
            </a:r>
            <a:r>
              <a:rPr sz="1800" b="1" spc="-5" dirty="0">
                <a:latin typeface="Courier New"/>
                <a:cs typeface="Courier New"/>
              </a:rPr>
              <a:t>s) -&gt;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length</a:t>
            </a:r>
            <a:r>
              <a:rPr sz="1800" b="1" spc="-10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127000" marR="599440">
              <a:lnSpc>
                <a:spcPct val="114999"/>
              </a:lnSpc>
              <a:buAutoNum type="arabicPeriod"/>
              <a:tabLst>
                <a:tab pos="469900" algn="l"/>
              </a:tabLst>
            </a:pPr>
            <a:r>
              <a:rPr sz="1800" b="1" spc="-10" dirty="0">
                <a:latin typeface="Courier New"/>
                <a:cs typeface="Courier New"/>
              </a:rPr>
              <a:t>(Person </a:t>
            </a:r>
            <a:r>
              <a:rPr sz="1800" b="1" spc="-5" dirty="0">
                <a:latin typeface="Courier New"/>
                <a:cs typeface="Courier New"/>
              </a:rPr>
              <a:t>p) -&gt; </a:t>
            </a:r>
            <a:r>
              <a:rPr sz="1800" b="1" spc="-10" dirty="0">
                <a:latin typeface="Courier New"/>
                <a:cs typeface="Courier New"/>
              </a:rPr>
              <a:t>p.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getAge</a:t>
            </a:r>
            <a:r>
              <a:rPr sz="1800" b="1" spc="-10" dirty="0">
                <a:latin typeface="Courier New"/>
                <a:cs typeface="Courier New"/>
              </a:rPr>
              <a:t>()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20  3. () -&gt;</a:t>
            </a:r>
            <a:r>
              <a:rPr sz="1800" b="1" spc="-57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92</a:t>
            </a:r>
            <a:endParaRPr sz="1800">
              <a:latin typeface="Courier New"/>
              <a:cs typeface="Courier New"/>
            </a:endParaRPr>
          </a:p>
          <a:p>
            <a:pPr marL="469900" indent="-469900">
              <a:lnSpc>
                <a:spcPct val="100000"/>
              </a:lnSpc>
              <a:spcBef>
                <a:spcPts val="325"/>
              </a:spcBef>
              <a:buAutoNum type="arabicPeriod" startAt="4"/>
              <a:tabLst>
                <a:tab pos="469900" algn="l"/>
              </a:tabLst>
            </a:pP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660000"/>
                </a:solidFill>
                <a:latin typeface="Courier New"/>
                <a:cs typeface="Courier New"/>
              </a:rPr>
              <a:t>int </a:t>
            </a:r>
            <a:r>
              <a:rPr sz="1800" b="1" spc="-5" dirty="0">
                <a:latin typeface="Courier New"/>
                <a:cs typeface="Courier New"/>
              </a:rPr>
              <a:t>x, </a:t>
            </a:r>
            <a:r>
              <a:rPr sz="1800" b="1" spc="-10" dirty="0">
                <a:solidFill>
                  <a:srgbClr val="660000"/>
                </a:solidFill>
                <a:latin typeface="Courier New"/>
                <a:cs typeface="Courier New"/>
              </a:rPr>
              <a:t>int </a:t>
            </a:r>
            <a:r>
              <a:rPr sz="1800" b="1" spc="-5" dirty="0">
                <a:latin typeface="Courier New"/>
                <a:cs typeface="Courier New"/>
              </a:rPr>
              <a:t>y) </a:t>
            </a:r>
            <a:r>
              <a:rPr sz="1800" b="1" spc="-10" dirty="0">
                <a:latin typeface="Courier New"/>
                <a:cs typeface="Courier New"/>
              </a:rPr>
              <a:t>-&gt; </a:t>
            </a:r>
            <a:r>
              <a:rPr sz="1800" b="1" dirty="0">
                <a:latin typeface="Courier New"/>
                <a:cs typeface="Courier New"/>
              </a:rPr>
              <a:t>x +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y</a:t>
            </a:r>
            <a:endParaRPr sz="1800">
              <a:latin typeface="Courier New"/>
              <a:cs typeface="Courier New"/>
            </a:endParaRPr>
          </a:p>
          <a:p>
            <a:pPr marL="469900" marR="5080" indent="-469900">
              <a:lnSpc>
                <a:spcPct val="114999"/>
              </a:lnSpc>
              <a:buAutoNum type="arabicPeriod" startAt="4"/>
              <a:tabLst>
                <a:tab pos="469900" algn="l"/>
              </a:tabLst>
            </a:pP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660000"/>
                </a:solidFill>
                <a:latin typeface="Courier New"/>
                <a:cs typeface="Courier New"/>
              </a:rPr>
              <a:t>int </a:t>
            </a:r>
            <a:r>
              <a:rPr sz="1800" b="1" spc="-5" dirty="0">
                <a:latin typeface="Courier New"/>
                <a:cs typeface="Courier New"/>
              </a:rPr>
              <a:t>x, </a:t>
            </a:r>
            <a:r>
              <a:rPr sz="1800" b="1" spc="-10" dirty="0">
                <a:solidFill>
                  <a:srgbClr val="660000"/>
                </a:solidFill>
                <a:latin typeface="Courier New"/>
                <a:cs typeface="Courier New"/>
              </a:rPr>
              <a:t>int </a:t>
            </a:r>
            <a:r>
              <a:rPr sz="1800" b="1" spc="-5" dirty="0">
                <a:latin typeface="Courier New"/>
                <a:cs typeface="Courier New"/>
              </a:rPr>
              <a:t>y) </a:t>
            </a:r>
            <a:r>
              <a:rPr sz="1800" b="1" spc="-10" dirty="0">
                <a:latin typeface="Courier New"/>
                <a:cs typeface="Courier New"/>
              </a:rPr>
              <a:t>-&gt; </a:t>
            </a:r>
            <a:r>
              <a:rPr sz="1800" b="1" dirty="0">
                <a:latin typeface="Courier New"/>
                <a:cs typeface="Courier New"/>
              </a:rPr>
              <a:t>{  </a:t>
            </a:r>
            <a:r>
              <a:rPr sz="1800" b="1" spc="-10" dirty="0">
                <a:latin typeface="Courier New"/>
                <a:cs typeface="Courier New"/>
              </a:rPr>
              <a:t>System.out.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println</a:t>
            </a:r>
            <a:r>
              <a:rPr sz="1800" b="1" spc="-10" dirty="0">
                <a:latin typeface="Courier New"/>
                <a:cs typeface="Courier New"/>
              </a:rPr>
              <a:t>(“</a:t>
            </a:r>
            <a:r>
              <a:rPr sz="1800" spc="-10" dirty="0">
                <a:solidFill>
                  <a:srgbClr val="9E7AFF"/>
                </a:solidFill>
                <a:latin typeface="Courier New"/>
                <a:cs typeface="Courier New"/>
              </a:rPr>
              <a:t>Result:</a:t>
            </a:r>
            <a:r>
              <a:rPr sz="1800" b="1" spc="-10" dirty="0">
                <a:latin typeface="Courier New"/>
                <a:cs typeface="Courier New"/>
              </a:rPr>
              <a:t>”);  System.out.</a:t>
            </a:r>
            <a:r>
              <a:rPr sz="1800" spc="-10" dirty="0">
                <a:solidFill>
                  <a:srgbClr val="0000CC"/>
                </a:solidFill>
                <a:latin typeface="Courier New"/>
                <a:cs typeface="Courier New"/>
              </a:rPr>
              <a:t>println</a:t>
            </a:r>
            <a:r>
              <a:rPr sz="1800" b="1" spc="-10" dirty="0">
                <a:latin typeface="Courier New"/>
                <a:cs typeface="Courier New"/>
              </a:rPr>
              <a:t>(x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y);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7183" y="6320833"/>
            <a:ext cx="1499616" cy="343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44321"/>
            <a:ext cx="5818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Lambda</a:t>
            </a:r>
            <a:r>
              <a:rPr spc="-25" dirty="0"/>
              <a:t> </a:t>
            </a:r>
            <a:r>
              <a:rPr spc="-5" dirty="0"/>
              <a:t>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A3A98-C5D0-466E-8D97-E63695B4740B}"/>
              </a:ext>
            </a:extLst>
          </p:cNvPr>
          <p:cNvSpPr txBox="1"/>
          <p:nvPr/>
        </p:nvSpPr>
        <p:spPr>
          <a:xfrm>
            <a:off x="35668" y="650028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https://www.slideshare.net/vanhuong794/java-8-presentation</a:t>
            </a:r>
            <a:r>
              <a:rPr lang="bs-Latn-BA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797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2230</Words>
  <Application>Microsoft Office PowerPoint</Application>
  <PresentationFormat>On-screen Show (4:3)</PresentationFormat>
  <Paragraphs>360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Courier New</vt:lpstr>
      <vt:lpstr>DejaVu Sans</vt:lpstr>
      <vt:lpstr>Times New Roman</vt:lpstr>
      <vt:lpstr>Wingdings</vt:lpstr>
      <vt:lpstr>Office Theme</vt:lpstr>
      <vt:lpstr>PowerPoint Presentation</vt:lpstr>
      <vt:lpstr>Agenda</vt:lpstr>
      <vt:lpstr>Lambda Expression</vt:lpstr>
      <vt:lpstr>Lambda Expression</vt:lpstr>
      <vt:lpstr>Lambda Expression</vt:lpstr>
      <vt:lpstr>PowerPoint Presentation</vt:lpstr>
      <vt:lpstr>Lambda Expression</vt:lpstr>
      <vt:lpstr>Lambda Expression</vt:lpstr>
      <vt:lpstr>Lambda Expression</vt:lpstr>
      <vt:lpstr>PowerPoint Presentation</vt:lpstr>
      <vt:lpstr>Lambda Expression</vt:lpstr>
      <vt:lpstr>Lambda Expression</vt:lpstr>
      <vt:lpstr>Demonstration</vt:lpstr>
      <vt:lpstr>PowerPoint Presentation</vt:lpstr>
      <vt:lpstr>FAdd tuext hnere..c.</vt:lpstr>
      <vt:lpstr>FAdd tuext hnere..c.</vt:lpstr>
      <vt:lpstr>FAdd tuext hnere..c.</vt:lpstr>
      <vt:lpstr>FAdd tuext hnere..c.</vt:lpstr>
      <vt:lpstr>FAdd tuext hnere..c.</vt:lpstr>
      <vt:lpstr>FAdd tuext hnere..c.</vt:lpstr>
      <vt:lpstr>FAdd tuext hnere..c.</vt:lpstr>
      <vt:lpstr>CAdd teoxt henre...sumer Interface</vt:lpstr>
      <vt:lpstr>PowerPoint Presentation</vt:lpstr>
      <vt:lpstr>PowerPoint Presentation</vt:lpstr>
      <vt:lpstr>Demonstration</vt:lpstr>
      <vt:lpstr>PowerPoint Presentation</vt:lpstr>
      <vt:lpstr>Interface Default and Static Methods</vt:lpstr>
      <vt:lpstr>Interface Default and Static Methods</vt:lpstr>
      <vt:lpstr>Default methods</vt:lpstr>
      <vt:lpstr>Default methods</vt:lpstr>
      <vt:lpstr>Static methods</vt:lpstr>
      <vt:lpstr>Demonstration</vt:lpstr>
      <vt:lpstr>Method References</vt:lpstr>
      <vt:lpstr>Method References</vt:lpstr>
      <vt:lpstr>Method References</vt:lpstr>
      <vt:lpstr>Method References</vt:lpstr>
      <vt:lpstr>Method References</vt:lpstr>
      <vt:lpstr>Method References</vt:lpstr>
      <vt:lpstr>Method References</vt:lpstr>
      <vt:lpstr>PowerPoint Presentation</vt:lpstr>
      <vt:lpstr>PowerPoint Presentation</vt:lpstr>
      <vt:lpstr>SAdd ttextrheere...am</vt:lpstr>
      <vt:lpstr>SAdd ttextrheere...am - How to use</vt:lpstr>
      <vt:lpstr>SAdd ttextrheere...am - build streams</vt:lpstr>
      <vt:lpstr>SAdd ttextrheere...am - build streams</vt:lpstr>
      <vt:lpstr>SAdd ttextrheere...am - Operations</vt:lpstr>
      <vt:lpstr>SAdd ttextrheere...am - filter()</vt:lpstr>
      <vt:lpstr>SAdd ttextrheere...am - Operations</vt:lpstr>
      <vt:lpstr>SAdd ttextrheere...am - forEach()</vt:lpstr>
      <vt:lpstr>Stream - Converting to collections</vt:lpstr>
      <vt:lpstr>PowerPoint Presentation</vt:lpstr>
      <vt:lpstr>Demonstration</vt:lpstr>
      <vt:lpstr>DAdd teaxt hteree...</vt:lpstr>
      <vt:lpstr>DAdd teaxt hteree...</vt:lpstr>
      <vt:lpstr>DAdd teaxt hteree...</vt:lpstr>
      <vt:lpstr>DAdd teaxt hteree...</vt:lpstr>
      <vt:lpstr>DAdd teaxt hteree...</vt:lpstr>
      <vt:lpstr>DAdd teaxt hteree...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Joldić</dc:creator>
  <cp:lastModifiedBy>Adil Joldić</cp:lastModifiedBy>
  <cp:revision>5</cp:revision>
  <dcterms:created xsi:type="dcterms:W3CDTF">2018-03-21T12:32:24Z</dcterms:created>
  <dcterms:modified xsi:type="dcterms:W3CDTF">2018-03-21T17:00:59Z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2018-03-21T00:00:00Z</vt:filetime>
  </property>
</Properties>
</file>