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C99"/>
    <a:srgbClr val="25252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15" d="100"/>
          <a:sy n="215" d="100"/>
        </p:scale>
        <p:origin x="13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ven Marketing Campaigns">
            <a:extLst>
              <a:ext uri="{FF2B5EF4-FFF2-40B4-BE49-F238E27FC236}">
                <a16:creationId xmlns:a16="http://schemas.microsoft.com/office/drawing/2014/main" id="{16F90430-95D1-4CFE-BA01-75FF3F16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668"/>
            <a:ext cx="12192000" cy="47067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4EDA1-9BEC-43E4-93E7-5A7F9FF3606B}"/>
              </a:ext>
            </a:extLst>
          </p:cNvPr>
          <p:cNvSpPr/>
          <p:nvPr/>
        </p:nvSpPr>
        <p:spPr>
          <a:xfrm>
            <a:off x="0" y="400050"/>
            <a:ext cx="12192000" cy="20661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33333"/>
                </a:solidFill>
              </a:ln>
              <a:solidFill>
                <a:srgbClr val="33333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45785-0BD2-4D2B-8E11-DE780410227F}"/>
              </a:ext>
            </a:extLst>
          </p:cNvPr>
          <p:cNvSpPr/>
          <p:nvPr/>
        </p:nvSpPr>
        <p:spPr>
          <a:xfrm>
            <a:off x="4333062" y="-48495"/>
            <a:ext cx="3684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A0DC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Maven Marketing Challenge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952B7-F1ED-42C2-813A-AE1DBC7E4765}"/>
              </a:ext>
            </a:extLst>
          </p:cNvPr>
          <p:cNvSpPr txBox="1"/>
          <p:nvPr/>
        </p:nvSpPr>
        <p:spPr>
          <a:xfrm>
            <a:off x="6841973" y="360448"/>
            <a:ext cx="1175238" cy="246221"/>
          </a:xfrm>
          <a:prstGeom prst="rect">
            <a:avLst/>
          </a:prstGeom>
          <a:noFill/>
          <a:effectLst>
            <a:outerShdw blurRad="177800" dist="1460500" dir="21540000" sx="141000" sy="141000" algn="ctr" rotWithShape="0">
              <a:srgbClr val="000000"/>
            </a:outerShdw>
            <a:reflection stA="0" endPos="65000" dist="508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n w="0"/>
                <a:solidFill>
                  <a:srgbClr val="A0DC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  <a:r>
              <a:rPr lang="en-US" sz="1000" b="0" cap="none" spc="0" dirty="0">
                <a:ln w="0"/>
                <a:solidFill>
                  <a:srgbClr val="A0DC99"/>
                </a:solidFill>
                <a:effectLst>
                  <a:reflection blurRad="6350" stA="53000" endA="300" endPos="35500" dir="5400000" sy="-90000" algn="bl" rotWithShape="0"/>
                </a:effectLst>
              </a:rPr>
              <a:t>y Selmir Kalender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581FF-857A-4E96-9BF0-1471B2875761}"/>
              </a:ext>
            </a:extLst>
          </p:cNvPr>
          <p:cNvSpPr txBox="1"/>
          <p:nvPr/>
        </p:nvSpPr>
        <p:spPr>
          <a:xfrm>
            <a:off x="0" y="5318127"/>
            <a:ext cx="5829300" cy="2020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rgbClr val="A0DC99"/>
                </a:solidFill>
              </a:rPr>
              <a:t>Data Quality </a:t>
            </a:r>
            <a:r>
              <a:rPr lang="de-DE" sz="1000" b="1" dirty="0" err="1">
                <a:solidFill>
                  <a:srgbClr val="A0DC99"/>
                </a:solidFill>
              </a:rPr>
              <a:t>Issues</a:t>
            </a:r>
            <a:endParaRPr lang="de-DE" sz="1000" b="1" dirty="0">
              <a:solidFill>
                <a:srgbClr val="A0DC99"/>
              </a:solidFill>
            </a:endParaRPr>
          </a:p>
          <a:p>
            <a:endParaRPr lang="de-DE" sz="1000" b="1" dirty="0"/>
          </a:p>
          <a:p>
            <a:pPr marL="171450" lvl="0" indent="-17145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A0DC99"/>
                </a:solidFill>
              </a:rPr>
              <a:t>Accuracy issues </a:t>
            </a:r>
            <a:r>
              <a:rPr lang="en-US" sz="800" dirty="0"/>
              <a:t>- ‘</a:t>
            </a:r>
            <a:r>
              <a:rPr lang="en-US" sz="800" dirty="0" err="1"/>
              <a:t>Year_Birth</a:t>
            </a:r>
            <a:r>
              <a:rPr lang="en-US" sz="800" dirty="0"/>
              <a:t>’ is inaccurate (customer age is 121, 122, and 128), missing columns ‘Age’ and ‘</a:t>
            </a:r>
            <a:r>
              <a:rPr lang="en-US" sz="800" dirty="0" err="1"/>
              <a:t>Age_Groups</a:t>
            </a:r>
            <a:r>
              <a:rPr lang="en-US" sz="800" dirty="0"/>
              <a:t>’ for better readability, the column ’  Income’ has 2 placeholders, it’s changed to ‘Income’, misspelled Value in the column ‘Education’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b="1" u="sng" dirty="0" err="1">
                <a:solidFill>
                  <a:srgbClr val="A0DC99"/>
                </a:solidFill>
              </a:rPr>
              <a:t>Completenes</a:t>
            </a:r>
            <a:r>
              <a:rPr lang="en-US" sz="800" b="1" u="sng" dirty="0"/>
              <a:t> </a:t>
            </a:r>
            <a:r>
              <a:rPr lang="en-US" sz="800" b="1" dirty="0"/>
              <a:t>- </a:t>
            </a:r>
            <a:r>
              <a:rPr lang="en-US" sz="800" dirty="0"/>
              <a:t>The column ‘Income’ is missing data in 24 cells which were replaced with the average income based on education.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A0DC99"/>
                </a:solidFill>
              </a:rPr>
              <a:t>Consistency</a:t>
            </a:r>
            <a:r>
              <a:rPr lang="en-US" sz="800" b="1" dirty="0"/>
              <a:t> </a:t>
            </a:r>
            <a:r>
              <a:rPr lang="en-US" sz="800" dirty="0"/>
              <a:t>- The column ‘</a:t>
            </a:r>
            <a:r>
              <a:rPr lang="en-US" sz="800" dirty="0" err="1"/>
              <a:t>Marital_Status</a:t>
            </a:r>
            <a:r>
              <a:rPr lang="en-US" sz="800" dirty="0"/>
              <a:t>’ has inconsistent specifications (Widow – changed to Widowed, Absurd - changed to Unknown, Together - changed to Partnered, Alone – changed to Single, YOLO – changed to Unknown)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A0DC99"/>
                </a:solidFill>
              </a:rPr>
              <a:t>Orderliness</a:t>
            </a:r>
            <a:r>
              <a:rPr lang="en-US" sz="1050" dirty="0"/>
              <a:t> </a:t>
            </a:r>
            <a:r>
              <a:rPr lang="en-US" sz="800" dirty="0"/>
              <a:t>- Incorrect formats in several columns (Instead of currency, the column ‘Income’ has the text format etc.)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b="1" u="sng" dirty="0">
                <a:solidFill>
                  <a:srgbClr val="A0DC99"/>
                </a:solidFill>
              </a:rPr>
              <a:t>Uniqueness</a:t>
            </a:r>
            <a:r>
              <a:rPr lang="en-US" sz="800" dirty="0"/>
              <a:t> - The Customer IDs 492 and 11133 represent the same person</a:t>
            </a:r>
          </a:p>
          <a:p>
            <a:endParaRPr lang="en-US" sz="8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C4AFA-C624-4FE1-8482-753700BCF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92" y="11640"/>
            <a:ext cx="413170" cy="41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B5B47D-45BA-4C1E-8B69-B163B9B13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69" y="11855"/>
            <a:ext cx="413170" cy="413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8D7D6-E026-485B-80D3-1858617AB944}"/>
              </a:ext>
            </a:extLst>
          </p:cNvPr>
          <p:cNvSpPr txBox="1"/>
          <p:nvPr/>
        </p:nvSpPr>
        <p:spPr>
          <a:xfrm>
            <a:off x="6362702" y="5318126"/>
            <a:ext cx="582930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solidFill>
                  <a:srgbClr val="A0DC99"/>
                </a:solidFill>
              </a:rPr>
              <a:t>Recommendations</a:t>
            </a:r>
            <a:endParaRPr lang="de-DE" sz="1000" b="1" dirty="0">
              <a:solidFill>
                <a:srgbClr val="A0DC99"/>
              </a:solidFill>
            </a:endParaRPr>
          </a:p>
          <a:p>
            <a:endParaRPr lang="de-DE" sz="1000" b="1" dirty="0"/>
          </a:p>
          <a:p>
            <a:pPr marL="171450" indent="-171450"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dirty="0"/>
              <a:t>Since Mexico is showing a significant underperformance in all categories, it is recommended to either drop this location and focus on the other countries, or advertise more through the available channels and offer discount points/rewards etc. to attract more customers</a:t>
            </a:r>
          </a:p>
          <a:p>
            <a:pPr marL="171450" indent="-171450"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dirty="0"/>
              <a:t>In order to increase the conversion rates, you should create a point reward system for the Platinum Customers, who bring the highest value to your business, as well as focus more on visually appealing product placements on the provided channels.</a:t>
            </a:r>
          </a:p>
          <a:p>
            <a:pPr marL="171450" indent="-171450">
              <a:buClr>
                <a:srgbClr val="A0DC99"/>
              </a:buClr>
              <a:buFont typeface="Arial" panose="020B0604020202020204" pitchFamily="34" charset="0"/>
              <a:buChar char="•"/>
            </a:pPr>
            <a:r>
              <a:rPr lang="en-US" sz="800" dirty="0"/>
              <a:t>Make use of social media platforms, to reach more customers who belong to the age groups 20 and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E902-4B02-4F0C-8A6B-093FC5DC2376}"/>
              </a:ext>
            </a:extLst>
          </p:cNvPr>
          <p:cNvSpPr/>
          <p:nvPr/>
        </p:nvSpPr>
        <p:spPr>
          <a:xfrm>
            <a:off x="0" y="11640"/>
            <a:ext cx="12192000" cy="68463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BC904-DD1A-4D6D-A107-39608F10E329}"/>
              </a:ext>
            </a:extLst>
          </p:cNvPr>
          <p:cNvSpPr/>
          <p:nvPr/>
        </p:nvSpPr>
        <p:spPr>
          <a:xfrm>
            <a:off x="0" y="606455"/>
            <a:ext cx="4532671" cy="534088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D66E4-08B4-40FC-B4F6-3A99BD683069}"/>
              </a:ext>
            </a:extLst>
          </p:cNvPr>
          <p:cNvSpPr/>
          <p:nvPr/>
        </p:nvSpPr>
        <p:spPr>
          <a:xfrm>
            <a:off x="0" y="1415845"/>
            <a:ext cx="4532671" cy="1140665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4ADB5-9678-4482-B2BD-EE0FC98B8202}"/>
              </a:ext>
            </a:extLst>
          </p:cNvPr>
          <p:cNvSpPr/>
          <p:nvPr/>
        </p:nvSpPr>
        <p:spPr>
          <a:xfrm>
            <a:off x="4916" y="2821856"/>
            <a:ext cx="4065639" cy="1190505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A8AF5F-9D6C-4041-BB08-353F0B2F9320}"/>
              </a:ext>
            </a:extLst>
          </p:cNvPr>
          <p:cNvSpPr/>
          <p:nvPr/>
        </p:nvSpPr>
        <p:spPr>
          <a:xfrm>
            <a:off x="4532671" y="872016"/>
            <a:ext cx="3376889" cy="1684494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436BE-4C5A-4629-8446-35A03E4EEC39}"/>
              </a:ext>
            </a:extLst>
          </p:cNvPr>
          <p:cNvSpPr/>
          <p:nvPr/>
        </p:nvSpPr>
        <p:spPr>
          <a:xfrm>
            <a:off x="4070555" y="2831812"/>
            <a:ext cx="3839005" cy="1180549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603BE9-4E4F-4ECC-A719-62E293170BAF}"/>
              </a:ext>
            </a:extLst>
          </p:cNvPr>
          <p:cNvSpPr/>
          <p:nvPr/>
        </p:nvSpPr>
        <p:spPr>
          <a:xfrm>
            <a:off x="4501514" y="4277708"/>
            <a:ext cx="3408045" cy="1035728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6B85D-3409-459F-AA12-65B276EED3BC}"/>
              </a:ext>
            </a:extLst>
          </p:cNvPr>
          <p:cNvSpPr/>
          <p:nvPr/>
        </p:nvSpPr>
        <p:spPr>
          <a:xfrm>
            <a:off x="7909560" y="2733143"/>
            <a:ext cx="4277524" cy="2580292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6734CB-1B2F-4DF6-841A-998EBFB9D3FC}"/>
              </a:ext>
            </a:extLst>
          </p:cNvPr>
          <p:cNvSpPr/>
          <p:nvPr/>
        </p:nvSpPr>
        <p:spPr>
          <a:xfrm>
            <a:off x="4532671" y="608151"/>
            <a:ext cx="7659329" cy="263865"/>
          </a:xfrm>
          <a:prstGeom prst="rect">
            <a:avLst/>
          </a:prstGeom>
          <a:noFill/>
          <a:ln w="139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AC73B4-D934-426A-9951-593CA0088F19}"/>
              </a:ext>
            </a:extLst>
          </p:cNvPr>
          <p:cNvCxnSpPr/>
          <p:nvPr/>
        </p:nvCxnSpPr>
        <p:spPr>
          <a:xfrm>
            <a:off x="7909559" y="2446308"/>
            <a:ext cx="4277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C1E3FD-1E29-4815-86EB-BB88F0818E7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096000" y="5313435"/>
            <a:ext cx="0" cy="154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D1F060-55B0-48CC-BCAB-9860A0602452}"/>
              </a:ext>
            </a:extLst>
          </p:cNvPr>
          <p:cNvCxnSpPr/>
          <p:nvPr/>
        </p:nvCxnSpPr>
        <p:spPr>
          <a:xfrm>
            <a:off x="0" y="5313435"/>
            <a:ext cx="450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Selmir Kalender</dc:creator>
  <cp:lastModifiedBy>Selmir Kalender</cp:lastModifiedBy>
  <cp:revision>14</cp:revision>
  <dcterms:created xsi:type="dcterms:W3CDTF">2021-02-22T10:24:53Z</dcterms:created>
  <dcterms:modified xsi:type="dcterms:W3CDTF">2021-02-22T13:35:28Z</dcterms:modified>
</cp:coreProperties>
</file>