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704" r:id="rId2"/>
    <p:sldId id="697" r:id="rId3"/>
    <p:sldId id="705" r:id="rId4"/>
    <p:sldId id="706" r:id="rId5"/>
    <p:sldId id="707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AEAEA"/>
    <a:srgbClr val="DDDDDD"/>
    <a:srgbClr val="C0C0C0"/>
    <a:srgbClr val="B2B2B2"/>
    <a:srgbClr val="FF990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 autoAdjust="0"/>
    <p:restoredTop sz="84848" autoAdjust="0"/>
  </p:normalViewPr>
  <p:slideViewPr>
    <p:cSldViewPr>
      <p:cViewPr varScale="1">
        <p:scale>
          <a:sx n="100" d="100"/>
          <a:sy n="100" d="100"/>
        </p:scale>
        <p:origin x="756" y="78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96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  <a:p>
            <a:r>
              <a:rPr lang="en-US" altLang="ja-JP"/>
              <a:t>B.H.Far (University of Calgary)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 dirty="0"/>
              <a:t>Winter 2008</a:t>
            </a:r>
            <a:endParaRPr lang="en-US" altLang="ja-JP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4013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CE4FBD32-EB7D-492D-BD24-4B7A13FA78E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99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SENG521: Software Reliability and Testing</a:t>
            </a: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en-CA"/>
              <a:t>Fall 2006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7713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9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http://www.enel.ucalgary.ca/People/far/Lecture/SENG521/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900" b="0">
                <a:latin typeface="Times New Roman" pitchFamily="18" charset="0"/>
              </a:defRPr>
            </a:lvl1pPr>
          </a:lstStyle>
          <a:p>
            <a:fld id="{66AB684B-4771-4832-B527-9B303267B3C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96056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03" name="Picture 11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8195" name="Picture 3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648196" name="Line 4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476637-B788-40C1-B031-FB8B2F2D7A5F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4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64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13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260350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3045-984B-4F44-A077-3B45BEEE9467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05F4E-659F-4346-A486-8B490C3B6B0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D33B8-4CD8-40E8-BBD8-E8D2E048FFB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DFA4B-F3B1-4A97-BB63-E04BB62541BD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94" name="Picture 26" descr="WP138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647171" name="Picture 3" descr="logo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647172" name="Line 4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6471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1350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/>
            </a:lvl1pPr>
          </a:lstStyle>
          <a:p>
            <a:r>
              <a:rPr lang="ja-JP" altLang="en-US" dirty="0"/>
              <a:t>far@ucalgary.ca</a:t>
            </a:r>
            <a:endParaRPr lang="en-US" altLang="ja-JP" dirty="0"/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135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/>
            </a:lvl1pPr>
          </a:lstStyle>
          <a:p>
            <a:fld id="{BCA84CCD-73A2-4DB1-AC44-718D6A6EDB6A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647181" name="Line 13"/>
          <p:cNvSpPr>
            <a:spLocks noChangeShapeType="1"/>
          </p:cNvSpPr>
          <p:nvPr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64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647193" name="Picture 25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" y="620713"/>
            <a:ext cx="11112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HGあかね平成丸ｺﾞｼｯｸ体W8-S" pitchFamily="4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476637-B788-40C1-B031-FB8B2F2D7A5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4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800000"/>
                </a:solidFill>
                <a:ea typeface="ＭＳ Ｐゴシック" charset="-128"/>
              </a:rPr>
              <a:t>SENG 438</a:t>
            </a:r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Software Testing, Reliability &amp; Quality</a:t>
            </a:r>
            <a:endParaRPr lang="en-CA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4592638"/>
            <a:ext cx="35033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58596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Mutation Testing (Fault Injection) </a:t>
            </a:r>
          </a:p>
          <a:p>
            <a:r>
              <a:rPr lang="en-CA" dirty="0"/>
              <a:t>GUI/Web Test Automation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FA385-5E1C-46FE-AE81-4423A4839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5" t="7022" b="6621"/>
          <a:stretch/>
        </p:blipFill>
        <p:spPr>
          <a:xfrm>
            <a:off x="6012160" y="4077071"/>
            <a:ext cx="2530624" cy="187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56263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baseline="30000" dirty="0">
                <a:solidFill>
                  <a:srgbClr val="FF0000"/>
                </a:solidFill>
              </a:rPr>
              <a:t>st</a:t>
            </a:r>
            <a:r>
              <a:rPr lang="en-US" sz="2800" dirty="0">
                <a:solidFill>
                  <a:srgbClr val="FF0000"/>
                </a:solidFill>
              </a:rPr>
              <a:t> week: </a:t>
            </a:r>
          </a:p>
          <a:p>
            <a:pPr lvl="1"/>
            <a:r>
              <a:rPr lang="en-US" sz="2400" dirty="0"/>
              <a:t>Install and get familiar with a mutation test tool (e.g. </a:t>
            </a:r>
            <a:r>
              <a:rPr lang="en-US" sz="2400" dirty="0" err="1"/>
              <a:t>muJava</a:t>
            </a:r>
            <a:r>
              <a:rPr lang="en-US" sz="2400" dirty="0"/>
              <a:t>, Pit</a:t>
            </a:r>
            <a:r>
              <a:rPr lang="en-US" sz="2400"/>
              <a:t>, etc.)</a:t>
            </a:r>
            <a:endParaRPr lang="en-US" sz="2400" dirty="0"/>
          </a:p>
          <a:p>
            <a:pPr lvl="1"/>
            <a:r>
              <a:rPr lang="en-US" sz="2400" dirty="0"/>
              <a:t>Install and get familiar with a GUI/Web test automation tool (e.g. Selenium, </a:t>
            </a:r>
            <a:r>
              <a:rPr lang="en-CA" sz="2400" dirty="0" err="1"/>
              <a:t>SikuliX</a:t>
            </a:r>
            <a:r>
              <a:rPr lang="en-CA" sz="2400" dirty="0"/>
              <a:t>, etc.</a:t>
            </a:r>
            <a:r>
              <a:rPr lang="en-US" sz="2400" dirty="0"/>
              <a:t>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baseline="30000" dirty="0">
                <a:solidFill>
                  <a:srgbClr val="FF0000"/>
                </a:solidFill>
              </a:rPr>
              <a:t>nd</a:t>
            </a:r>
            <a:r>
              <a:rPr lang="en-US" sz="2800" dirty="0">
                <a:solidFill>
                  <a:srgbClr val="FF0000"/>
                </a:solidFill>
              </a:rPr>
              <a:t> week: </a:t>
            </a:r>
          </a:p>
          <a:p>
            <a:pPr lvl="1"/>
            <a:r>
              <a:rPr lang="en-US" sz="2400" dirty="0"/>
              <a:t>Design and run mutation testing on your test suite</a:t>
            </a:r>
          </a:p>
          <a:p>
            <a:pPr lvl="1"/>
            <a:r>
              <a:rPr lang="en-US" sz="2400" dirty="0"/>
              <a:t>Design test cases (scripts) for some functions using test automation tool</a:t>
            </a:r>
          </a:p>
          <a:p>
            <a:pPr lvl="1"/>
            <a:r>
              <a:rPr lang="en-US" sz="2400" dirty="0"/>
              <a:t>Demo both parts</a:t>
            </a:r>
          </a:p>
          <a:p>
            <a:endParaRPr lang="en-US" sz="2800" dirty="0"/>
          </a:p>
          <a:p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970086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 –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Install a mutation testing  tool</a:t>
            </a:r>
          </a:p>
          <a:p>
            <a:r>
              <a:rPr lang="en-CA" sz="2800" dirty="0"/>
              <a:t>Run mutation testing for the given SUT and your own tests, and record the results</a:t>
            </a:r>
          </a:p>
          <a:p>
            <a:r>
              <a:rPr lang="en-CA" sz="2800" dirty="0"/>
              <a:t>Identify some equivalent mutants and describe your approach for finding them</a:t>
            </a:r>
          </a:p>
          <a:p>
            <a:r>
              <a:rPr lang="en-CA" sz="2800" dirty="0"/>
              <a:t>Design new test cases to increase your mutation score by at least 10% for each class (Classes under test: Range.java, DataUtilities.java,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3313487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 –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 Selenium and </a:t>
            </a:r>
            <a:r>
              <a:rPr lang="en-CA" dirty="0" err="1"/>
              <a:t>SikuliX</a:t>
            </a:r>
            <a:endParaRPr lang="en-CA" dirty="0"/>
          </a:p>
          <a:p>
            <a:r>
              <a:rPr lang="en-CA" dirty="0"/>
              <a:t>Follow instructions to </a:t>
            </a:r>
          </a:p>
          <a:p>
            <a:pPr lvl="1"/>
            <a:r>
              <a:rPr lang="en-CA" dirty="0"/>
              <a:t>Design test cases for at least 2 functionalities (per student) of the selected websites</a:t>
            </a:r>
          </a:p>
          <a:p>
            <a:pPr lvl="1"/>
            <a:r>
              <a:rPr lang="en-CA" dirty="0"/>
              <a:t>Automate your designed test cases using Selenium and add verification points to your scripts</a:t>
            </a:r>
          </a:p>
          <a:p>
            <a:r>
              <a:rPr lang="en-CA" dirty="0"/>
              <a:t>Compare Selenium with </a:t>
            </a:r>
            <a:r>
              <a:rPr lang="en-CA" dirty="0" err="1"/>
              <a:t>SikuliX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3045-984B-4F44-A077-3B45BEEE9467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2110473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12"/>
  <p:tag name="MMPROD_UIDATA" val="&lt;database version=&quot;7.0&quot;&gt;&lt;object type=&quot;1&quot; unique_id=&quot;10001&quot;&gt;&lt;object type=&quot;2&quot; unique_id=&quot;10735&quot;&gt;&lt;object type=&quot;3&quot; unique_id=&quot;10736&quot;&gt;&lt;property id=&quot;20148&quot; value=&quot;5&quot;/&gt;&lt;property id=&quot;20300&quot; value=&quot;Slide 1 - &amp;quot;SENG 521&amp;#x0D;&amp;#x0A;Software Reliability &amp;amp; Software Quality&amp;quot;&quot;/&gt;&lt;property id=&quot;20307&quot; value=&quot;585&quot;/&gt;&lt;/object&gt;&lt;object type=&quot;3&quot; unique_id=&quot;10737&quot;&gt;&lt;property id=&quot;20148&quot; value=&quot;5&quot;/&gt;&lt;property id=&quot;20300&quot; value=&quot;Slide 2 - &amp;quot;Contents&amp;quot;&quot;/&gt;&lt;property id=&quot;20307&quot; value=&quot;527&quot;/&gt;&lt;/object&gt;&lt;object type=&quot;3&quot; unique_id=&quot;10739&quot;&gt;&lt;property id=&quot;20148&quot; value=&quot;5&quot;/&gt;&lt;property id=&quot;20300&quot; value=&quot;Slide 6 - &amp;quot;Terminology &amp;amp; Scope&amp;quot;&quot;/&gt;&lt;property id=&quot;20307&quot; value=&quot;1656&quot;/&gt;&lt;/object&gt;&lt;object type=&quot;3&quot; unique_id=&quot;10740&quot;&gt;&lt;property id=&quot;20148&quot; value=&quot;5&quot;/&gt;&lt;property id=&quot;20300&quot; value=&quot;Slide 8 - &amp;quot;Software Quality&amp;quot;&quot;/&gt;&lt;property id=&quot;20307&quot; value=&quot;1650&quot;/&gt;&lt;/object&gt;&lt;object type=&quot;3&quot; unique_id=&quot;10742&quot;&gt;&lt;property id=&quot;20148&quot; value=&quot;5&quot;/&gt;&lt;property id=&quot;20300&quot; value=&quot;Slide 9 - &amp;quot;At The End …&amp;quot;&quot;/&gt;&lt;property id=&quot;20307&quot; value=&quot;1652&quot;/&gt;&lt;/object&gt;&lt;object type=&quot;3&quot; unique_id=&quot;10743&quot;&gt;&lt;property id=&quot;20148&quot; value=&quot;5&quot;/&gt;&lt;property id=&quot;20300&quot; value=&quot;Slide 10 - &amp;quot;Question to Ask&amp;quot;&quot;/&gt;&lt;property id=&quot;20307&quot; value=&quot;1648&quot;/&gt;&lt;/object&gt;&lt;object type=&quot;3&quot; unique_id=&quot;10744&quot;&gt;&lt;property id=&quot;20148&quot; value=&quot;5&quot;/&gt;&lt;property id=&quot;20300&quot; value=&quot;Slide 11 - &amp;quot;Moral&amp;quot;&quot;/&gt;&lt;property id=&quot;20307&quot; value=&quot;1653&quot;/&gt;&lt;/object&gt;&lt;object type=&quot;3&quot; unique_id=&quot;10745&quot;&gt;&lt;property id=&quot;20148&quot; value=&quot;5&quot;/&gt;&lt;property id=&quot;20300&quot; value=&quot;Slide 12 - &amp;quot;Section 1&amp;quot;&quot;/&gt;&lt;property id=&quot;20307&quot; value=&quot;1440&quot;/&gt;&lt;/object&gt;&lt;object type=&quot;3&quot; unique_id=&quot;10746&quot;&gt;&lt;property id=&quot;20148&quot; value=&quot;5&quot;/&gt;&lt;property id=&quot;20300&quot; value=&quot;Slide 27 - &amp;quot;Cost of a Defect …&amp;quot;&quot;/&gt;&lt;property id=&quot;20307&quot; value=&quot;1614&quot;/&gt;&lt;/object&gt;&lt;object type=&quot;3&quot; unique_id=&quot;10749&quot;&gt;&lt;property id=&quot;20148&quot; value=&quot;5&quot;/&gt;&lt;property id=&quot;20300&quot; value=&quot;Slide 26 - &amp;quot;Fatal Software Examples&amp;quot;&quot;/&gt;&lt;property id=&quot;20307&quot; value=&quot;1641&quot;/&gt;&lt;/object&gt;&lt;object type=&quot;3&quot; unique_id=&quot;10752&quot;&gt;&lt;property id=&quot;20148&quot; value=&quot;5&quot;/&gt;&lt;property id=&quot;20300&quot; value=&quot;Slide 28 - &amp;quot;A Central Question&amp;quot;&quot;/&gt;&lt;property id=&quot;20307&quot; value=&quot;1379&quot;/&gt;&lt;/object&gt;&lt;object type=&quot;3&quot; unique_id=&quot;10753&quot;&gt;&lt;property id=&quot;20148&quot; value=&quot;5&quot;/&gt;&lt;property id=&quot;20300&quot; value=&quot;Slide 29 - &amp;quot;Two Extremes&amp;quot;&quot;/&gt;&lt;property id=&quot;20307&quot; value=&quot;1643&quot;/&gt;&lt;/object&gt;&lt;object type=&quot;3&quot; unique_id=&quot;10754&quot;&gt;&lt;property id=&quot;20148&quot; value=&quot;5&quot;/&gt;&lt;property id=&quot;20300&quot; value=&quot;Slide 30 - &amp;quot;Can We Remove All Bugs?&amp;quot;&quot;/&gt;&lt;property id=&quot;20307&quot; value=&quot;1642&quot;/&gt;&lt;/object&gt;&lt;object type=&quot;3&quot; unique_id=&quot;10755&quot;&gt;&lt;property id=&quot;20148&quot; value=&quot;5&quot;/&gt;&lt;property id=&quot;20300&quot; value=&quot;Slide 31 - &amp;quot;What Can We Learn from Failures?&amp;quot;&quot;/&gt;&lt;property id=&quot;20307&quot; value=&quot;1632&quot;/&gt;&lt;/object&gt;&lt;object type=&quot;3&quot; unique_id=&quot;10756&quot;&gt;&lt;property id=&quot;20148&quot; value=&quot;5&quot;/&gt;&lt;property id=&quot;20300&quot; value=&quot;Slide 32 - &amp;quot;How to Handle Defects?&amp;quot;&quot;/&gt;&lt;property id=&quot;20307&quot; value=&quot;1633&quot;/&gt;&lt;/object&gt;&lt;object type=&quot;3&quot; unique_id=&quot;10757&quot;&gt;&lt;property id=&quot;20148&quot; value=&quot;5&quot;/&gt;&lt;property id=&quot;20300&quot; value=&quot;Slide 33 - &amp;quot;What to Learn from Data?&amp;quot;&quot;/&gt;&lt;property id=&quot;20307&quot; value=&quot;1634&quot;/&gt;&lt;/object&gt;&lt;object type=&quot;3&quot; unique_id=&quot;10758&quot;&gt;&lt;property id=&quot;20148&quot; value=&quot;5&quot;/&gt;&lt;property id=&quot;20300&quot; value=&quot;Slide 34 - &amp;quot;What to Learn from Data?&amp;quot;&quot;/&gt;&lt;property id=&quot;20307&quot; value=&quot;1635&quot;/&gt;&lt;/object&gt;&lt;object type=&quot;3&quot; unique_id=&quot;10759&quot;&gt;&lt;property id=&quot;20148&quot; value=&quot;5&quot;/&gt;&lt;property id=&quot;20300&quot; value=&quot;Slide 35 - &amp;quot;A Typical Problem: Question&amp;quot;&quot;/&gt;&lt;property id=&quot;20307&quot; value=&quot;1636&quot;/&gt;&lt;/object&gt;&lt;object type=&quot;3&quot; unique_id=&quot;10760&quot;&gt;&lt;property id=&quot;20148&quot; value=&quot;5&quot;/&gt;&lt;property id=&quot;20300&quot; value=&quot;Slide 36 - &amp;quot;A Typical Problem: Answer&amp;quot;&quot;/&gt;&lt;property id=&quot;20307&quot; value=&quot;1646&quot;/&gt;&lt;/object&gt;&lt;object type=&quot;3&quot; unique_id=&quot;10761&quot;&gt;&lt;property id=&quot;20148&quot; value=&quot;5&quot;/&gt;&lt;property id=&quot;20300&quot; value=&quot;Slide 37 - &amp;quot;Another Typical Problem&amp;quot;&quot;/&gt;&lt;property id=&quot;20307&quot; value=&quot;1611&quot;/&gt;&lt;/object&gt;&lt;object type=&quot;3&quot; unique_id=&quot;10765&quot;&gt;&lt;property id=&quot;20148&quot; value=&quot;5&quot;/&gt;&lt;property id=&quot;20300&quot; value=&quot;Slide 38 - &amp;quot;Terminology&amp;quot;&quot;/&gt;&lt;property id=&quot;20307&quot; value=&quot;1381&quot;/&gt;&lt;/object&gt;&lt;object type=&quot;3&quot; unique_id=&quot;10766&quot;&gt;&lt;property id=&quot;20148&quot; value=&quot;5&quot;/&gt;&lt;property id=&quot;20300&quot; value=&quot;Slide 39 - &amp;quot;Definition: Service&amp;quot;&quot;/&gt;&lt;property id=&quot;20307&quot; value=&quot;1382&quot;/&gt;&lt;/object&gt;&lt;object type=&quot;3&quot; unique_id=&quot;10767&quot;&gt;&lt;property id=&quot;20148&quot; value=&quot;5&quot;/&gt;&lt;property id=&quot;20300&quot; value=&quot;Slide 40 - &amp;quot;Dependability: Treats&amp;quot;&quot;/&gt;&lt;property id=&quot;20307&quot; value=&quot;1384&quot;/&gt;&lt;/object&gt;&lt;object type=&quot;3&quot; unique_id=&quot;10768&quot;&gt;&lt;property id=&quot;20148&quot; value=&quot;5&quot;/&gt;&lt;property id=&quot;20300&quot; value=&quot;Slide 41 - &amp;quot;Definition: Failure&amp;quot;&quot;/&gt;&lt;property id=&quot;20307&quot; value=&quot;1628&quot;/&gt;&lt;/object&gt;&lt;object type=&quot;3&quot; unique_id=&quot;10769&quot;&gt;&lt;property id=&quot;20148&quot; value=&quot;5&quot;/&gt;&lt;property id=&quot;20300&quot; value=&quot;Slide 42 - &amp;quot;Failure Intensity &amp;amp; Density&amp;quot;&quot;/&gt;&lt;property id=&quot;20307&quot; value=&quot;1644&quot;/&gt;&lt;/object&gt;&lt;object type=&quot;3&quot; unique_id=&quot;10770&quot;&gt;&lt;property id=&quot;20148&quot; value=&quot;5&quot;/&gt;&lt;property id=&quot;20300&quot; value=&quot;Slide 43 - &amp;quot;Example: Failure Density&amp;quot;&quot;/&gt;&lt;property id=&quot;20307&quot; value=&quot;1655&quot;/&gt;&lt;/object&gt;&lt;object type=&quot;3&quot; unique_id=&quot;10771&quot;&gt;&lt;property id=&quot;20148&quot; value=&quot;5&quot;/&gt;&lt;property id=&quot;20300&quot; value=&quot;Slide 44 - &amp;quot;Failure Density vs. Inspection Effort &amp;quot;&quot;/&gt;&lt;property id=&quot;20307&quot; value=&quot;1659&quot;/&gt;&lt;/object&gt;&lt;object type=&quot;3&quot; unique_id=&quot;10772&quot;&gt;&lt;property id=&quot;20148&quot; value=&quot;5&quot;/&gt;&lt;property id=&quot;20300&quot; value=&quot;Slide 45 - &amp;quot;Definition: Fault&amp;quot;&quot;/&gt;&lt;property id=&quot;20307&quot; value=&quot;1386&quot;/&gt;&lt;/object&gt;&lt;object type=&quot;3&quot; unique_id=&quot;10773&quot;&gt;&lt;property id=&quot;20148&quot; value=&quot;5&quot;/&gt;&lt;property id=&quot;20300&quot; value=&quot;Slide 46 - &amp;quot;Definition: Error&amp;quot;&quot;/&gt;&lt;property id=&quot;20307&quot; value=&quot;1388&quot;/&gt;&lt;/object&gt;&lt;object type=&quot;3&quot; unique_id=&quot;10774&quot;&gt;&lt;property id=&quot;20148&quot; value=&quot;5&quot;/&gt;&lt;property id=&quot;20300&quot; value=&quot;Slide 47 - &amp;quot;Dependability: Attributes  /1&amp;quot;&quot;/&gt;&lt;property id=&quot;20307&quot; value=&quot;1389&quot;/&gt;&lt;/object&gt;&lt;object type=&quot;3&quot; unique_id=&quot;10775&quot;&gt;&lt;property id=&quot;20148&quot; value=&quot;5&quot;/&gt;&lt;property id=&quot;20300&quot; value=&quot;Slide 48 - &amp;quot;Dependability: Attributes  /2&amp;quot;&quot;/&gt;&lt;property id=&quot;20307&quot; value=&quot;1390&quot;/&gt;&lt;/object&gt;&lt;object type=&quot;3&quot; unique_id=&quot;10776&quot;&gt;&lt;property id=&quot;20148&quot; value=&quot;5&quot;/&gt;&lt;property id=&quot;20300&quot; value=&quot;Slide 49 - &amp;quot;Definition: Availability&amp;quot;&quot;/&gt;&lt;property id=&quot;20307&quot; value=&quot;1391&quot;/&gt;&lt;/object&gt;&lt;object type=&quot;3&quot; unique_id=&quot;10777&quot;&gt;&lt;property id=&quot;20148&quot; value=&quot;5&quot;/&gt;&lt;property id=&quot;20300&quot; value=&quot;Slide 50 - &amp;quot;Definition: Reliability  /1&amp;quot;&quot;/&gt;&lt;property id=&quot;20307&quot; value=&quot;1392&quot;/&gt;&lt;/object&gt;&lt;object type=&quot;3&quot; unique_id=&quot;10778&quot;&gt;&lt;property id=&quot;20148&quot; value=&quot;5&quot;/&gt;&lt;property id=&quot;20300&quot; value=&quot;Slide 51 - &amp;quot;Definition: Reliability  /2&amp;quot;&quot;/&gt;&lt;property id=&quot;20307&quot; value=&quot;1393&quot;/&gt;&lt;/object&gt;&lt;object type=&quot;3&quot; unique_id=&quot;10779&quot;&gt;&lt;property id=&quot;20148&quot; value=&quot;5&quot;/&gt;&lt;property id=&quot;20300&quot; value=&quot;Slide 52 - &amp;quot;Definition: Safety&amp;quot;&quot;/&gt;&lt;property id=&quot;20307&quot; value=&quot;1394&quot;/&gt;&lt;/object&gt;&lt;object type=&quot;3&quot; unique_id=&quot;10780&quot;&gt;&lt;property id=&quot;20148&quot; value=&quot;5&quot;/&gt;&lt;property id=&quot;20300&quot; value=&quot;Slide 53 - &amp;quot;Definition: Confidentiality &amp;quot;&quot;/&gt;&lt;property id=&quot;20307&quot; value=&quot;1395&quot;/&gt;&lt;/object&gt;&lt;object type=&quot;3&quot; unique_id=&quot;10781&quot;&gt;&lt;property id=&quot;20148&quot; value=&quot;5&quot;/&gt;&lt;property id=&quot;20300&quot; value=&quot;Slide 54 - &amp;quot;Definition: Integrity &amp;quot;&quot;/&gt;&lt;property id=&quot;20307&quot; value=&quot;1396&quot;/&gt;&lt;/object&gt;&lt;object type=&quot;3&quot; unique_id=&quot;10782&quot;&gt;&lt;property id=&quot;20148&quot; value=&quot;5&quot;/&gt;&lt;property id=&quot;20300&quot; value=&quot;Slide 55 - &amp;quot;Definition: Maintainability&amp;quot;&quot;/&gt;&lt;property id=&quot;20307&quot; value=&quot;1397&quot;/&gt;&lt;/object&gt;&lt;object type=&quot;3&quot; unique_id=&quot;10783&quot;&gt;&lt;property id=&quot;20148&quot; value=&quot;5&quot;/&gt;&lt;property id=&quot;20300&quot; value=&quot;Slide 56 - &amp;quot;Dependability: Means&amp;quot;&quot;/&gt;&lt;property id=&quot;20307&quot; value=&quot;1398&quot;/&gt;&lt;/object&gt;&lt;object type=&quot;3&quot; unique_id=&quot;10784&quot;&gt;&lt;property id=&quot;20148&quot; value=&quot;5&quot;/&gt;&lt;property id=&quot;20300&quot; value=&quot;Slide 57 - &amp;quot;Definition: Fault Prevention&amp;quot;&quot;/&gt;&lt;property id=&quot;20307&quot; value=&quot;1399&quot;/&gt;&lt;/object&gt;&lt;object type=&quot;3&quot; unique_id=&quot;10785&quot;&gt;&lt;property id=&quot;20148&quot; value=&quot;5&quot;/&gt;&lt;property id=&quot;20300&quot; value=&quot;Slide 58 - &amp;quot;Fault Prevention&amp;quot;&quot;/&gt;&lt;property id=&quot;20307&quot; value=&quot;1400&quot;/&gt;&lt;/object&gt;&lt;object type=&quot;3&quot; unique_id=&quot;10786&quot;&gt;&lt;property id=&quot;20148&quot; value=&quot;5&quot;/&gt;&lt;property id=&quot;20300&quot; value=&quot;Slide 59 - &amp;quot;Definition: Fault Tolerance&amp;quot;&quot;/&gt;&lt;property id=&quot;20307&quot; value=&quot;1403&quot;/&gt;&lt;/object&gt;&lt;object type=&quot;3&quot; unique_id=&quot;10787&quot;&gt;&lt;property id=&quot;20148&quot; value=&quot;5&quot;/&gt;&lt;property id=&quot;20300&quot; value=&quot;Slide 60 - &amp;quot;Fault Tolerance Process&amp;quot;&quot;/&gt;&lt;property id=&quot;20307&quot; value=&quot;1404&quot;/&gt;&lt;/object&gt;&lt;object type=&quot;3&quot; unique_id=&quot;10788&quot;&gt;&lt;property id=&quot;20148&quot; value=&quot;5&quot;/&gt;&lt;property id=&quot;20300&quot; value=&quot;Slide 61 - &amp;quot;Definition: Fault Removal  /1&amp;quot;&quot;/&gt;&lt;property id=&quot;20307&quot; value=&quot;1409&quot;/&gt;&lt;/object&gt;&lt;object type=&quot;3&quot; unique_id=&quot;10789&quot;&gt;&lt;property id=&quot;20148&quot; value=&quot;5&quot;/&gt;&lt;property id=&quot;20300&quot; value=&quot;Slide 62 - &amp;quot;Definition: Fault Removal  /2&amp;quot;&quot;/&gt;&lt;property id=&quot;20307&quot; value=&quot;1418&quot;/&gt;&lt;/object&gt;&lt;object type=&quot;3&quot; unique_id=&quot;10790&quot;&gt;&lt;property id=&quot;20148&quot; value=&quot;5&quot;/&gt;&lt;property id=&quot;20300&quot; value=&quot;Slide 63 - &amp;quot;Definition: Fault Forecasting&amp;quot;&quot;/&gt;&lt;property id=&quot;20307&quot; value=&quot;1410&quot;/&gt;&lt;/object&gt;&lt;object type=&quot;3&quot; unique_id=&quot;10811&quot;&gt;&lt;property id=&quot;20148&quot; value=&quot;5&quot;/&gt;&lt;property id=&quot;20300&quot; value=&quot;Slide 64 - &amp;quot;SRE: Process /1&amp;quot;&quot;/&gt;&lt;property id=&quot;20307&quot; value=&quot;543&quot;/&gt;&lt;/object&gt;&lt;object type=&quot;3&quot; unique_id=&quot;10812&quot;&gt;&lt;property id=&quot;20148&quot; value=&quot;5&quot;/&gt;&lt;property id=&quot;20300&quot; value=&quot;Slide 65 - &amp;quot;SRE: Process /2&amp;quot;&quot;/&gt;&lt;property id=&quot;20307&quot; value=&quot;1661&quot;/&gt;&lt;/object&gt;&lt;object type=&quot;3&quot; unique_id=&quot;10833&quot;&gt;&lt;property id=&quot;20148&quot; value=&quot;5&quot;/&gt;&lt;property id=&quot;20300&quot; value=&quot;Slide 66 - &amp;quot;Conclusions&amp;quot;&quot;/&gt;&lt;property id=&quot;20307&quot; value=&quot;568&quot;/&gt;&lt;/object&gt;&lt;object type=&quot;3&quot; unique_id=&quot;11548&quot;&gt;&lt;property id=&quot;20148&quot; value=&quot;5&quot;/&gt;&lt;property id=&quot;20300&quot; value=&quot;Slide 3 - &amp;quot;Contents&amp;quot;&quot;/&gt;&lt;property id=&quot;20307&quot; value=&quot;1665&quot;/&gt;&lt;/object&gt;&lt;object type=&quot;3&quot; unique_id=&quot;14839&quot;&gt;&lt;property id=&quot;20148&quot; value=&quot;5&quot;/&gt;&lt;property id=&quot;20300&quot; value=&quot;Slide 13 - &amp;quot;What is Quality?&amp;quot;&quot;/&gt;&lt;property id=&quot;20307&quot; value=&quot;1673&quot;/&gt;&lt;/object&gt;&lt;object type=&quot;3&quot; unique_id=&quot;14840&quot;&gt;&lt;property id=&quot;20148&quot; value=&quot;5&quot;/&gt;&lt;property id=&quot;20300&quot; value=&quot;Slide 15 - &amp;quot;What is Software Quality?&amp;quot;&quot;/&gt;&lt;property id=&quot;20307&quot; value=&quot;1674&quot;/&gt;&lt;/object&gt;&lt;object type=&quot;3&quot; unique_id=&quot;14841&quot;&gt;&lt;property id=&quot;20148&quot; value=&quot;5&quot;/&gt;&lt;property id=&quot;20300&quot; value=&quot;Slide 16 - &amp;quot;Definition: Software Quality&amp;quot;&quot;/&gt;&lt;property id=&quot;20307&quot; value=&quot;1675&quot;/&gt;&lt;/object&gt;&lt;object type=&quot;3&quot; unique_id=&quot;14844&quot;&gt;&lt;property id=&quot;20148&quot; value=&quot;5&quot;/&gt;&lt;property id=&quot;20300&quot; value=&quot;Slide 20 - &amp;quot;Quality vs. Project Costs&amp;quot;&quot;/&gt;&lt;property id=&quot;20307&quot; value=&quot;1676&quot;/&gt;&lt;/object&gt;&lt;object type=&quot;3&quot; unique_id=&quot;14845&quot;&gt;&lt;property id=&quot;20148&quot; value=&quot;5&quot;/&gt;&lt;property id=&quot;20300&quot; value=&quot;Slide 21 - &amp;quot;Total Cost Distribution&amp;quot;&quot;/&gt;&lt;property id=&quot;20307&quot; value=&quot;1677&quot;/&gt;&lt;/object&gt;&lt;object type=&quot;3&quot; unique_id=&quot;14846&quot;&gt;&lt;property id=&quot;20148&quot; value=&quot;5&quot;/&gt;&lt;property id=&quot;20300&quot; value=&quot;Slide 22 - &amp;quot;1) How to Build Quality into a System?&amp;quot;&quot;/&gt;&lt;property id=&quot;20307&quot; value=&quot;1678&quot;/&gt;&lt;/object&gt;&lt;object type=&quot;3&quot; unique_id=&quot;14847&quot;&gt;&lt;property id=&quot;20148&quot; value=&quot;5&quot;/&gt;&lt;property id=&quot;20300&quot; value=&quot;Slide 23 - &amp;quot;2) How to Assess Quality of a System?&amp;quot;&quot;/&gt;&lt;property id=&quot;20307&quot; value=&quot;1682&quot;/&gt;&lt;/object&gt;&lt;object type=&quot;3&quot; unique_id=&quot;14848&quot;&gt;&lt;property id=&quot;20148&quot; value=&quot;5&quot;/&gt;&lt;property id=&quot;20300&quot; value=&quot;Slide 24 - &amp;quot;How Do We Assess Quality?&amp;quot;&quot;/&gt;&lt;property id=&quot;20307&quot; value=&quot;1687&quot;/&gt;&lt;/object&gt;&lt;object type=&quot;3&quot; unique_id=&quot;14849&quot;&gt;&lt;property id=&quot;20148&quot; value=&quot;5&quot;/&gt;&lt;property id=&quot;20300&quot; value=&quot;Slide 25 - &amp;quot;Pre-release Quality&amp;quot;&quot;/&gt;&lt;property id=&quot;20307&quot; value=&quot;1688&quot;/&gt;&lt;/object&gt;&lt;object type=&quot;3&quot; unique_id=&quot;15182&quot;&gt;&lt;property id=&quot;20148&quot; value=&quot;5&quot;/&gt;&lt;property id=&quot;20300&quot; value=&quot;Slide 67&quot;/&gt;&lt;property id=&quot;20307&quot; value=&quot;1689&quot;/&gt;&lt;/object&gt;&lt;object type=&quot;3&quot; unique_id=&quot;15291&quot;&gt;&lt;property id=&quot;20148&quot; value=&quot;5&quot;/&gt;&lt;property id=&quot;20300&quot; value=&quot;Slide 14 - &amp;quot;Quality: Various Views&amp;quot;&quot;/&gt;&lt;property id=&quot;20307&quot; value=&quot;1690&quot;/&gt;&lt;/object&gt;&lt;object type=&quot;3&quot; unique_id=&quot;15721&quot;&gt;&lt;property id=&quot;20148&quot; value=&quot;5&quot;/&gt;&lt;property id=&quot;20300&quot; value=&quot;Slide 17 - &amp;quot;Quality Model: ISO 9126&amp;quot;&quot;/&gt;&lt;property id=&quot;20307&quot; value=&quot;1694&quot;/&gt;&lt;/object&gt;&lt;object type=&quot;3&quot; unique_id=&quot;15722&quot;&gt;&lt;property id=&quot;20148&quot; value=&quot;5&quot;/&gt;&lt;property id=&quot;20300&quot; value=&quot;Slide 18 - &amp;quot;Quality Model – Structure&amp;quot;&quot;/&gt;&lt;property id=&quot;20307&quot; value=&quot;1691&quot;/&gt;&lt;/object&gt;&lt;object type=&quot;3&quot; unique_id=&quot;15723&quot;&gt;&lt;property id=&quot;20148&quot; value=&quot;5&quot;/&gt;&lt;property id=&quot;20300&quot; value=&quot;Slide 19 - &amp;quot;Example: Attribute Expansion&amp;quot;&quot;/&gt;&lt;property id=&quot;20307&quot; value=&quot;1692&quot;/&gt;&lt;/object&gt;&lt;object type=&quot;3&quot; unique_id=&quot;15932&quot;&gt;&lt;property id=&quot;20148&quot; value=&quot;5&quot;/&gt;&lt;property id=&quot;20300&quot; value=&quot;Slide 4 - &amp;quot;What Affects Quality?&amp;quot;&quot;/&gt;&lt;property id=&quot;20307&quot; value=&quot;1696&quot;/&gt;&lt;/object&gt;&lt;object type=&quot;3&quot; unique_id=&quot;15933&quot;&gt;&lt;property id=&quot;20148&quot; value=&quot;5&quot;/&gt;&lt;property id=&quot;20300&quot; value=&quot;Slide 5 - &amp;quot;What Affects Software Quality?&amp;quot;&quot;/&gt;&lt;property id=&quot;20307&quot; value=&quot;1697&quot;/&gt;&lt;/object&gt;&lt;object type=&quot;3&quot; unique_id=&quot;15934&quot;&gt;&lt;property id=&quot;20148&quot; value=&quot;5&quot;/&gt;&lt;property id=&quot;20300&quot; value=&quot;Slide 7 - &amp;quot;Software Reliability&amp;quot;&quot;/&gt;&lt;property id=&quot;20307&quot; value=&quot;1695&quot;/&gt;&lt;/object&gt;&lt;/object&gt;&lt;object type=&quot;8&quot; unique_id=&quot;109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HGあかね平成丸ｺﾞｼｯｸ体W8-S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9808</TotalTime>
  <Words>238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Rounded MT Bold</vt:lpstr>
      <vt:lpstr>Tahoma</vt:lpstr>
      <vt:lpstr>Times New Roman</vt:lpstr>
      <vt:lpstr>Wingdings</vt:lpstr>
      <vt:lpstr>UofC_template</vt:lpstr>
      <vt:lpstr>SENG 438 Software Testing, Reliability &amp; Quality</vt:lpstr>
      <vt:lpstr>Assignment 4</vt:lpstr>
      <vt:lpstr>Activities</vt:lpstr>
      <vt:lpstr>Assignment 4 – Part 1</vt:lpstr>
      <vt:lpstr>Assignment 4 – Part 2</vt:lpstr>
    </vt:vector>
  </TitlesOfParts>
  <Company>埼玉大学情報システム工学科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</dc:title>
  <dc:subject>Behrouz H. Far</dc:subject>
  <dc:creator>Behrouz H. Far</dc:creator>
  <cp:lastModifiedBy>Behrouz Far</cp:lastModifiedBy>
  <cp:revision>719</cp:revision>
  <cp:lastPrinted>2000-05-10T02:49:50Z</cp:lastPrinted>
  <dcterms:created xsi:type="dcterms:W3CDTF">1997-04-20T23:51:09Z</dcterms:created>
  <dcterms:modified xsi:type="dcterms:W3CDTF">2019-03-07T17:51:44Z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far@cit.ics.saitama-u.ac.jp</vt:lpwstr>
  </property>
  <property fmtid="{D5CDD505-2E9C-101B-9397-08002B2CF9AE}" pid="8" name="HomePage">
    <vt:lpwstr>http://www.cit.ics.saitama-u.ac.jp/~far/</vt:lpwstr>
  </property>
  <property fmtid="{D5CDD505-2E9C-101B-9397-08002B2CF9AE}" pid="9" name="Other">
    <vt:lpwstr>知識工学（53240）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Z:\lect_99\Ke99\Html</vt:lpwstr>
  </property>
</Properties>
</file>