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8"/>
  </p:notesMasterIdLst>
  <p:sldIdLst>
    <p:sldId id="306" r:id="rId5"/>
    <p:sldId id="307" r:id="rId6"/>
    <p:sldId id="308" r:id="rId7"/>
    <p:sldId id="314" r:id="rId8"/>
    <p:sldId id="315" r:id="rId9"/>
    <p:sldId id="316" r:id="rId10"/>
    <p:sldId id="317" r:id="rId11"/>
    <p:sldId id="318" r:id="rId12"/>
    <p:sldId id="319" r:id="rId13"/>
    <p:sldId id="320" r:id="rId14"/>
    <p:sldId id="321" r:id="rId15"/>
    <p:sldId id="322"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OVERALL APPROACH </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James K Mandiza</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Analysis Results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43339" y="1957300"/>
            <a:ext cx="10610461" cy="608170"/>
          </a:xfrm>
        </p:spPr>
        <p:txBody>
          <a:bodyPr>
            <a:normAutofit/>
          </a:bodyPr>
          <a:lstStyle/>
          <a:p>
            <a:pPr marL="342900" indent="-342900">
              <a:buFont typeface="Wingdings" panose="05000000000000000000" pitchFamily="2" charset="2"/>
              <a:buChar char="§"/>
            </a:pPr>
            <a:r>
              <a:rPr lang="en-US" dirty="0"/>
              <a:t>Most of leads are from Mumbai</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6" name="Picture 5">
            <a:extLst>
              <a:ext uri="{FF2B5EF4-FFF2-40B4-BE49-F238E27FC236}">
                <a16:creationId xmlns:a16="http://schemas.microsoft.com/office/drawing/2014/main" id="{E567B652-9557-4DD6-BA30-5ABC60D54B7B}"/>
              </a:ext>
            </a:extLst>
          </p:cNvPr>
          <p:cNvPicPr>
            <a:picLocks noChangeAspect="1"/>
          </p:cNvPicPr>
          <p:nvPr/>
        </p:nvPicPr>
        <p:blipFill>
          <a:blip r:embed="rId2"/>
          <a:stretch>
            <a:fillRect/>
          </a:stretch>
        </p:blipFill>
        <p:spPr>
          <a:xfrm>
            <a:off x="2489718" y="2565470"/>
            <a:ext cx="6913984" cy="3592734"/>
          </a:xfrm>
          <a:prstGeom prst="rect">
            <a:avLst/>
          </a:prstGeom>
        </p:spPr>
      </p:pic>
    </p:spTree>
    <p:extLst>
      <p:ext uri="{BB962C8B-B14F-4D97-AF65-F5344CB8AC3E}">
        <p14:creationId xmlns:p14="http://schemas.microsoft.com/office/powerpoint/2010/main" val="5456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18118" y="804354"/>
            <a:ext cx="9657184" cy="884487"/>
          </a:xfrm>
        </p:spPr>
        <p:txBody>
          <a:bodyPr>
            <a:normAutofit fontScale="90000"/>
          </a:bodyPr>
          <a:lstStyle/>
          <a:p>
            <a:r>
              <a:rPr lang="en-US" sz="5400" dirty="0"/>
              <a:t>Results and Recommendations</a:t>
            </a: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5" name="Content Placeholder 4">
            <a:extLst>
              <a:ext uri="{FF2B5EF4-FFF2-40B4-BE49-F238E27FC236}">
                <a16:creationId xmlns:a16="http://schemas.microsoft.com/office/drawing/2014/main" id="{82660441-17D6-2480-0D25-96098D46D94E}"/>
              </a:ext>
            </a:extLst>
          </p:cNvPr>
          <p:cNvSpPr>
            <a:spLocks noGrp="1"/>
          </p:cNvSpPr>
          <p:nvPr>
            <p:ph idx="1"/>
          </p:nvPr>
        </p:nvSpPr>
        <p:spPr>
          <a:xfrm>
            <a:off x="850392" y="1987420"/>
            <a:ext cx="10503408" cy="4184780"/>
          </a:xfrm>
        </p:spPr>
        <p:txBody>
          <a:bodyPr/>
          <a:lstStyle/>
          <a:p>
            <a:pPr marL="457200" indent="-457200">
              <a:buAutoNum type="arabicPeriod"/>
            </a:pPr>
            <a:r>
              <a:rPr lang="en-US" dirty="0"/>
              <a:t>The model has identified that the follow lead features contribute most towards probability of getting a lead converted</a:t>
            </a:r>
          </a:p>
          <a:p>
            <a:pPr marL="342900" indent="-342900">
              <a:buFont typeface="Arial" panose="020B0604020202020204" pitchFamily="34" charset="0"/>
              <a:buChar char="•"/>
            </a:pPr>
            <a:r>
              <a:rPr lang="en-US" sz="1200" dirty="0"/>
              <a:t>Tag – Will revert after reading the email</a:t>
            </a:r>
          </a:p>
          <a:p>
            <a:pPr marL="342900" indent="-342900">
              <a:buFont typeface="Arial" panose="020B0604020202020204" pitchFamily="34" charset="0"/>
              <a:buChar char="•"/>
            </a:pPr>
            <a:r>
              <a:rPr lang="en-US" sz="1200" dirty="0"/>
              <a:t>Tag – Closed by </a:t>
            </a:r>
            <a:r>
              <a:rPr lang="en-US" sz="1200" dirty="0" err="1"/>
              <a:t>Horizzon</a:t>
            </a:r>
            <a:endParaRPr lang="en-US" sz="1200" dirty="0"/>
          </a:p>
          <a:p>
            <a:pPr marL="342900" indent="-342900">
              <a:buFont typeface="Arial" panose="020B0604020202020204" pitchFamily="34" charset="0"/>
              <a:buChar char="•"/>
            </a:pPr>
            <a:r>
              <a:rPr lang="en-US" sz="1200" dirty="0"/>
              <a:t>Lead whose last activity is SMS Sent</a:t>
            </a:r>
          </a:p>
          <a:p>
            <a:pPr marL="342900" indent="-342900">
              <a:buFont typeface="Arial" panose="020B0604020202020204" pitchFamily="34" charset="0"/>
              <a:buChar char="•"/>
            </a:pPr>
            <a:r>
              <a:rPr lang="en-US" sz="1200" dirty="0"/>
              <a:t>Lead which spend more time on website</a:t>
            </a:r>
          </a:p>
          <a:p>
            <a:endParaRPr lang="en-US" dirty="0"/>
          </a:p>
          <a:p>
            <a:r>
              <a:rPr lang="en-US" dirty="0"/>
              <a:t>2. Lead source from Google and lead profile of Student from same school are reducing the probability of getting a lead converted.</a:t>
            </a:r>
          </a:p>
        </p:txBody>
      </p:sp>
    </p:spTree>
    <p:extLst>
      <p:ext uri="{BB962C8B-B14F-4D97-AF65-F5344CB8AC3E}">
        <p14:creationId xmlns:p14="http://schemas.microsoft.com/office/powerpoint/2010/main" val="355601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18118" y="804354"/>
            <a:ext cx="9657184" cy="884487"/>
          </a:xfrm>
        </p:spPr>
        <p:txBody>
          <a:bodyPr>
            <a:normAutofit/>
          </a:bodyPr>
          <a:lstStyle/>
          <a:p>
            <a:r>
              <a:rPr lang="en-US" sz="5400" dirty="0"/>
              <a:t>Recommendations</a:t>
            </a:r>
            <a:endParaRPr lang="en-US" dirty="0"/>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5" name="Content Placeholder 4">
            <a:extLst>
              <a:ext uri="{FF2B5EF4-FFF2-40B4-BE49-F238E27FC236}">
                <a16:creationId xmlns:a16="http://schemas.microsoft.com/office/drawing/2014/main" id="{82660441-17D6-2480-0D25-96098D46D94E}"/>
              </a:ext>
            </a:extLst>
          </p:cNvPr>
          <p:cNvSpPr>
            <a:spLocks noGrp="1"/>
          </p:cNvSpPr>
          <p:nvPr>
            <p:ph idx="1"/>
          </p:nvPr>
        </p:nvSpPr>
        <p:spPr>
          <a:xfrm>
            <a:off x="850392" y="1987420"/>
            <a:ext cx="10503408" cy="4184780"/>
          </a:xfrm>
        </p:spPr>
        <p:txBody>
          <a:bodyPr/>
          <a:lstStyle/>
          <a:p>
            <a:r>
              <a:rPr lang="en-US" dirty="0"/>
              <a:t>We recommended we use this model to identify all leads that are most likely to convert so that sales team can spend more time communicating with these leads.</a:t>
            </a:r>
          </a:p>
          <a:p>
            <a:endParaRPr lang="en-US" dirty="0"/>
          </a:p>
          <a:p>
            <a:r>
              <a:rPr lang="en-US" dirty="0"/>
              <a:t>This will reduce time spend on trying to communicate to leads that will not convert, and the end result will be a much-improved conversion rate</a:t>
            </a:r>
          </a:p>
        </p:txBody>
      </p:sp>
    </p:spTree>
    <p:extLst>
      <p:ext uri="{BB962C8B-B14F-4D97-AF65-F5344CB8AC3E}">
        <p14:creationId xmlns:p14="http://schemas.microsoft.com/office/powerpoint/2010/main" val="382011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X EDUCAATION</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Problem Statement</a:t>
            </a:r>
          </a:p>
          <a:p>
            <a:pPr algn="r"/>
            <a:r>
              <a:rPr lang="en-US" sz="1800" dirty="0">
                <a:solidFill>
                  <a:schemeClr val="bg1"/>
                </a:solidFill>
              </a:rPr>
              <a:t>Business Analysis</a:t>
            </a:r>
          </a:p>
          <a:p>
            <a:pPr algn="r"/>
            <a:r>
              <a:rPr lang="en-US" sz="1800" dirty="0">
                <a:solidFill>
                  <a:schemeClr val="bg1"/>
                </a:solidFill>
              </a:rPr>
              <a:t>Recommendation</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200345"/>
            <a:ext cx="6190488" cy="3346704"/>
          </a:xfrm>
        </p:spPr>
        <p:txBody>
          <a:bodyPr/>
          <a:lstStyle/>
          <a:p>
            <a:r>
              <a:rPr lang="en-US" dirty="0"/>
              <a:t>X Education sells online to industry professionals. The company markets its courses on several websites and search engines.</a:t>
            </a:r>
          </a:p>
          <a:p>
            <a:r>
              <a:rPr lang="en-US" dirty="0"/>
              <a:t>Interested professionals for to the company website and fill up a form providing their details and these customers details are classified as leads. Some leads come through referrals.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fontScale="90000"/>
          </a:bodyPr>
          <a:lstStyle/>
          <a:p>
            <a:r>
              <a:rPr lang="en-US" sz="5400" dirty="0"/>
              <a:t>Problem Statement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200344"/>
            <a:ext cx="10610461" cy="3370031"/>
          </a:xfrm>
        </p:spPr>
        <p:txBody>
          <a:bodyPr/>
          <a:lstStyle/>
          <a:p>
            <a:r>
              <a:rPr lang="en-US" dirty="0"/>
              <a:t>X Education gets a lot of leads but  lead conversion rate is poor. The company wishes to make lead conversion process more efficient by identifying most potential leads so that sales team should not waste time on dead leads but lather spend more time communicating with the potential leads. </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325215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Problem Solution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200344"/>
            <a:ext cx="10610461" cy="3370031"/>
          </a:xfrm>
        </p:spPr>
        <p:txBody>
          <a:bodyPr/>
          <a:lstStyle/>
          <a:p>
            <a:pPr marL="342900" indent="-342900">
              <a:buFont typeface="Wingdings" panose="05000000000000000000" pitchFamily="2" charset="2"/>
              <a:buChar char="§"/>
            </a:pPr>
            <a:r>
              <a:rPr lang="en-US" dirty="0"/>
              <a:t>We plan to improve the efficiency of the Lead conversion process by building a ML Model which will predict leads that are most likely to convert.</a:t>
            </a:r>
          </a:p>
          <a:p>
            <a:pPr marL="342900" indent="-342900">
              <a:buFont typeface="Wingdings" panose="05000000000000000000" pitchFamily="2" charset="2"/>
              <a:buChar char="§"/>
            </a:pPr>
            <a:r>
              <a:rPr lang="en-US" dirty="0"/>
              <a:t>We have used logistic Regression modelling to built this model. And we are able to identify lead features which are contributing most to the probability on a lead getting converted.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1336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Analysis Results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43339" y="1957300"/>
            <a:ext cx="10610461" cy="608170"/>
          </a:xfrm>
        </p:spPr>
        <p:txBody>
          <a:bodyPr/>
          <a:lstStyle/>
          <a:p>
            <a:pPr marL="342900" indent="-342900">
              <a:buFont typeface="Wingdings" panose="05000000000000000000" pitchFamily="2" charset="2"/>
              <a:buChar char="§"/>
            </a:pPr>
            <a:r>
              <a:rPr lang="en-US" dirty="0"/>
              <a:t>From the analysis, we have found out that most of the leads are from India.</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5" name="Picture 4">
            <a:extLst>
              <a:ext uri="{FF2B5EF4-FFF2-40B4-BE49-F238E27FC236}">
                <a16:creationId xmlns:a16="http://schemas.microsoft.com/office/drawing/2014/main" id="{971C0532-D10D-BE5B-0C2C-0D9F9982586B}"/>
              </a:ext>
            </a:extLst>
          </p:cNvPr>
          <p:cNvPicPr>
            <a:picLocks noChangeAspect="1"/>
          </p:cNvPicPr>
          <p:nvPr/>
        </p:nvPicPr>
        <p:blipFill>
          <a:blip r:embed="rId2"/>
          <a:stretch>
            <a:fillRect/>
          </a:stretch>
        </p:blipFill>
        <p:spPr>
          <a:xfrm>
            <a:off x="1707502" y="2596965"/>
            <a:ext cx="7949682" cy="3456681"/>
          </a:xfrm>
          <a:prstGeom prst="rect">
            <a:avLst/>
          </a:prstGeom>
        </p:spPr>
      </p:pic>
    </p:spTree>
    <p:extLst>
      <p:ext uri="{BB962C8B-B14F-4D97-AF65-F5344CB8AC3E}">
        <p14:creationId xmlns:p14="http://schemas.microsoft.com/office/powerpoint/2010/main" val="123809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Analysis Results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43339" y="1957300"/>
            <a:ext cx="10610461" cy="608170"/>
          </a:xfrm>
        </p:spPr>
        <p:txBody>
          <a:bodyPr/>
          <a:lstStyle/>
          <a:p>
            <a:pPr marL="342900" indent="-342900">
              <a:buFont typeface="Wingdings" panose="05000000000000000000" pitchFamily="2" charset="2"/>
              <a:buChar char="§"/>
            </a:pPr>
            <a:r>
              <a:rPr lang="en-US" dirty="0"/>
              <a:t>85% of the leads are unemployed, with 11% Working Professionals</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6" name="Picture 5">
            <a:extLst>
              <a:ext uri="{FF2B5EF4-FFF2-40B4-BE49-F238E27FC236}">
                <a16:creationId xmlns:a16="http://schemas.microsoft.com/office/drawing/2014/main" id="{94269971-4294-C633-5DCD-C32D1D603F1E}"/>
              </a:ext>
            </a:extLst>
          </p:cNvPr>
          <p:cNvPicPr>
            <a:picLocks noChangeAspect="1"/>
          </p:cNvPicPr>
          <p:nvPr/>
        </p:nvPicPr>
        <p:blipFill>
          <a:blip r:embed="rId2"/>
          <a:stretch>
            <a:fillRect/>
          </a:stretch>
        </p:blipFill>
        <p:spPr>
          <a:xfrm>
            <a:off x="3153747" y="2677886"/>
            <a:ext cx="5355771" cy="3526971"/>
          </a:xfrm>
          <a:prstGeom prst="rect">
            <a:avLst/>
          </a:prstGeom>
        </p:spPr>
      </p:pic>
    </p:spTree>
    <p:extLst>
      <p:ext uri="{BB962C8B-B14F-4D97-AF65-F5344CB8AC3E}">
        <p14:creationId xmlns:p14="http://schemas.microsoft.com/office/powerpoint/2010/main" val="38474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Analysis Results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43339" y="1957300"/>
            <a:ext cx="10610461" cy="608170"/>
          </a:xfrm>
        </p:spPr>
        <p:txBody>
          <a:bodyPr>
            <a:normAutofit fontScale="85000" lnSpcReduction="20000"/>
          </a:bodyPr>
          <a:lstStyle/>
          <a:p>
            <a:pPr marL="342900" indent="-342900">
              <a:buFont typeface="Wingdings" panose="05000000000000000000" pitchFamily="2" charset="2"/>
              <a:buChar char="§"/>
            </a:pPr>
            <a:r>
              <a:rPr lang="en-US" dirty="0"/>
              <a:t>72% did not specify how they heard about X Education but for those that specified, Online Search is most popular </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5" name="Picture 4">
            <a:extLst>
              <a:ext uri="{FF2B5EF4-FFF2-40B4-BE49-F238E27FC236}">
                <a16:creationId xmlns:a16="http://schemas.microsoft.com/office/drawing/2014/main" id="{9D812083-B04A-C11A-4903-42E15072EB17}"/>
              </a:ext>
            </a:extLst>
          </p:cNvPr>
          <p:cNvPicPr>
            <a:picLocks noChangeAspect="1"/>
          </p:cNvPicPr>
          <p:nvPr/>
        </p:nvPicPr>
        <p:blipFill>
          <a:blip r:embed="rId2"/>
          <a:stretch>
            <a:fillRect/>
          </a:stretch>
        </p:blipFill>
        <p:spPr>
          <a:xfrm>
            <a:off x="3069771" y="2565470"/>
            <a:ext cx="4994071" cy="3488176"/>
          </a:xfrm>
          <a:prstGeom prst="rect">
            <a:avLst/>
          </a:prstGeom>
        </p:spPr>
      </p:pic>
    </p:spTree>
    <p:extLst>
      <p:ext uri="{BB962C8B-B14F-4D97-AF65-F5344CB8AC3E}">
        <p14:creationId xmlns:p14="http://schemas.microsoft.com/office/powerpoint/2010/main" val="24213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804354"/>
            <a:ext cx="6190488" cy="1179576"/>
          </a:xfrm>
        </p:spPr>
        <p:txBody>
          <a:bodyPr>
            <a:normAutofit/>
          </a:bodyPr>
          <a:lstStyle/>
          <a:p>
            <a:r>
              <a:rPr lang="en-US" sz="5400" dirty="0"/>
              <a:t>Analysis Results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743339" y="1957300"/>
            <a:ext cx="10610461" cy="608170"/>
          </a:xfrm>
        </p:spPr>
        <p:txBody>
          <a:bodyPr>
            <a:normAutofit fontScale="85000" lnSpcReduction="20000"/>
          </a:bodyPr>
          <a:lstStyle/>
          <a:p>
            <a:pPr marL="342900" indent="-342900">
              <a:buFont typeface="Wingdings" panose="05000000000000000000" pitchFamily="2" charset="2"/>
              <a:buChar char="§"/>
            </a:pPr>
            <a:r>
              <a:rPr lang="en-US" dirty="0"/>
              <a:t>72% did not specify how they heard about X Education but for those that specified, Online Search is most popular </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07/03/2023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X Education</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5" name="Picture 4">
            <a:extLst>
              <a:ext uri="{FF2B5EF4-FFF2-40B4-BE49-F238E27FC236}">
                <a16:creationId xmlns:a16="http://schemas.microsoft.com/office/drawing/2014/main" id="{9D812083-B04A-C11A-4903-42E15072EB17}"/>
              </a:ext>
            </a:extLst>
          </p:cNvPr>
          <p:cNvPicPr>
            <a:picLocks noChangeAspect="1"/>
          </p:cNvPicPr>
          <p:nvPr/>
        </p:nvPicPr>
        <p:blipFill>
          <a:blip r:embed="rId2"/>
          <a:stretch>
            <a:fillRect/>
          </a:stretch>
        </p:blipFill>
        <p:spPr>
          <a:xfrm>
            <a:off x="3069771" y="2649894"/>
            <a:ext cx="4994071" cy="3403752"/>
          </a:xfrm>
          <a:prstGeom prst="rect">
            <a:avLst/>
          </a:prstGeom>
        </p:spPr>
      </p:pic>
    </p:spTree>
    <p:extLst>
      <p:ext uri="{BB962C8B-B14F-4D97-AF65-F5344CB8AC3E}">
        <p14:creationId xmlns:p14="http://schemas.microsoft.com/office/powerpoint/2010/main" val="277313881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{123C361E-0DCE-42C1-B0CC-2C7610EC3FCD}tf89338750_win32</Template>
  <TotalTime>67</TotalTime>
  <Words>444</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vt:lpstr>
      <vt:lpstr>Wingdings</vt:lpstr>
      <vt:lpstr>GradientUnivers</vt:lpstr>
      <vt:lpstr>OVERALL APPROACH </vt:lpstr>
      <vt:lpstr>Agenda</vt:lpstr>
      <vt:lpstr>Introduction</vt:lpstr>
      <vt:lpstr>Problem Statement</vt:lpstr>
      <vt:lpstr>Problem Solution</vt:lpstr>
      <vt:lpstr>Analysis Results</vt:lpstr>
      <vt:lpstr>Analysis Results</vt:lpstr>
      <vt:lpstr>Analysis Results</vt:lpstr>
      <vt:lpstr>Analysis Results</vt:lpstr>
      <vt:lpstr>Analysis Results</vt:lpstr>
      <vt:lpstr>Results and 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APPROACH </dc:title>
  <dc:creator>James Mandiza</dc:creator>
  <cp:lastModifiedBy>James Mandiza</cp:lastModifiedBy>
  <cp:revision>1</cp:revision>
  <dcterms:created xsi:type="dcterms:W3CDTF">2023-03-07T14:51:30Z</dcterms:created>
  <dcterms:modified xsi:type="dcterms:W3CDTF">2023-03-07T15:59:12Z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