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4"/>
  </p:notesMasterIdLst>
  <p:sldIdLst>
    <p:sldId id="274" r:id="rId2"/>
    <p:sldId id="330" r:id="rId3"/>
    <p:sldId id="325" r:id="rId4"/>
    <p:sldId id="273" r:id="rId5"/>
    <p:sldId id="278" r:id="rId6"/>
    <p:sldId id="326" r:id="rId7"/>
    <p:sldId id="292" r:id="rId8"/>
    <p:sldId id="316" r:id="rId9"/>
    <p:sldId id="317" r:id="rId10"/>
    <p:sldId id="318" r:id="rId11"/>
    <p:sldId id="319" r:id="rId12"/>
    <p:sldId id="320" r:id="rId13"/>
    <p:sldId id="321" r:id="rId14"/>
    <p:sldId id="322" r:id="rId15"/>
    <p:sldId id="323" r:id="rId16"/>
    <p:sldId id="324" r:id="rId17"/>
    <p:sldId id="281" r:id="rId18"/>
    <p:sldId id="287" r:id="rId19"/>
    <p:sldId id="327" r:id="rId20"/>
    <p:sldId id="294" r:id="rId21"/>
    <p:sldId id="295" r:id="rId22"/>
    <p:sldId id="298" r:id="rId23"/>
    <p:sldId id="299" r:id="rId24"/>
    <p:sldId id="291" r:id="rId25"/>
    <p:sldId id="329" r:id="rId26"/>
    <p:sldId id="282" r:id="rId27"/>
    <p:sldId id="283" r:id="rId28"/>
    <p:sldId id="284" r:id="rId29"/>
    <p:sldId id="285" r:id="rId30"/>
    <p:sldId id="286" r:id="rId31"/>
    <p:sldId id="313" r:id="rId32"/>
    <p:sldId id="288" r:id="rId33"/>
    <p:sldId id="307" r:id="rId34"/>
    <p:sldId id="304" r:id="rId35"/>
    <p:sldId id="308" r:id="rId36"/>
    <p:sldId id="309" r:id="rId37"/>
    <p:sldId id="310" r:id="rId38"/>
    <p:sldId id="311" r:id="rId39"/>
    <p:sldId id="312" r:id="rId40"/>
    <p:sldId id="305" r:id="rId41"/>
    <p:sldId id="293" r:id="rId42"/>
    <p:sldId id="306"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660"/>
  </p:normalViewPr>
  <p:slideViewPr>
    <p:cSldViewPr snapToGrid="0">
      <p:cViewPr varScale="1">
        <p:scale>
          <a:sx n="104" d="100"/>
          <a:sy n="104" d="100"/>
        </p:scale>
        <p:origin x="13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23E8C-2647-4604-8834-D5654CF18261}" type="datetimeFigureOut">
              <a:rPr lang="fr-FR" smtClean="0"/>
              <a:t>25/09/2017</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8BA0D6-DEDB-483E-805C-D956B71E8D6E}" type="slidenum">
              <a:rPr lang="fr-FR" smtClean="0"/>
              <a:t>‹N°›</a:t>
            </a:fld>
            <a:endParaRPr lang="fr-FR"/>
          </a:p>
        </p:txBody>
      </p:sp>
    </p:spTree>
    <p:extLst>
      <p:ext uri="{BB962C8B-B14F-4D97-AF65-F5344CB8AC3E}">
        <p14:creationId xmlns:p14="http://schemas.microsoft.com/office/powerpoint/2010/main" val="652797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8BA0D6-DEDB-483E-805C-D956B71E8D6E}" type="slidenum">
              <a:rPr lang="fr-FR" smtClean="0"/>
              <a:t>5</a:t>
            </a:fld>
            <a:endParaRPr lang="fr-FR"/>
          </a:p>
        </p:txBody>
      </p:sp>
    </p:spTree>
    <p:extLst>
      <p:ext uri="{BB962C8B-B14F-4D97-AF65-F5344CB8AC3E}">
        <p14:creationId xmlns:p14="http://schemas.microsoft.com/office/powerpoint/2010/main" val="308749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58BA0D6-DEDB-483E-805C-D956B71E8D6E}" type="slidenum">
              <a:rPr lang="fr-FR" smtClean="0"/>
              <a:t>21</a:t>
            </a:fld>
            <a:endParaRPr lang="fr-FR"/>
          </a:p>
        </p:txBody>
      </p:sp>
    </p:spTree>
    <p:extLst>
      <p:ext uri="{BB962C8B-B14F-4D97-AF65-F5344CB8AC3E}">
        <p14:creationId xmlns:p14="http://schemas.microsoft.com/office/powerpoint/2010/main" val="134151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D1D4C5F9-400B-4981-A7DF-2AFD43D199AF}" type="datetimeFigureOut">
              <a:rPr lang="fr-FR" smtClean="0"/>
              <a:t>25/09/2017</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179860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1D4C5F9-400B-4981-A7DF-2AFD43D199AF}" type="datetimeFigureOut">
              <a:rPr lang="fr-FR" smtClean="0"/>
              <a:t>25/09/2017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70118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1D4C5F9-400B-4981-A7DF-2AFD43D199AF}" type="datetimeFigureOut">
              <a:rPr lang="fr-FR" smtClean="0"/>
              <a:t>25/09/2017</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330BC4-5C1E-4979-B3CE-6736F8011C3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3718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D1D4C5F9-400B-4981-A7DF-2AFD43D199AF}" type="datetimeFigureOut">
              <a:rPr lang="fr-FR" smtClean="0"/>
              <a:t>25/09/2017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1170790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D1D4C5F9-400B-4981-A7DF-2AFD43D199AF}" type="datetimeFigureOut">
              <a:rPr lang="fr-FR" smtClean="0"/>
              <a:t>25/09/2017</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330BC4-5C1E-4979-B3CE-6736F8011C3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3363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D1D4C5F9-400B-4981-A7DF-2AFD43D199AF}" type="datetimeFigureOut">
              <a:rPr lang="fr-FR" smtClean="0"/>
              <a:t>25/09/2017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3998342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1D4C5F9-400B-4981-A7DF-2AFD43D199AF}" type="datetimeFigureOut">
              <a:rPr lang="fr-FR" smtClean="0"/>
              <a:t>25/09/2017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4024418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1D4C5F9-400B-4981-A7DF-2AFD43D199AF}" type="datetimeFigureOut">
              <a:rPr lang="fr-FR" smtClean="0"/>
              <a:t>25/09/2017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255635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1D4C5F9-400B-4981-A7DF-2AFD43D199AF}" type="datetimeFigureOut">
              <a:rPr lang="fr-FR" smtClean="0"/>
              <a:t>25/09/2017</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114076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D1D4C5F9-400B-4981-A7DF-2AFD43D199AF}" type="datetimeFigureOut">
              <a:rPr lang="fr-FR" smtClean="0"/>
              <a:t>25/09/2017</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302131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D1D4C5F9-400B-4981-A7DF-2AFD43D199AF}" type="datetimeFigureOut">
              <a:rPr lang="fr-FR" smtClean="0"/>
              <a:t>25/09/2017</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99525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1D4C5F9-400B-4981-A7DF-2AFD43D199AF}" type="datetimeFigureOut">
              <a:rPr lang="fr-FR" smtClean="0"/>
              <a:t>25/09/2017</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139551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D1D4C5F9-400B-4981-A7DF-2AFD43D199AF}" type="datetimeFigureOut">
              <a:rPr lang="fr-FR" smtClean="0"/>
              <a:t>25/09/2017</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2256142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4C5F9-400B-4981-A7DF-2AFD43D199AF}" type="datetimeFigureOut">
              <a:rPr lang="fr-FR" smtClean="0"/>
              <a:t>25/09/2017</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3587557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1D4C5F9-400B-4981-A7DF-2AFD43D199AF}" type="datetimeFigureOut">
              <a:rPr lang="fr-FR" smtClean="0"/>
              <a:t>25/09/2017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73865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D1D4C5F9-400B-4981-A7DF-2AFD43D199AF}" type="datetimeFigureOut">
              <a:rPr lang="fr-FR" smtClean="0"/>
              <a:t>25/09/2017</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330BC4-5C1E-4979-B3CE-6736F8011C31}" type="slidenum">
              <a:rPr lang="fr-FR" smtClean="0"/>
              <a:t>‹N°›</a:t>
            </a:fld>
            <a:endParaRPr lang="fr-FR"/>
          </a:p>
        </p:txBody>
      </p:sp>
    </p:spTree>
    <p:extLst>
      <p:ext uri="{BB962C8B-B14F-4D97-AF65-F5344CB8AC3E}">
        <p14:creationId xmlns:p14="http://schemas.microsoft.com/office/powerpoint/2010/main" val="254941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1D4C5F9-400B-4981-A7DF-2AFD43D199AF}" type="datetimeFigureOut">
              <a:rPr lang="fr-FR" smtClean="0"/>
              <a:t>25/09/2017</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330BC4-5C1E-4979-B3CE-6736F8011C31}" type="slidenum">
              <a:rPr lang="fr-FR" smtClean="0"/>
              <a:t>‹N°›</a:t>
            </a:fld>
            <a:endParaRPr lang="fr-FR"/>
          </a:p>
        </p:txBody>
      </p:sp>
    </p:spTree>
    <p:extLst>
      <p:ext uri="{BB962C8B-B14F-4D97-AF65-F5344CB8AC3E}">
        <p14:creationId xmlns:p14="http://schemas.microsoft.com/office/powerpoint/2010/main" val="34915318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youtube.com/watch?v=Hz7qzXOWKr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64428"/>
          </a:xfrm>
        </p:spPr>
        <p:txBody>
          <a:bodyPr/>
          <a:lstStyle/>
          <a:p>
            <a:r>
              <a:rPr lang="fr-FR" dirty="0" smtClean="0"/>
              <a:t>		1- Introduction</a:t>
            </a:r>
            <a:endParaRPr lang="fr-FR" dirty="0"/>
          </a:p>
        </p:txBody>
      </p:sp>
      <p:sp>
        <p:nvSpPr>
          <p:cNvPr id="3" name="Espace réservé du contenu 2"/>
          <p:cNvSpPr>
            <a:spLocks noGrp="1"/>
          </p:cNvSpPr>
          <p:nvPr>
            <p:ph idx="1"/>
          </p:nvPr>
        </p:nvSpPr>
        <p:spPr>
          <a:xfrm>
            <a:off x="838199" y="1353670"/>
            <a:ext cx="10735235" cy="5074023"/>
          </a:xfrm>
          <a:solidFill>
            <a:schemeClr val="accent4">
              <a:lumMod val="20000"/>
              <a:lumOff val="80000"/>
            </a:schemeClr>
          </a:solidFill>
        </p:spPr>
        <p:txBody>
          <a:bodyPr>
            <a:noAutofit/>
          </a:bodyPr>
          <a:lstStyle/>
          <a:p>
            <a:r>
              <a:rPr lang="fr-FR" sz="2800" dirty="0" smtClean="0"/>
              <a:t>Les métiers de la finance et de la gestion sont nombreux et présents dans tous les secteurs d’activité</a:t>
            </a:r>
          </a:p>
          <a:p>
            <a:endParaRPr lang="fr-FR" sz="2800" dirty="0" smtClean="0"/>
          </a:p>
          <a:p>
            <a:r>
              <a:rPr lang="fr-FR" sz="2800" dirty="0" smtClean="0"/>
              <a:t>On les retrouve souvent dans les grandes entreprises, dans les cabinets d’audit ou d’expertise comptable, dans la banque, l’assurance, etc.</a:t>
            </a:r>
          </a:p>
          <a:p>
            <a:endParaRPr lang="fr-FR" sz="2800" dirty="0" smtClean="0"/>
          </a:p>
          <a:p>
            <a:r>
              <a:rPr lang="fr-FR" sz="2800" dirty="0" smtClean="0"/>
              <a:t>L’organigramme d’une direction financière dépend fortement de la taille de l’entreprise, de son organisation, de sa culture et des profils des hommes en présence</a:t>
            </a:r>
          </a:p>
          <a:p>
            <a:pPr marL="0" indent="0">
              <a:buNone/>
            </a:pPr>
            <a:endParaRPr lang="fr-FR" sz="2800" dirty="0" smtClean="0"/>
          </a:p>
        </p:txBody>
      </p:sp>
    </p:spTree>
    <p:extLst>
      <p:ext uri="{BB962C8B-B14F-4D97-AF65-F5344CB8AC3E}">
        <p14:creationId xmlns:p14="http://schemas.microsoft.com/office/powerpoint/2010/main" val="3786865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00018" y="690012"/>
            <a:ext cx="10515600" cy="5934635"/>
          </a:xfrm>
          <a:solidFill>
            <a:schemeClr val="accent4">
              <a:lumMod val="20000"/>
              <a:lumOff val="80000"/>
            </a:schemeClr>
          </a:solidFill>
        </p:spPr>
        <p:txBody>
          <a:bodyPr/>
          <a:lstStyle/>
          <a:p>
            <a:endParaRPr lang="fr-FR" dirty="0" smtClean="0"/>
          </a:p>
          <a:p>
            <a:r>
              <a:rPr lang="fr-FR" dirty="0" smtClean="0"/>
              <a:t>L’information financière permet d’évaluer la santé financière de l’entreprise</a:t>
            </a:r>
          </a:p>
          <a:p>
            <a:pPr marL="0" indent="0">
              <a:buNone/>
            </a:pPr>
            <a:endParaRPr lang="fr-FR" dirty="0" smtClean="0"/>
          </a:p>
          <a:p>
            <a:r>
              <a:rPr lang="fr-FR" dirty="0" smtClean="0"/>
              <a:t>Elle présente un usage interne et un usage externe:</a:t>
            </a:r>
          </a:p>
          <a:p>
            <a:pPr marL="0" indent="0">
              <a:buNone/>
            </a:pPr>
            <a:endParaRPr lang="fr-FR" dirty="0"/>
          </a:p>
        </p:txBody>
      </p:sp>
      <p:sp>
        <p:nvSpPr>
          <p:cNvPr id="4" name="Ellipse 3"/>
          <p:cNvSpPr/>
          <p:nvPr/>
        </p:nvSpPr>
        <p:spPr>
          <a:xfrm>
            <a:off x="2133596" y="3415479"/>
            <a:ext cx="1810871" cy="610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Interne</a:t>
            </a:r>
            <a:endParaRPr lang="fr-FR" dirty="0"/>
          </a:p>
        </p:txBody>
      </p:sp>
      <p:sp>
        <p:nvSpPr>
          <p:cNvPr id="5" name="Ellipse 4"/>
          <p:cNvSpPr/>
          <p:nvPr/>
        </p:nvSpPr>
        <p:spPr>
          <a:xfrm>
            <a:off x="7783127" y="3582253"/>
            <a:ext cx="1882588" cy="6105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Externe</a:t>
            </a:r>
            <a:endParaRPr lang="fr-FR" dirty="0"/>
          </a:p>
        </p:txBody>
      </p:sp>
      <p:sp>
        <p:nvSpPr>
          <p:cNvPr id="8" name="Flèche vers le bas 7"/>
          <p:cNvSpPr/>
          <p:nvPr/>
        </p:nvSpPr>
        <p:spPr>
          <a:xfrm>
            <a:off x="2792502" y="4119417"/>
            <a:ext cx="493060" cy="4525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bas 8"/>
          <p:cNvSpPr/>
          <p:nvPr/>
        </p:nvSpPr>
        <p:spPr>
          <a:xfrm>
            <a:off x="8597149" y="4311346"/>
            <a:ext cx="439271" cy="260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1116106" y="4612335"/>
            <a:ext cx="4155142" cy="1963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Entretien la mémoire organisationnelle</a:t>
            </a:r>
          </a:p>
          <a:p>
            <a:pPr algn="ctr"/>
            <a:r>
              <a:rPr lang="fr-FR" dirty="0" smtClean="0"/>
              <a:t>Aide à la prise de décision </a:t>
            </a:r>
            <a:r>
              <a:rPr lang="fr-FR" dirty="0"/>
              <a:t>: </a:t>
            </a:r>
            <a:r>
              <a:rPr lang="fr-FR" dirty="0" smtClean="0"/>
              <a:t>court terme/ long terme</a:t>
            </a:r>
          </a:p>
          <a:p>
            <a:pPr algn="ctr"/>
            <a:r>
              <a:rPr lang="fr-FR" dirty="0" smtClean="0"/>
              <a:t>Opérationnelles/ stratégiques</a:t>
            </a:r>
            <a:endParaRPr lang="fr-FR" dirty="0"/>
          </a:p>
        </p:txBody>
      </p:sp>
      <p:sp>
        <p:nvSpPr>
          <p:cNvPr id="13" name="Rectangle 12"/>
          <p:cNvSpPr/>
          <p:nvPr/>
        </p:nvSpPr>
        <p:spPr>
          <a:xfrm>
            <a:off x="6746480" y="4620838"/>
            <a:ext cx="4361333" cy="1954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a:p>
          <a:p>
            <a:pPr algn="ctr"/>
            <a:r>
              <a:rPr lang="fr-FR" dirty="0" smtClean="0"/>
              <a:t>Preuve juridique (factures)</a:t>
            </a:r>
          </a:p>
          <a:p>
            <a:pPr algn="ctr"/>
            <a:r>
              <a:rPr lang="fr-FR" dirty="0" smtClean="0"/>
              <a:t>Permet le calcul des impôts des sociétés </a:t>
            </a:r>
          </a:p>
          <a:p>
            <a:pPr algn="ctr"/>
            <a:r>
              <a:rPr lang="fr-FR" dirty="0" smtClean="0"/>
              <a:t>Permet aux parties prenantes d’évaluer la santé financière l’entreprise </a:t>
            </a:r>
          </a:p>
          <a:p>
            <a:pPr algn="ctr"/>
            <a:endParaRPr lang="fr-FR" dirty="0"/>
          </a:p>
          <a:p>
            <a:pPr algn="ctr"/>
            <a:endParaRPr lang="fr-FR" dirty="0" smtClean="0"/>
          </a:p>
          <a:p>
            <a:pPr algn="ctr"/>
            <a:endParaRPr lang="fr-FR" dirty="0"/>
          </a:p>
        </p:txBody>
      </p:sp>
    </p:spTree>
    <p:extLst>
      <p:ext uri="{BB962C8B-B14F-4D97-AF65-F5344CB8AC3E}">
        <p14:creationId xmlns:p14="http://schemas.microsoft.com/office/powerpoint/2010/main" val="439315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à coins arrondis 3"/>
          <p:cNvSpPr/>
          <p:nvPr/>
        </p:nvSpPr>
        <p:spPr>
          <a:xfrm>
            <a:off x="156883" y="2320412"/>
            <a:ext cx="1955191" cy="211567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Les informations financières sont </a:t>
            </a:r>
            <a:r>
              <a:rPr lang="fr-FR" dirty="0">
                <a:solidFill>
                  <a:schemeClr val="tx1"/>
                </a:solidFill>
              </a:rPr>
              <a:t>enregistrées</a:t>
            </a:r>
            <a:r>
              <a:rPr lang="fr-FR" dirty="0" smtClean="0">
                <a:solidFill>
                  <a:schemeClr val="tx1"/>
                </a:solidFill>
              </a:rPr>
              <a:t> par la comptabilité</a:t>
            </a:r>
            <a:endParaRPr lang="fr-FR" dirty="0">
              <a:solidFill>
                <a:schemeClr val="tx1"/>
              </a:solidFill>
            </a:endParaRPr>
          </a:p>
        </p:txBody>
      </p:sp>
      <p:sp>
        <p:nvSpPr>
          <p:cNvPr id="5" name="Rectangle à coins arrondis 4"/>
          <p:cNvSpPr/>
          <p:nvPr/>
        </p:nvSpPr>
        <p:spPr>
          <a:xfrm>
            <a:off x="2692772" y="1939636"/>
            <a:ext cx="1814979" cy="332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a:p>
          <a:p>
            <a:pPr algn="ctr"/>
            <a:r>
              <a:rPr lang="fr-FR" dirty="0" smtClean="0"/>
              <a:t>La comptabilité Financière  </a:t>
            </a:r>
          </a:p>
          <a:p>
            <a:pPr algn="ctr"/>
            <a:endParaRPr lang="fr-FR" dirty="0" smtClean="0"/>
          </a:p>
          <a:p>
            <a:pPr algn="ctr"/>
            <a:endParaRPr lang="fr-FR" dirty="0" smtClean="0"/>
          </a:p>
          <a:p>
            <a:pPr algn="ctr"/>
            <a:endParaRPr lang="fr-FR" dirty="0"/>
          </a:p>
          <a:p>
            <a:pPr algn="ctr"/>
            <a:endParaRPr lang="fr-FR" dirty="0"/>
          </a:p>
          <a:p>
            <a:pPr algn="ctr"/>
            <a:endParaRPr lang="fr-FR" dirty="0" smtClean="0"/>
          </a:p>
          <a:p>
            <a:pPr algn="ctr"/>
            <a:r>
              <a:rPr lang="fr-FR" dirty="0" smtClean="0"/>
              <a:t>La comptabilité de Gestion</a:t>
            </a:r>
          </a:p>
          <a:p>
            <a:pPr algn="ctr"/>
            <a:endParaRPr lang="fr-FR" dirty="0" smtClean="0"/>
          </a:p>
          <a:p>
            <a:pPr algn="ctr"/>
            <a:endParaRPr lang="fr-FR" dirty="0"/>
          </a:p>
          <a:p>
            <a:pPr algn="ctr"/>
            <a:r>
              <a:rPr lang="fr-FR" dirty="0" smtClean="0"/>
              <a:t> </a:t>
            </a:r>
            <a:endParaRPr lang="fr-FR" dirty="0"/>
          </a:p>
        </p:txBody>
      </p:sp>
      <p:sp>
        <p:nvSpPr>
          <p:cNvPr id="6" name="Rectangle à coins arrondis 5"/>
          <p:cNvSpPr/>
          <p:nvPr/>
        </p:nvSpPr>
        <p:spPr>
          <a:xfrm>
            <a:off x="5067986" y="1939636"/>
            <a:ext cx="2072136" cy="3330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smtClean="0"/>
              <a:t>Normes nationales</a:t>
            </a:r>
          </a:p>
          <a:p>
            <a:pPr algn="ctr"/>
            <a:endParaRPr lang="fr-FR" dirty="0"/>
          </a:p>
          <a:p>
            <a:pPr algn="ctr"/>
            <a:endParaRPr lang="fr-FR" dirty="0"/>
          </a:p>
          <a:p>
            <a:pPr algn="ctr"/>
            <a:r>
              <a:rPr lang="fr-FR" dirty="0" smtClean="0"/>
              <a:t>Normes Internationales</a:t>
            </a:r>
          </a:p>
          <a:p>
            <a:pPr algn="ctr"/>
            <a:endParaRPr lang="fr-FR" dirty="0"/>
          </a:p>
          <a:p>
            <a:pPr algn="ctr"/>
            <a:endParaRPr lang="fr-FR" dirty="0" smtClean="0"/>
          </a:p>
          <a:p>
            <a:pPr algn="ctr"/>
            <a:r>
              <a:rPr lang="fr-FR" dirty="0"/>
              <a:t>Absence de normes</a:t>
            </a:r>
          </a:p>
          <a:p>
            <a:pPr algn="ctr"/>
            <a:endParaRPr lang="fr-FR" dirty="0"/>
          </a:p>
          <a:p>
            <a:pPr algn="ctr"/>
            <a:endParaRPr lang="fr-FR" dirty="0"/>
          </a:p>
        </p:txBody>
      </p:sp>
      <p:sp>
        <p:nvSpPr>
          <p:cNvPr id="7" name="Rectangle à coins arrondis 6"/>
          <p:cNvSpPr/>
          <p:nvPr/>
        </p:nvSpPr>
        <p:spPr>
          <a:xfrm>
            <a:off x="7754102" y="1893455"/>
            <a:ext cx="2546443" cy="33763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r>
              <a:rPr lang="fr-FR" dirty="0" smtClean="0"/>
              <a:t>Autorité des normes comptables (ANC)</a:t>
            </a:r>
          </a:p>
          <a:p>
            <a:pPr algn="ctr"/>
            <a:endParaRPr lang="fr-FR" dirty="0"/>
          </a:p>
          <a:p>
            <a:pPr algn="ctr"/>
            <a:r>
              <a:rPr lang="fr-FR" dirty="0"/>
              <a:t>International </a:t>
            </a:r>
            <a:r>
              <a:rPr lang="fr-FR" dirty="0" err="1"/>
              <a:t>Accounting</a:t>
            </a:r>
            <a:r>
              <a:rPr lang="fr-FR" dirty="0"/>
              <a:t> standards </a:t>
            </a:r>
            <a:r>
              <a:rPr lang="fr-FR" dirty="0" err="1"/>
              <a:t>board</a:t>
            </a:r>
            <a:r>
              <a:rPr lang="fr-FR" dirty="0"/>
              <a:t> (IASB)</a:t>
            </a:r>
          </a:p>
          <a:p>
            <a:pPr algn="ctr"/>
            <a:endParaRPr lang="fr-FR" dirty="0" smtClean="0"/>
          </a:p>
          <a:p>
            <a:pPr algn="ctr"/>
            <a:endParaRPr lang="fr-FR" dirty="0"/>
          </a:p>
          <a:p>
            <a:pPr algn="ctr"/>
            <a:endParaRPr lang="fr-FR" dirty="0"/>
          </a:p>
          <a:p>
            <a:pPr algn="ctr"/>
            <a:endParaRPr lang="fr-FR" dirty="0"/>
          </a:p>
        </p:txBody>
      </p:sp>
      <p:cxnSp>
        <p:nvCxnSpPr>
          <p:cNvPr id="9" name="Connecteur droit avec flèche 8"/>
          <p:cNvCxnSpPr>
            <a:stCxn id="4" idx="3"/>
          </p:cNvCxnSpPr>
          <p:nvPr/>
        </p:nvCxnSpPr>
        <p:spPr>
          <a:xfrm flipV="1">
            <a:off x="2112074" y="3074895"/>
            <a:ext cx="580698" cy="30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a:stCxn id="4" idx="3"/>
          </p:cNvCxnSpPr>
          <p:nvPr/>
        </p:nvCxnSpPr>
        <p:spPr>
          <a:xfrm>
            <a:off x="2112074" y="3378247"/>
            <a:ext cx="550444" cy="77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à coins arrondis 9"/>
          <p:cNvSpPr/>
          <p:nvPr/>
        </p:nvSpPr>
        <p:spPr>
          <a:xfrm>
            <a:off x="2625321" y="991497"/>
            <a:ext cx="1949879" cy="810847"/>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composantes</a:t>
            </a:r>
            <a:endParaRPr lang="fr-FR" dirty="0">
              <a:solidFill>
                <a:schemeClr val="tx1"/>
              </a:solidFill>
            </a:endParaRPr>
          </a:p>
        </p:txBody>
      </p:sp>
      <p:sp>
        <p:nvSpPr>
          <p:cNvPr id="12" name="Rectangle à coins arrondis 11"/>
          <p:cNvSpPr/>
          <p:nvPr/>
        </p:nvSpPr>
        <p:spPr>
          <a:xfrm>
            <a:off x="5154706" y="1020156"/>
            <a:ext cx="1658470" cy="83807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Normes</a:t>
            </a:r>
            <a:endParaRPr lang="fr-FR" dirty="0">
              <a:solidFill>
                <a:schemeClr val="tx1"/>
              </a:solidFill>
            </a:endParaRPr>
          </a:p>
        </p:txBody>
      </p:sp>
      <p:cxnSp>
        <p:nvCxnSpPr>
          <p:cNvPr id="16" name="Connecteur droit avec flèche 15"/>
          <p:cNvCxnSpPr/>
          <p:nvPr/>
        </p:nvCxnSpPr>
        <p:spPr>
          <a:xfrm flipV="1">
            <a:off x="4507751" y="2235200"/>
            <a:ext cx="534669" cy="4721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4507751" y="2707341"/>
            <a:ext cx="488640" cy="7440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à coins arrondis 34"/>
          <p:cNvSpPr/>
          <p:nvPr/>
        </p:nvSpPr>
        <p:spPr>
          <a:xfrm>
            <a:off x="7899127" y="983366"/>
            <a:ext cx="2256391" cy="8271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organismes</a:t>
            </a:r>
            <a:endParaRPr lang="fr-FR" dirty="0">
              <a:solidFill>
                <a:schemeClr val="tx1"/>
              </a:solidFill>
            </a:endParaRPr>
          </a:p>
        </p:txBody>
      </p:sp>
      <p:cxnSp>
        <p:nvCxnSpPr>
          <p:cNvPr id="37" name="Connecteur droit avec flèche 36"/>
          <p:cNvCxnSpPr/>
          <p:nvPr/>
        </p:nvCxnSpPr>
        <p:spPr>
          <a:xfrm>
            <a:off x="7088064" y="2234926"/>
            <a:ext cx="666038" cy="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a:off x="7094093" y="3371999"/>
            <a:ext cx="660009" cy="6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p:cNvCxnSpPr/>
          <p:nvPr/>
        </p:nvCxnSpPr>
        <p:spPr>
          <a:xfrm flipV="1">
            <a:off x="4533317" y="4532520"/>
            <a:ext cx="470838" cy="1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Flèche droite 30"/>
          <p:cNvSpPr/>
          <p:nvPr/>
        </p:nvSpPr>
        <p:spPr>
          <a:xfrm>
            <a:off x="10121619" y="3620320"/>
            <a:ext cx="395653" cy="1845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10517272" y="3428276"/>
            <a:ext cx="1319079" cy="72238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Normes IFRS</a:t>
            </a:r>
            <a:endParaRPr lang="fr-FR" dirty="0"/>
          </a:p>
        </p:txBody>
      </p:sp>
      <p:sp>
        <p:nvSpPr>
          <p:cNvPr id="36" name="Rectangle à coins arrondis 35"/>
          <p:cNvSpPr/>
          <p:nvPr/>
        </p:nvSpPr>
        <p:spPr>
          <a:xfrm>
            <a:off x="156883" y="5791200"/>
            <a:ext cx="2245658" cy="79785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BUT</a:t>
            </a:r>
            <a:endParaRPr lang="fr-FR" dirty="0">
              <a:solidFill>
                <a:schemeClr val="tx1"/>
              </a:solidFill>
            </a:endParaRPr>
          </a:p>
        </p:txBody>
      </p:sp>
      <p:pic>
        <p:nvPicPr>
          <p:cNvPr id="38" name="Image 37"/>
          <p:cNvPicPr>
            <a:picLocks noChangeAspect="1"/>
          </p:cNvPicPr>
          <p:nvPr/>
        </p:nvPicPr>
        <p:blipFill>
          <a:blip r:embed="rId2"/>
          <a:stretch>
            <a:fillRect/>
          </a:stretch>
        </p:blipFill>
        <p:spPr>
          <a:xfrm>
            <a:off x="2830345" y="5801285"/>
            <a:ext cx="1524000" cy="742950"/>
          </a:xfrm>
          <a:prstGeom prst="rect">
            <a:avLst/>
          </a:prstGeom>
        </p:spPr>
      </p:pic>
      <p:pic>
        <p:nvPicPr>
          <p:cNvPr id="40" name="Image 39"/>
          <p:cNvPicPr>
            <a:picLocks noChangeAspect="1"/>
          </p:cNvPicPr>
          <p:nvPr/>
        </p:nvPicPr>
        <p:blipFill>
          <a:blip r:embed="rId3"/>
          <a:stretch>
            <a:fillRect/>
          </a:stretch>
        </p:blipFill>
        <p:spPr>
          <a:xfrm>
            <a:off x="5301400" y="5468846"/>
            <a:ext cx="1501816" cy="1276910"/>
          </a:xfrm>
          <a:prstGeom prst="rect">
            <a:avLst/>
          </a:prstGeom>
        </p:spPr>
      </p:pic>
      <p:pic>
        <p:nvPicPr>
          <p:cNvPr id="41" name="Image 40"/>
          <p:cNvPicPr>
            <a:picLocks noChangeAspect="1"/>
          </p:cNvPicPr>
          <p:nvPr/>
        </p:nvPicPr>
        <p:blipFill>
          <a:blip r:embed="rId4"/>
          <a:stretch>
            <a:fillRect/>
          </a:stretch>
        </p:blipFill>
        <p:spPr>
          <a:xfrm>
            <a:off x="8004112" y="5468846"/>
            <a:ext cx="1638300" cy="1038225"/>
          </a:xfrm>
          <a:prstGeom prst="rect">
            <a:avLst/>
          </a:prstGeom>
        </p:spPr>
      </p:pic>
    </p:spTree>
    <p:extLst>
      <p:ext uri="{BB962C8B-B14F-4D97-AF65-F5344CB8AC3E}">
        <p14:creationId xmlns:p14="http://schemas.microsoft.com/office/powerpoint/2010/main" val="19470745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624110"/>
            <a:ext cx="8911687" cy="1075381"/>
          </a:xfrm>
          <a:solidFill>
            <a:schemeClr val="accent1">
              <a:lumMod val="40000"/>
              <a:lumOff val="60000"/>
            </a:schemeClr>
          </a:solidFill>
        </p:spPr>
        <p:txBody>
          <a:bodyPr>
            <a:normAutofit/>
          </a:bodyPr>
          <a:lstStyle/>
          <a:p>
            <a:r>
              <a:rPr lang="fr-FR" sz="2400" u="sng" dirty="0"/>
              <a:t>2e </a:t>
            </a:r>
            <a:r>
              <a:rPr lang="fr-FR" sz="2400" u="sng" dirty="0" smtClean="0"/>
              <a:t>Rôle : Accompagner </a:t>
            </a:r>
            <a:r>
              <a:rPr lang="fr-FR" sz="2400" u="sng" dirty="0"/>
              <a:t>l’entreprise dans sa prise de décision</a:t>
            </a:r>
          </a:p>
        </p:txBody>
      </p:sp>
      <p:pic>
        <p:nvPicPr>
          <p:cNvPr id="4" name="Espace réservé du contenu 3"/>
          <p:cNvPicPr>
            <a:picLocks noGrp="1" noChangeAspect="1"/>
          </p:cNvPicPr>
          <p:nvPr>
            <p:ph idx="1"/>
          </p:nvPr>
        </p:nvPicPr>
        <p:blipFill>
          <a:blip r:embed="rId2"/>
          <a:stretch>
            <a:fillRect/>
          </a:stretch>
        </p:blipFill>
        <p:spPr>
          <a:xfrm>
            <a:off x="2044268" y="2962098"/>
            <a:ext cx="8915400" cy="3321980"/>
          </a:xfrm>
          <a:prstGeom prst="rect">
            <a:avLst/>
          </a:prstGeom>
        </p:spPr>
      </p:pic>
      <p:sp>
        <p:nvSpPr>
          <p:cNvPr id="3" name="ZoneTexte 2"/>
          <p:cNvSpPr txBox="1"/>
          <p:nvPr/>
        </p:nvSpPr>
        <p:spPr>
          <a:xfrm>
            <a:off x="2031999" y="2281382"/>
            <a:ext cx="7065819" cy="369332"/>
          </a:xfrm>
          <a:prstGeom prst="rect">
            <a:avLst/>
          </a:prstGeom>
          <a:noFill/>
        </p:spPr>
        <p:txBody>
          <a:bodyPr wrap="square" rtlCol="0">
            <a:spAutoFit/>
          </a:bodyPr>
          <a:lstStyle/>
          <a:p>
            <a:r>
              <a:rPr lang="fr-FR" dirty="0" smtClean="0"/>
              <a:t>Exemple: choix des investissements et de leur financement</a:t>
            </a:r>
            <a:endParaRPr lang="fr-FR" dirty="0"/>
          </a:p>
        </p:txBody>
      </p:sp>
    </p:spTree>
    <p:extLst>
      <p:ext uri="{BB962C8B-B14F-4D97-AF65-F5344CB8AC3E}">
        <p14:creationId xmlns:p14="http://schemas.microsoft.com/office/powerpoint/2010/main" val="1411356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2589213" y="2882303"/>
            <a:ext cx="8915400" cy="2280844"/>
          </a:xfrm>
          <a:prstGeom prst="rect">
            <a:avLst/>
          </a:prstGeom>
        </p:spPr>
      </p:pic>
      <p:sp>
        <p:nvSpPr>
          <p:cNvPr id="3" name="Rectangle 2"/>
          <p:cNvSpPr/>
          <p:nvPr/>
        </p:nvSpPr>
        <p:spPr>
          <a:xfrm>
            <a:off x="2493818" y="1514764"/>
            <a:ext cx="7490691" cy="9698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Question</a:t>
            </a:r>
            <a:endParaRPr lang="fr-FR" dirty="0">
              <a:solidFill>
                <a:schemeClr val="tx1"/>
              </a:solidFill>
            </a:endParaRPr>
          </a:p>
        </p:txBody>
      </p:sp>
    </p:spTree>
    <p:extLst>
      <p:ext uri="{BB962C8B-B14F-4D97-AF65-F5344CB8AC3E}">
        <p14:creationId xmlns:p14="http://schemas.microsoft.com/office/powerpoint/2010/main" val="32247526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Correction:</a:t>
            </a:r>
            <a:endParaRPr lang="fr-FR" dirty="0"/>
          </a:p>
        </p:txBody>
      </p:sp>
      <p:pic>
        <p:nvPicPr>
          <p:cNvPr id="4" name="Espace réservé du contenu 3"/>
          <p:cNvPicPr>
            <a:picLocks noGrp="1" noChangeAspect="1"/>
          </p:cNvPicPr>
          <p:nvPr>
            <p:ph idx="1"/>
          </p:nvPr>
        </p:nvPicPr>
        <p:blipFill>
          <a:blip r:embed="rId2"/>
          <a:stretch>
            <a:fillRect/>
          </a:stretch>
        </p:blipFill>
        <p:spPr>
          <a:xfrm>
            <a:off x="2050473" y="1773382"/>
            <a:ext cx="9158865" cy="3049443"/>
          </a:xfrm>
          <a:prstGeom prst="rect">
            <a:avLst/>
          </a:prstGeom>
        </p:spPr>
      </p:pic>
    </p:spTree>
    <p:extLst>
      <p:ext uri="{BB962C8B-B14F-4D97-AF65-F5344CB8AC3E}">
        <p14:creationId xmlns:p14="http://schemas.microsoft.com/office/powerpoint/2010/main" val="458893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838200" y="2644588"/>
            <a:ext cx="10515600" cy="1559859"/>
          </a:xfrm>
          <a:prstGeom prst="rect">
            <a:avLst/>
          </a:prstGeom>
        </p:spPr>
      </p:pic>
    </p:spTree>
    <p:extLst>
      <p:ext uri="{BB962C8B-B14F-4D97-AF65-F5344CB8AC3E}">
        <p14:creationId xmlns:p14="http://schemas.microsoft.com/office/powerpoint/2010/main" val="1973358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838200" y="3191435"/>
            <a:ext cx="10515600" cy="1221377"/>
          </a:xfrm>
          <a:prstGeom prst="rect">
            <a:avLst/>
          </a:prstGeom>
        </p:spPr>
      </p:pic>
    </p:spTree>
    <p:extLst>
      <p:ext uri="{BB962C8B-B14F-4D97-AF65-F5344CB8AC3E}">
        <p14:creationId xmlns:p14="http://schemas.microsoft.com/office/powerpoint/2010/main" val="3668755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50303" y="785091"/>
            <a:ext cx="8915400" cy="3777622"/>
          </a:xfrm>
        </p:spPr>
        <p:txBody>
          <a:bodyPr>
            <a:normAutofit lnSpcReduction="10000"/>
          </a:bodyPr>
          <a:lstStyle/>
          <a:p>
            <a:pPr marL="0" indent="0" algn="ctr">
              <a:buNone/>
            </a:pPr>
            <a:r>
              <a:rPr lang="fr-FR" sz="6000" u="sng" dirty="0" smtClean="0"/>
              <a:t>Exercice</a:t>
            </a:r>
            <a:r>
              <a:rPr lang="fr-FR" sz="6000" dirty="0" smtClean="0"/>
              <a:t>: </a:t>
            </a:r>
          </a:p>
          <a:p>
            <a:pPr marL="0" indent="0" algn="ctr">
              <a:buNone/>
            </a:pPr>
            <a:endParaRPr lang="fr-FR" sz="6000" dirty="0"/>
          </a:p>
          <a:p>
            <a:pPr marL="0" indent="0" algn="ctr">
              <a:buNone/>
            </a:pPr>
            <a:r>
              <a:rPr lang="fr-FR" sz="6000" dirty="0" smtClean="0"/>
              <a:t>chercher une fiche de poste d’un DAF</a:t>
            </a:r>
            <a:endParaRPr lang="fr-FR" sz="6000" dirty="0"/>
          </a:p>
        </p:txBody>
      </p:sp>
    </p:spTree>
    <p:extLst>
      <p:ext uri="{BB962C8B-B14F-4D97-AF65-F5344CB8AC3E}">
        <p14:creationId xmlns:p14="http://schemas.microsoft.com/office/powerpoint/2010/main" val="2356870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bg1"/>
          </a:solidFill>
        </p:spPr>
        <p:txBody>
          <a:bodyPr/>
          <a:lstStyle/>
          <a:p>
            <a:r>
              <a:rPr lang="fr-FR" dirty="0" smtClean="0"/>
              <a:t>Vidéo d’un  DAF</a:t>
            </a:r>
            <a:endParaRPr lang="fr-FR" dirty="0"/>
          </a:p>
        </p:txBody>
      </p:sp>
      <p:sp>
        <p:nvSpPr>
          <p:cNvPr id="3" name="Espace réservé du contenu 2"/>
          <p:cNvSpPr>
            <a:spLocks noGrp="1"/>
          </p:cNvSpPr>
          <p:nvPr>
            <p:ph idx="1"/>
          </p:nvPr>
        </p:nvSpPr>
        <p:spPr/>
        <p:txBody>
          <a:bodyPr/>
          <a:lstStyle/>
          <a:p>
            <a:r>
              <a:rPr lang="fr-FR" dirty="0"/>
              <a:t>https://www.youtube.com/watch?v=VVkqK-ZCQvU</a:t>
            </a:r>
            <a:endParaRPr lang="fr-FR" dirty="0" smtClean="0"/>
          </a:p>
          <a:p>
            <a:endParaRPr lang="fr-FR" dirty="0"/>
          </a:p>
        </p:txBody>
      </p:sp>
    </p:spTree>
    <p:extLst>
      <p:ext uri="{BB962C8B-B14F-4D97-AF65-F5344CB8AC3E}">
        <p14:creationId xmlns:p14="http://schemas.microsoft.com/office/powerpoint/2010/main" val="40876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52945" y="1874982"/>
            <a:ext cx="10451667" cy="4036240"/>
          </a:xfrm>
          <a:solidFill>
            <a:schemeClr val="bg1"/>
          </a:solidFill>
        </p:spPr>
        <p:txBody>
          <a:bodyPr>
            <a:normAutofit/>
          </a:bodyPr>
          <a:lstStyle/>
          <a:p>
            <a:r>
              <a:rPr lang="fr-FR" sz="4800" dirty="0"/>
              <a:t>3- </a:t>
            </a:r>
            <a:r>
              <a:rPr lang="fr-FR" sz="4800" dirty="0" smtClean="0"/>
              <a:t>Évolution des domaines de la finance d’entreprise et de la comptabilité et impact sur les métiers  </a:t>
            </a:r>
            <a:endParaRPr lang="fr-FR" sz="4800" dirty="0"/>
          </a:p>
        </p:txBody>
      </p:sp>
    </p:spTree>
    <p:extLst>
      <p:ext uri="{BB962C8B-B14F-4D97-AF65-F5344CB8AC3E}">
        <p14:creationId xmlns:p14="http://schemas.microsoft.com/office/powerpoint/2010/main" val="2773092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4695104" y="3925454"/>
            <a:ext cx="4273405" cy="528654"/>
          </a:xfrm>
          <a:solidFill>
            <a:schemeClr val="bg2"/>
          </a:solidFill>
        </p:spPr>
        <p:txBody>
          <a:bodyPr>
            <a:normAutofit/>
          </a:bodyPr>
          <a:lstStyle/>
          <a:p>
            <a:r>
              <a:rPr lang="fr-FR" sz="2800" dirty="0" smtClean="0"/>
              <a:t>1</a:t>
            </a:r>
            <a:r>
              <a:rPr lang="fr-FR" sz="2800" baseline="30000" dirty="0" smtClean="0"/>
              <a:t>ère</a:t>
            </a:r>
            <a:r>
              <a:rPr lang="fr-FR" sz="2800" dirty="0" smtClean="0"/>
              <a:t> et 2</a:t>
            </a:r>
            <a:r>
              <a:rPr lang="fr-FR" sz="2800" baseline="30000" dirty="0" smtClean="0"/>
              <a:t>ème</a:t>
            </a:r>
            <a:r>
              <a:rPr lang="fr-FR" sz="2800" dirty="0" smtClean="0"/>
              <a:t> séance </a:t>
            </a:r>
            <a:endParaRPr lang="fr-FR" sz="2800" dirty="0"/>
          </a:p>
        </p:txBody>
      </p:sp>
      <p:sp>
        <p:nvSpPr>
          <p:cNvPr id="3" name="Sous-titre 2"/>
          <p:cNvSpPr>
            <a:spLocks noGrp="1"/>
          </p:cNvSpPr>
          <p:nvPr>
            <p:ph type="subTitle" idx="1"/>
          </p:nvPr>
        </p:nvSpPr>
        <p:spPr>
          <a:xfrm>
            <a:off x="969817" y="1794164"/>
            <a:ext cx="10778837" cy="1724891"/>
          </a:xfrm>
          <a:solidFill>
            <a:srgbClr val="FFFF00"/>
          </a:solidFill>
        </p:spPr>
        <p:txBody>
          <a:bodyPr>
            <a:noAutofit/>
          </a:bodyPr>
          <a:lstStyle/>
          <a:p>
            <a:r>
              <a:rPr lang="fr-FR" sz="3200" dirty="0" smtClean="0"/>
              <a:t>CHAPITRE 1: Introduction à la finance entre concepts et pratiques</a:t>
            </a:r>
            <a:endParaRPr lang="fr-FR" sz="3200" dirty="0"/>
          </a:p>
        </p:txBody>
      </p:sp>
    </p:spTree>
    <p:extLst>
      <p:ext uri="{BB962C8B-B14F-4D97-AF65-F5344CB8AC3E}">
        <p14:creationId xmlns:p14="http://schemas.microsoft.com/office/powerpoint/2010/main" val="249594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1237673"/>
            <a:ext cx="10515600" cy="4939290"/>
          </a:xfrm>
          <a:solidFill>
            <a:schemeClr val="accent4">
              <a:lumMod val="20000"/>
              <a:lumOff val="80000"/>
            </a:schemeClr>
          </a:solidFill>
        </p:spPr>
        <p:txBody>
          <a:bodyPr>
            <a:normAutofit/>
          </a:bodyPr>
          <a:lstStyle/>
          <a:p>
            <a:pPr marL="0" indent="0">
              <a:buNone/>
            </a:pPr>
            <a:r>
              <a:rPr lang="fr-FR" sz="2800" dirty="0"/>
              <a:t>Les évolutions conjoncturelles, réglementaires et organisationnelles ont profondément modifié les métiers de </a:t>
            </a:r>
            <a:r>
              <a:rPr lang="fr-FR" sz="2800" dirty="0" smtClean="0"/>
              <a:t>la finance </a:t>
            </a:r>
            <a:r>
              <a:rPr lang="fr-FR" sz="2800" dirty="0"/>
              <a:t>d’entreprise et de la comptabilité.</a:t>
            </a:r>
          </a:p>
        </p:txBody>
      </p:sp>
      <p:sp>
        <p:nvSpPr>
          <p:cNvPr id="4" name="AutoShape 2" descr="Résultat de recherche d'images pour &quot;image comment?&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5" name="Image 4"/>
          <p:cNvPicPr>
            <a:picLocks noChangeAspect="1"/>
          </p:cNvPicPr>
          <p:nvPr/>
        </p:nvPicPr>
        <p:blipFill>
          <a:blip r:embed="rId2"/>
          <a:stretch>
            <a:fillRect/>
          </a:stretch>
        </p:blipFill>
        <p:spPr>
          <a:xfrm>
            <a:off x="3048000" y="3662642"/>
            <a:ext cx="3048000" cy="1504950"/>
          </a:xfrm>
          <a:prstGeom prst="rect">
            <a:avLst/>
          </a:prstGeom>
        </p:spPr>
      </p:pic>
      <p:sp>
        <p:nvSpPr>
          <p:cNvPr id="7" name="ZoneTexte 6"/>
          <p:cNvSpPr txBox="1"/>
          <p:nvPr/>
        </p:nvSpPr>
        <p:spPr>
          <a:xfrm>
            <a:off x="6212541" y="3872753"/>
            <a:ext cx="1595718" cy="2062103"/>
          </a:xfrm>
          <a:prstGeom prst="rect">
            <a:avLst/>
          </a:prstGeom>
          <a:noFill/>
        </p:spPr>
        <p:txBody>
          <a:bodyPr wrap="square" rtlCol="0">
            <a:spAutoFit/>
          </a:bodyPr>
          <a:lstStyle/>
          <a:p>
            <a:r>
              <a:rPr lang="fr-FR" sz="7200" dirty="0" smtClean="0"/>
              <a:t>?</a:t>
            </a:r>
          </a:p>
          <a:p>
            <a:endParaRPr lang="fr-FR" sz="2800" dirty="0"/>
          </a:p>
          <a:p>
            <a:endParaRPr lang="fr-FR" sz="2800" dirty="0"/>
          </a:p>
        </p:txBody>
      </p:sp>
    </p:spTree>
    <p:extLst>
      <p:ext uri="{BB962C8B-B14F-4D97-AF65-F5344CB8AC3E}">
        <p14:creationId xmlns:p14="http://schemas.microsoft.com/office/powerpoint/2010/main" val="3463156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764038" y="415636"/>
            <a:ext cx="10681447" cy="6059054"/>
          </a:xfrm>
          <a:solidFill>
            <a:schemeClr val="bg2"/>
          </a:solidFill>
        </p:spPr>
        <p:txBody>
          <a:bodyPr>
            <a:noAutofit/>
          </a:bodyPr>
          <a:lstStyle/>
          <a:p>
            <a:pPr algn="just"/>
            <a:r>
              <a:rPr lang="fr-FR" sz="2400" dirty="0"/>
              <a:t>Entre 1995 et les années 2000, les entreprises </a:t>
            </a:r>
            <a:r>
              <a:rPr lang="fr-FR" sz="2400" dirty="0" smtClean="0"/>
              <a:t>ont connu </a:t>
            </a:r>
            <a:r>
              <a:rPr lang="fr-FR" sz="2400" dirty="0"/>
              <a:t>une période d’euphorie économique, liée </a:t>
            </a:r>
            <a:r>
              <a:rPr lang="fr-FR" sz="2400" dirty="0" smtClean="0"/>
              <a:t>au développement </a:t>
            </a:r>
            <a:r>
              <a:rPr lang="fr-FR" sz="2400" dirty="0"/>
              <a:t>du secteur des TIC. La « </a:t>
            </a:r>
            <a:r>
              <a:rPr lang="fr-FR" sz="2400" dirty="0" smtClean="0"/>
              <a:t>bulle Internet </a:t>
            </a:r>
            <a:r>
              <a:rPr lang="fr-FR" sz="2400" dirty="0"/>
              <a:t>» a vécu son apogée boursière en 2000, </a:t>
            </a:r>
            <a:r>
              <a:rPr lang="fr-FR" sz="2400" dirty="0" smtClean="0"/>
              <a:t>puis  s’est </a:t>
            </a:r>
            <a:r>
              <a:rPr lang="fr-FR" sz="2400" dirty="0"/>
              <a:t>dégonflée, perdant jusqu’à 80 % de sa </a:t>
            </a:r>
            <a:r>
              <a:rPr lang="fr-FR" sz="2400" dirty="0" smtClean="0"/>
              <a:t>valeur dans </a:t>
            </a:r>
            <a:r>
              <a:rPr lang="fr-FR" sz="2400" dirty="0"/>
              <a:t>les années </a:t>
            </a:r>
            <a:r>
              <a:rPr lang="fr-FR" sz="2400" dirty="0" smtClean="0"/>
              <a:t>qui ont </a:t>
            </a:r>
            <a:r>
              <a:rPr lang="fr-FR" sz="2400" dirty="0"/>
              <a:t>suivi et provoquant un </a:t>
            </a:r>
            <a:r>
              <a:rPr lang="fr-FR" sz="2400" dirty="0" smtClean="0"/>
              <a:t>ralentissement économique </a:t>
            </a:r>
            <a:r>
              <a:rPr lang="fr-FR" sz="2400" dirty="0"/>
              <a:t>général</a:t>
            </a:r>
            <a:r>
              <a:rPr lang="fr-FR" sz="2400" dirty="0" smtClean="0"/>
              <a:t>.</a:t>
            </a:r>
          </a:p>
          <a:p>
            <a:pPr marL="0" indent="0" algn="just">
              <a:buNone/>
            </a:pPr>
            <a:endParaRPr lang="fr-FR" sz="2400" dirty="0"/>
          </a:p>
          <a:p>
            <a:pPr algn="just"/>
            <a:r>
              <a:rPr lang="fr-FR" sz="2400" dirty="0"/>
              <a:t>Dans le sillage de l’éclatement de la bulle Internet, la faillite en 2001 d’Enron a été un élément marquant, préfigurant de  nombreux montages  financiers frauduleux</a:t>
            </a:r>
            <a:r>
              <a:rPr lang="fr-FR" sz="2400" dirty="0" smtClean="0"/>
              <a:t>.</a:t>
            </a:r>
          </a:p>
          <a:p>
            <a:pPr algn="just"/>
            <a:endParaRPr lang="fr-FR" sz="2400" dirty="0"/>
          </a:p>
          <a:p>
            <a:pPr algn="just"/>
            <a:r>
              <a:rPr lang="fr-FR" sz="2400" dirty="0"/>
              <a:t>En 2007, la crise des </a:t>
            </a:r>
            <a:r>
              <a:rPr lang="fr-FR" sz="2400" dirty="0" err="1"/>
              <a:t>subprimes</a:t>
            </a:r>
            <a:r>
              <a:rPr lang="fr-FR" sz="2400" dirty="0"/>
              <a:t> et l’éclatement des « bulles immobilières » aux États-Unis ont marqué le point de départ d’une crise de liquidité et de solvabilité touchant la plupart des États et les banques, la raréfaction du crédit affectant particulièrement les entreprises.</a:t>
            </a:r>
          </a:p>
          <a:p>
            <a:pPr algn="just"/>
            <a:endParaRPr lang="fr-FR" sz="2400" dirty="0"/>
          </a:p>
          <a:p>
            <a:pPr algn="just"/>
            <a:endParaRPr lang="fr-FR" sz="2400" dirty="0" smtClean="0"/>
          </a:p>
          <a:p>
            <a:pPr marL="0" indent="0" algn="just">
              <a:buNone/>
            </a:pPr>
            <a:endParaRPr lang="fr-FR" sz="2400" dirty="0"/>
          </a:p>
          <a:p>
            <a:pPr marL="0" indent="0" algn="just">
              <a:buNone/>
            </a:pPr>
            <a:endParaRPr lang="fr-FR" sz="2400" dirty="0"/>
          </a:p>
        </p:txBody>
      </p:sp>
    </p:spTree>
    <p:extLst>
      <p:ext uri="{BB962C8B-B14F-4D97-AF65-F5344CB8AC3E}">
        <p14:creationId xmlns:p14="http://schemas.microsoft.com/office/powerpoint/2010/main" val="851775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2854" y="1068430"/>
            <a:ext cx="10515600" cy="4713533"/>
          </a:xfrm>
          <a:solidFill>
            <a:schemeClr val="bg2"/>
          </a:solidFill>
        </p:spPr>
        <p:txBody>
          <a:bodyPr>
            <a:noAutofit/>
          </a:bodyPr>
          <a:lstStyle/>
          <a:p>
            <a:r>
              <a:rPr lang="fr-FR" sz="2000" dirty="0"/>
              <a:t>À l’automne 2008, accentuée par une perte </a:t>
            </a:r>
            <a:r>
              <a:rPr lang="fr-FR" sz="2000" dirty="0" smtClean="0"/>
              <a:t>de confiance </a:t>
            </a:r>
            <a:r>
              <a:rPr lang="fr-FR" sz="2000" dirty="0"/>
              <a:t>de la part des investisseurs, la crise </a:t>
            </a:r>
            <a:r>
              <a:rPr lang="fr-FR" sz="2000" dirty="0" smtClean="0"/>
              <a:t>s’est aggravée </a:t>
            </a:r>
            <a:r>
              <a:rPr lang="fr-FR" sz="2000" dirty="0"/>
              <a:t>au niveau mondial, provoquant une </a:t>
            </a:r>
            <a:r>
              <a:rPr lang="fr-FR" sz="2000" dirty="0" smtClean="0"/>
              <a:t>chute des </a:t>
            </a:r>
            <a:r>
              <a:rPr lang="fr-FR" sz="2000" dirty="0"/>
              <a:t>cours sur les marchés boursiers et un </a:t>
            </a:r>
            <a:r>
              <a:rPr lang="fr-FR" sz="2000" dirty="0" smtClean="0"/>
              <a:t>nouveau resserrement </a:t>
            </a:r>
            <a:r>
              <a:rPr lang="fr-FR" sz="2000" dirty="0"/>
              <a:t>du crédit pour les entreprises</a:t>
            </a:r>
            <a:r>
              <a:rPr lang="fr-FR" sz="2000" dirty="0" smtClean="0"/>
              <a:t>.</a:t>
            </a:r>
          </a:p>
          <a:p>
            <a:endParaRPr lang="fr-FR" sz="2000" dirty="0"/>
          </a:p>
          <a:p>
            <a:r>
              <a:rPr lang="fr-FR" sz="2000" dirty="0" smtClean="0"/>
              <a:t> Cette crise </a:t>
            </a:r>
            <a:r>
              <a:rPr lang="fr-FR" sz="2000" dirty="0"/>
              <a:t>économique et financière continue de </a:t>
            </a:r>
            <a:r>
              <a:rPr lang="fr-FR" sz="2000" dirty="0" smtClean="0"/>
              <a:t>faire l’actualité </a:t>
            </a:r>
            <a:r>
              <a:rPr lang="fr-FR" sz="2000" dirty="0"/>
              <a:t>en 2011 et 2012, frappant non </a:t>
            </a:r>
            <a:r>
              <a:rPr lang="fr-FR" sz="2000" dirty="0" smtClean="0"/>
              <a:t>seulement la </a:t>
            </a:r>
            <a:r>
              <a:rPr lang="fr-FR" sz="2000" dirty="0"/>
              <a:t>France mais la plupart des pays</a:t>
            </a:r>
            <a:r>
              <a:rPr lang="fr-FR" sz="2000" dirty="0" smtClean="0"/>
              <a:t>.</a:t>
            </a:r>
          </a:p>
          <a:p>
            <a:endParaRPr lang="fr-FR" sz="2000" dirty="0"/>
          </a:p>
          <a:p>
            <a:r>
              <a:rPr lang="fr-FR" sz="2000" dirty="0"/>
              <a:t>Ces événements ont entraîné une récession </a:t>
            </a:r>
            <a:r>
              <a:rPr lang="fr-FR" sz="2000" dirty="0" smtClean="0"/>
              <a:t>affectant l’ensemble </a:t>
            </a:r>
            <a:r>
              <a:rPr lang="fr-FR" sz="2000" dirty="0"/>
              <a:t>de la planète et générant de nombreux </a:t>
            </a:r>
            <a:r>
              <a:rPr lang="fr-FR" sz="2000" dirty="0" smtClean="0"/>
              <a:t>risques et </a:t>
            </a:r>
            <a:r>
              <a:rPr lang="fr-FR" sz="2000" dirty="0"/>
              <a:t>aléas de toute nature</a:t>
            </a:r>
            <a:r>
              <a:rPr lang="fr-FR" sz="2000" dirty="0" smtClean="0"/>
              <a:t>.</a:t>
            </a:r>
          </a:p>
          <a:p>
            <a:endParaRPr lang="fr-FR" sz="2000" dirty="0"/>
          </a:p>
          <a:p>
            <a:r>
              <a:rPr lang="fr-FR" sz="2000" dirty="0" smtClean="0"/>
              <a:t> </a:t>
            </a:r>
            <a:r>
              <a:rPr lang="fr-FR" sz="2000" dirty="0"/>
              <a:t>Les entreprises ont été contraintes de modifier leur gouvernance, leur stratégie financière et leur organisation, avec pour conséquence le renforcement des responsabilités confiées aux cadres financiers et comptables.  </a:t>
            </a:r>
            <a:endParaRPr lang="fr-FR" sz="2000" dirty="0" smtClean="0"/>
          </a:p>
          <a:p>
            <a:endParaRPr lang="fr-FR" sz="2000" dirty="0"/>
          </a:p>
          <a:p>
            <a:endParaRPr lang="fr-FR" sz="2000" dirty="0"/>
          </a:p>
        </p:txBody>
      </p:sp>
    </p:spTree>
    <p:extLst>
      <p:ext uri="{BB962C8B-B14F-4D97-AF65-F5344CB8AC3E}">
        <p14:creationId xmlns:p14="http://schemas.microsoft.com/office/powerpoint/2010/main" val="32885863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85195" y="748146"/>
            <a:ext cx="10515600" cy="5061527"/>
          </a:xfrm>
          <a:solidFill>
            <a:schemeClr val="bg2"/>
          </a:solidFill>
        </p:spPr>
        <p:txBody>
          <a:bodyPr>
            <a:noAutofit/>
          </a:bodyPr>
          <a:lstStyle/>
          <a:p>
            <a:r>
              <a:rPr lang="fr-FR" sz="2800" dirty="0" smtClean="0"/>
              <a:t>Pour </a:t>
            </a:r>
            <a:r>
              <a:rPr lang="fr-FR" sz="2800" dirty="0"/>
              <a:t>ce faire, </a:t>
            </a:r>
            <a:r>
              <a:rPr lang="fr-FR" sz="2800" dirty="0" smtClean="0"/>
              <a:t>certains métiers </a:t>
            </a:r>
            <a:r>
              <a:rPr lang="fr-FR" sz="2800" dirty="0"/>
              <a:t>ont été renforcés et notamment le </a:t>
            </a:r>
            <a:r>
              <a:rPr lang="fr-FR" sz="2800" dirty="0" smtClean="0"/>
              <a:t>« </a:t>
            </a:r>
            <a:r>
              <a:rPr lang="fr-FR" sz="2800" dirty="0" err="1" smtClean="0"/>
              <a:t>reporting</a:t>
            </a:r>
            <a:r>
              <a:rPr lang="fr-FR" sz="2800" dirty="0" smtClean="0"/>
              <a:t> »afin </a:t>
            </a:r>
            <a:r>
              <a:rPr lang="fr-FR" sz="2800" dirty="0"/>
              <a:t>d’aider les prises de décision de la </a:t>
            </a:r>
            <a:r>
              <a:rPr lang="fr-FR" sz="2800" dirty="0" smtClean="0"/>
              <a:t>Direction Générale, </a:t>
            </a:r>
            <a:r>
              <a:rPr lang="fr-FR" sz="2800" dirty="0"/>
              <a:t>le </a:t>
            </a:r>
            <a:r>
              <a:rPr lang="fr-FR" sz="2800" dirty="0" smtClean="0"/>
              <a:t>contrôle avec </a:t>
            </a:r>
            <a:r>
              <a:rPr lang="fr-FR" sz="2800" dirty="0"/>
              <a:t>l’intensification des mesures mises en place, </a:t>
            </a:r>
            <a:r>
              <a:rPr lang="fr-FR" sz="2800" dirty="0" smtClean="0"/>
              <a:t>la gestion </a:t>
            </a:r>
            <a:r>
              <a:rPr lang="fr-FR" sz="2800" dirty="0"/>
              <a:t>des risques et </a:t>
            </a:r>
            <a:r>
              <a:rPr lang="fr-FR" sz="2800" dirty="0" smtClean="0"/>
              <a:t>la </a:t>
            </a:r>
            <a:r>
              <a:rPr lang="fr-FR" sz="2800" dirty="0"/>
              <a:t>communication financière</a:t>
            </a:r>
            <a:r>
              <a:rPr lang="fr-FR" sz="2800" dirty="0" smtClean="0"/>
              <a:t>.</a:t>
            </a:r>
          </a:p>
          <a:p>
            <a:endParaRPr lang="fr-FR" sz="2800" dirty="0"/>
          </a:p>
          <a:p>
            <a:r>
              <a:rPr lang="fr-FR" sz="2800" dirty="0"/>
              <a:t>Face à l’incertitude du contexte économique, les directions financières des entreprises doivent avec les directions générales établir des stratégies de gestion à moyen et long termes, veillant à assurer l’équilibre financier des entreprises.</a:t>
            </a:r>
          </a:p>
          <a:p>
            <a:endParaRPr lang="fr-FR" sz="2800" dirty="0" smtClean="0"/>
          </a:p>
          <a:p>
            <a:endParaRPr lang="fr-FR" sz="2800" dirty="0"/>
          </a:p>
          <a:p>
            <a:endParaRPr lang="fr-FR" sz="2800" dirty="0"/>
          </a:p>
        </p:txBody>
      </p:sp>
    </p:spTree>
    <p:extLst>
      <p:ext uri="{BB962C8B-B14F-4D97-AF65-F5344CB8AC3E}">
        <p14:creationId xmlns:p14="http://schemas.microsoft.com/office/powerpoint/2010/main" val="26027175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65745" y="979053"/>
            <a:ext cx="9638867" cy="1237673"/>
          </a:xfrm>
          <a:solidFill>
            <a:schemeClr val="bg2"/>
          </a:solidFill>
        </p:spPr>
        <p:txBody>
          <a:bodyPr>
            <a:normAutofit/>
          </a:bodyPr>
          <a:lstStyle/>
          <a:p>
            <a:r>
              <a:rPr lang="fr-FR" dirty="0"/>
              <a:t/>
            </a:r>
            <a:br>
              <a:rPr lang="fr-FR" dirty="0"/>
            </a:br>
            <a:r>
              <a:rPr lang="fr-FR" dirty="0" smtClean="0"/>
              <a:t>Evolution du métier: témoignage</a:t>
            </a:r>
            <a:endParaRPr lang="fr-FR" dirty="0"/>
          </a:p>
        </p:txBody>
      </p:sp>
      <p:sp>
        <p:nvSpPr>
          <p:cNvPr id="3" name="Espace réservé du contenu 2"/>
          <p:cNvSpPr>
            <a:spLocks noGrp="1"/>
          </p:cNvSpPr>
          <p:nvPr>
            <p:ph idx="1"/>
          </p:nvPr>
        </p:nvSpPr>
        <p:spPr>
          <a:xfrm>
            <a:off x="1702521" y="2715491"/>
            <a:ext cx="8915400" cy="3777622"/>
          </a:xfrm>
        </p:spPr>
        <p:txBody>
          <a:bodyPr/>
          <a:lstStyle/>
          <a:p>
            <a:r>
              <a:rPr lang="fr-FR" dirty="0"/>
              <a:t>https://www.youtube.com/watch?v=QkxAn26sPPE</a:t>
            </a:r>
          </a:p>
        </p:txBody>
      </p:sp>
    </p:spTree>
    <p:extLst>
      <p:ext uri="{BB962C8B-B14F-4D97-AF65-F5344CB8AC3E}">
        <p14:creationId xmlns:p14="http://schemas.microsoft.com/office/powerpoint/2010/main" val="26133138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19565" y="2514600"/>
            <a:ext cx="9685048" cy="2262781"/>
          </a:xfrm>
          <a:solidFill>
            <a:schemeClr val="bg1"/>
          </a:solidFill>
        </p:spPr>
        <p:txBody>
          <a:bodyPr>
            <a:normAutofit fontScale="90000"/>
          </a:bodyPr>
          <a:lstStyle/>
          <a:p>
            <a:r>
              <a:rPr lang="fr-FR" dirty="0" smtClean="0"/>
              <a:t>4-   Découverte des deux métiers liés à la finance de l’entreprise à l’EMLV</a:t>
            </a:r>
            <a:endParaRPr lang="fr-FR" dirty="0"/>
          </a:p>
        </p:txBody>
      </p:sp>
    </p:spTree>
    <p:extLst>
      <p:ext uri="{BB962C8B-B14F-4D97-AF65-F5344CB8AC3E}">
        <p14:creationId xmlns:p14="http://schemas.microsoft.com/office/powerpoint/2010/main" val="24738776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836146"/>
          </a:xfrm>
          <a:solidFill>
            <a:schemeClr val="accent2">
              <a:lumMod val="20000"/>
              <a:lumOff val="80000"/>
            </a:schemeClr>
          </a:solidFill>
        </p:spPr>
        <p:txBody>
          <a:bodyPr>
            <a:normAutofit fontScale="90000"/>
          </a:bodyPr>
          <a:lstStyle/>
          <a:p>
            <a:r>
              <a:rPr lang="fr-FR" dirty="0" smtClean="0"/>
              <a:t>Parcours « Finance/Contrôle de gestion » à l’EMLV</a:t>
            </a:r>
            <a:endParaRPr lang="fr-FR" dirty="0"/>
          </a:p>
        </p:txBody>
      </p:sp>
      <p:pic>
        <p:nvPicPr>
          <p:cNvPr id="4" name="Espace réservé du contenu 3"/>
          <p:cNvPicPr>
            <a:picLocks noGrp="1" noChangeAspect="1"/>
          </p:cNvPicPr>
          <p:nvPr>
            <p:ph idx="1"/>
          </p:nvPr>
        </p:nvPicPr>
        <p:blipFill>
          <a:blip r:embed="rId2"/>
          <a:stretch>
            <a:fillRect/>
          </a:stretch>
        </p:blipFill>
        <p:spPr>
          <a:xfrm>
            <a:off x="1040186" y="1824271"/>
            <a:ext cx="8982075" cy="409575"/>
          </a:xfrm>
          <a:prstGeom prst="rect">
            <a:avLst/>
          </a:prstGeom>
        </p:spPr>
      </p:pic>
      <p:pic>
        <p:nvPicPr>
          <p:cNvPr id="5" name="Image 4"/>
          <p:cNvPicPr>
            <a:picLocks noChangeAspect="1"/>
          </p:cNvPicPr>
          <p:nvPr/>
        </p:nvPicPr>
        <p:blipFill>
          <a:blip r:embed="rId3"/>
          <a:stretch>
            <a:fillRect/>
          </a:stretch>
        </p:blipFill>
        <p:spPr>
          <a:xfrm>
            <a:off x="1059236" y="2675684"/>
            <a:ext cx="8972550" cy="419100"/>
          </a:xfrm>
          <a:prstGeom prst="rect">
            <a:avLst/>
          </a:prstGeom>
        </p:spPr>
      </p:pic>
      <p:pic>
        <p:nvPicPr>
          <p:cNvPr id="6" name="Image 5"/>
          <p:cNvPicPr>
            <a:picLocks noChangeAspect="1"/>
          </p:cNvPicPr>
          <p:nvPr/>
        </p:nvPicPr>
        <p:blipFill>
          <a:blip r:embed="rId4"/>
          <a:stretch>
            <a:fillRect/>
          </a:stretch>
        </p:blipFill>
        <p:spPr>
          <a:xfrm>
            <a:off x="1049711" y="3536622"/>
            <a:ext cx="8991600" cy="828675"/>
          </a:xfrm>
          <a:prstGeom prst="rect">
            <a:avLst/>
          </a:prstGeom>
        </p:spPr>
      </p:pic>
      <p:pic>
        <p:nvPicPr>
          <p:cNvPr id="7" name="Image 6"/>
          <p:cNvPicPr>
            <a:picLocks noChangeAspect="1"/>
          </p:cNvPicPr>
          <p:nvPr/>
        </p:nvPicPr>
        <p:blipFill>
          <a:blip r:embed="rId5"/>
          <a:stretch>
            <a:fillRect/>
          </a:stretch>
        </p:blipFill>
        <p:spPr>
          <a:xfrm>
            <a:off x="1049711" y="4768989"/>
            <a:ext cx="9010650" cy="809625"/>
          </a:xfrm>
          <a:prstGeom prst="rect">
            <a:avLst/>
          </a:prstGeom>
        </p:spPr>
      </p:pic>
      <p:sp>
        <p:nvSpPr>
          <p:cNvPr id="3" name="Flèche vers le bas 2"/>
          <p:cNvSpPr/>
          <p:nvPr/>
        </p:nvSpPr>
        <p:spPr>
          <a:xfrm>
            <a:off x="4939553" y="2226001"/>
            <a:ext cx="376518" cy="4328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bas 8"/>
          <p:cNvSpPr/>
          <p:nvPr/>
        </p:nvSpPr>
        <p:spPr>
          <a:xfrm>
            <a:off x="4939554" y="3094785"/>
            <a:ext cx="376518" cy="441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vers le bas 9"/>
          <p:cNvSpPr/>
          <p:nvPr/>
        </p:nvSpPr>
        <p:spPr>
          <a:xfrm>
            <a:off x="4939553" y="4327150"/>
            <a:ext cx="403411" cy="4418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266579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36494" y="365125"/>
            <a:ext cx="10717306" cy="1325563"/>
          </a:xfrm>
        </p:spPr>
        <p:txBody>
          <a:bodyPr/>
          <a:lstStyle/>
          <a:p>
            <a:r>
              <a:rPr lang="fr-FR" dirty="0" smtClean="0"/>
              <a:t>Filière métier « Finance/ Contrôle de gestion »</a:t>
            </a:r>
            <a:endParaRPr lang="fr-FR" dirty="0"/>
          </a:p>
        </p:txBody>
      </p:sp>
      <p:pic>
        <p:nvPicPr>
          <p:cNvPr id="4" name="Espace réservé du contenu 3"/>
          <p:cNvPicPr>
            <a:picLocks noGrp="1" noChangeAspect="1"/>
          </p:cNvPicPr>
          <p:nvPr>
            <p:ph idx="1"/>
          </p:nvPr>
        </p:nvPicPr>
        <p:blipFill>
          <a:blip r:embed="rId2"/>
          <a:stretch>
            <a:fillRect/>
          </a:stretch>
        </p:blipFill>
        <p:spPr>
          <a:xfrm>
            <a:off x="143435" y="2034381"/>
            <a:ext cx="5163671" cy="3933825"/>
          </a:xfrm>
          <a:prstGeom prst="rect">
            <a:avLst/>
          </a:prstGeom>
        </p:spPr>
      </p:pic>
      <p:pic>
        <p:nvPicPr>
          <p:cNvPr id="5" name="Espace réservé du contenu 3"/>
          <p:cNvPicPr>
            <a:picLocks noChangeAspect="1"/>
          </p:cNvPicPr>
          <p:nvPr/>
        </p:nvPicPr>
        <p:blipFill>
          <a:blip r:embed="rId3"/>
          <a:stretch>
            <a:fillRect/>
          </a:stretch>
        </p:blipFill>
        <p:spPr>
          <a:xfrm>
            <a:off x="5521511" y="2034381"/>
            <a:ext cx="6218229" cy="3933824"/>
          </a:xfrm>
          <a:prstGeom prst="rect">
            <a:avLst/>
          </a:prstGeom>
        </p:spPr>
      </p:pic>
    </p:spTree>
    <p:extLst>
      <p:ext uri="{BB962C8B-B14F-4D97-AF65-F5344CB8AC3E}">
        <p14:creationId xmlns:p14="http://schemas.microsoft.com/office/powerpoint/2010/main" val="42318040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242050" y="543670"/>
            <a:ext cx="4849904" cy="5866093"/>
          </a:xfrm>
          <a:prstGeom prst="rect">
            <a:avLst/>
          </a:prstGeom>
        </p:spPr>
      </p:pic>
      <p:sp>
        <p:nvSpPr>
          <p:cNvPr id="3" name="Rectangle 2"/>
          <p:cNvSpPr/>
          <p:nvPr/>
        </p:nvSpPr>
        <p:spPr>
          <a:xfrm>
            <a:off x="5611906" y="851647"/>
            <a:ext cx="6454588" cy="583602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a:p>
            <a:pPr algn="ctr"/>
            <a:endParaRPr lang="fr-FR" dirty="0" smtClean="0"/>
          </a:p>
          <a:p>
            <a:pPr algn="ctr"/>
            <a:endParaRPr lang="fr-FR" dirty="0" smtClean="0"/>
          </a:p>
          <a:p>
            <a:pPr algn="ctr"/>
            <a:endParaRPr lang="fr-FR" dirty="0" smtClean="0">
              <a:solidFill>
                <a:schemeClr val="tx1"/>
              </a:solidFill>
            </a:endParaRPr>
          </a:p>
          <a:p>
            <a:pPr algn="ctr"/>
            <a:endParaRPr lang="fr-FR" dirty="0">
              <a:solidFill>
                <a:schemeClr val="tx1"/>
              </a:solidFill>
            </a:endParaRPr>
          </a:p>
          <a:p>
            <a:pPr algn="ctr"/>
            <a:endParaRPr lang="fr-FR" dirty="0" smtClean="0">
              <a:solidFill>
                <a:schemeClr val="tx1"/>
              </a:solidFill>
            </a:endParaRPr>
          </a:p>
          <a:p>
            <a:pPr algn="ctr"/>
            <a:endParaRPr lang="fr-FR" dirty="0">
              <a:solidFill>
                <a:schemeClr val="tx1"/>
              </a:solidFill>
            </a:endParaRPr>
          </a:p>
        </p:txBody>
      </p:sp>
      <p:cxnSp>
        <p:nvCxnSpPr>
          <p:cNvPr id="6" name="Connecteur droit 5"/>
          <p:cNvCxnSpPr/>
          <p:nvPr/>
        </p:nvCxnSpPr>
        <p:spPr>
          <a:xfrm>
            <a:off x="5611906" y="3021106"/>
            <a:ext cx="6454588" cy="89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611906" y="543670"/>
            <a:ext cx="6454588" cy="307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Métiers à la sortie</a:t>
            </a:r>
            <a:endParaRPr lang="fr-FR" dirty="0"/>
          </a:p>
        </p:txBody>
      </p:sp>
      <p:sp>
        <p:nvSpPr>
          <p:cNvPr id="14" name="Flèche droite 13"/>
          <p:cNvSpPr/>
          <p:nvPr/>
        </p:nvSpPr>
        <p:spPr>
          <a:xfrm>
            <a:off x="5091954" y="1792941"/>
            <a:ext cx="519952" cy="43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Flèche droite 14"/>
          <p:cNvSpPr/>
          <p:nvPr/>
        </p:nvSpPr>
        <p:spPr>
          <a:xfrm>
            <a:off x="5091954" y="4563035"/>
            <a:ext cx="519952"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5883564" y="969818"/>
            <a:ext cx="5874327" cy="19488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tx1"/>
                </a:solidFill>
              </a:rPr>
              <a:t>Auditeur // Consultant // Contrôleur budgétaire  // Chargé de reporting  // Contrôleur de gestion  // Consultant fonctionnel // Consultant en systèmes d’information  // Data miner  // Directeur des études  // Directeur du contrôle interne // Directeur du département conseil </a:t>
            </a:r>
            <a:endParaRPr lang="fr-FR" dirty="0">
              <a:solidFill>
                <a:schemeClr val="tx1"/>
              </a:solidFill>
            </a:endParaRPr>
          </a:p>
        </p:txBody>
      </p:sp>
      <p:sp>
        <p:nvSpPr>
          <p:cNvPr id="5" name="Rectangle 4"/>
          <p:cNvSpPr/>
          <p:nvPr/>
        </p:nvSpPr>
        <p:spPr>
          <a:xfrm>
            <a:off x="5883564" y="3241964"/>
            <a:ext cx="5874327" cy="2660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tx1"/>
                </a:solidFill>
              </a:rPr>
              <a:t>Analyste financier // Analyste crédit // Analyste risques // gestionnaire d’actifs // audit et conseil //  direction financière // conseil financier // métiers du private equity  // métiers de l’assurance  // métiers de la banque  //métiers du conseil  // métiers de l’audit </a:t>
            </a:r>
            <a:r>
              <a:rPr lang="fr-FR"/>
              <a:t>…</a:t>
            </a:r>
            <a:endParaRPr lang="fr-FR" dirty="0"/>
          </a:p>
        </p:txBody>
      </p:sp>
    </p:spTree>
    <p:extLst>
      <p:ext uri="{BB962C8B-B14F-4D97-AF65-F5344CB8AC3E}">
        <p14:creationId xmlns:p14="http://schemas.microsoft.com/office/powerpoint/2010/main" val="42943594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Video</a:t>
            </a:r>
            <a:r>
              <a:rPr lang="fr-FR" dirty="0"/>
              <a:t> contrôle de gestion</a:t>
            </a:r>
            <a:br>
              <a:rPr lang="fr-FR" dirty="0"/>
            </a:br>
            <a:endParaRPr lang="fr-FR" dirty="0"/>
          </a:p>
        </p:txBody>
      </p:sp>
      <p:sp>
        <p:nvSpPr>
          <p:cNvPr id="3" name="Espace réservé du contenu 2"/>
          <p:cNvSpPr>
            <a:spLocks noGrp="1"/>
          </p:cNvSpPr>
          <p:nvPr>
            <p:ph idx="1"/>
          </p:nvPr>
        </p:nvSpPr>
        <p:spPr/>
        <p:txBody>
          <a:bodyPr/>
          <a:lstStyle/>
          <a:p>
            <a:r>
              <a:rPr lang="fr-FR" dirty="0">
                <a:hlinkClick r:id="rId2"/>
              </a:rPr>
              <a:t>https://</a:t>
            </a:r>
            <a:r>
              <a:rPr lang="fr-FR" dirty="0" smtClean="0">
                <a:hlinkClick r:id="rId2"/>
              </a:rPr>
              <a:t>www.youtube.com/watch?v=Hz7qzXOWKro</a:t>
            </a:r>
            <a:endParaRPr lang="fr-FR" dirty="0" smtClean="0"/>
          </a:p>
          <a:p>
            <a:endParaRPr lang="fr-FR" dirty="0"/>
          </a:p>
        </p:txBody>
      </p:sp>
    </p:spTree>
    <p:extLst>
      <p:ext uri="{BB962C8B-B14F-4D97-AF65-F5344CB8AC3E}">
        <p14:creationId xmlns:p14="http://schemas.microsoft.com/office/powerpoint/2010/main" val="3604031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00018" y="461819"/>
            <a:ext cx="10515600" cy="5696672"/>
          </a:xfrm>
          <a:solidFill>
            <a:schemeClr val="accent4">
              <a:lumMod val="20000"/>
              <a:lumOff val="80000"/>
            </a:schemeClr>
          </a:solidFill>
        </p:spPr>
        <p:txBody>
          <a:bodyPr>
            <a:normAutofit/>
          </a:bodyPr>
          <a:lstStyle/>
          <a:p>
            <a:r>
              <a:rPr lang="fr-FR" sz="2000" dirty="0"/>
              <a:t>La création d’une entreprise naît au sein d’une idée de projet</a:t>
            </a:r>
            <a:r>
              <a:rPr lang="fr-FR" sz="2000" dirty="0" smtClean="0"/>
              <a:t>.</a:t>
            </a:r>
          </a:p>
          <a:p>
            <a:endParaRPr lang="fr-FR" sz="2000" dirty="0"/>
          </a:p>
          <a:p>
            <a:r>
              <a:rPr lang="fr-FR" sz="2000" dirty="0"/>
              <a:t>Créer une entreprise demande beaucoup de temps et d’investissement personnel</a:t>
            </a:r>
            <a:r>
              <a:rPr lang="fr-FR" sz="2000" dirty="0" smtClean="0"/>
              <a:t>.</a:t>
            </a:r>
          </a:p>
          <a:p>
            <a:endParaRPr lang="fr-FR" sz="2000" dirty="0"/>
          </a:p>
          <a:p>
            <a:r>
              <a:rPr lang="fr-FR" sz="2000" dirty="0"/>
              <a:t>Avant de se lancer dans cette création, il est important de bien savoir se situer sur le marché notamment par rapport à ses concurrents et définir une  stratégie </a:t>
            </a:r>
            <a:endParaRPr lang="fr-FR" sz="2000" dirty="0" smtClean="0"/>
          </a:p>
          <a:p>
            <a:endParaRPr lang="fr-FR" sz="2000" dirty="0"/>
          </a:p>
          <a:p>
            <a:r>
              <a:rPr lang="fr-FR" sz="2000" dirty="0"/>
              <a:t>D’où l’importance de constituer un business plan</a:t>
            </a:r>
            <a:r>
              <a:rPr lang="fr-FR" sz="2000" dirty="0" smtClean="0"/>
              <a:t>.</a:t>
            </a:r>
          </a:p>
          <a:p>
            <a:endParaRPr lang="fr-FR" sz="2000" dirty="0"/>
          </a:p>
          <a:p>
            <a:r>
              <a:rPr lang="fr-FR" sz="2000" dirty="0"/>
              <a:t>Le business plan est un document qui doit définir la stratégie commerciale et financière de l’entreprise, il comporte un plan d’actions  commerciales et un plan financier</a:t>
            </a:r>
          </a:p>
          <a:p>
            <a:endParaRPr lang="fr-FR" sz="2000" dirty="0"/>
          </a:p>
        </p:txBody>
      </p:sp>
    </p:spTree>
    <p:extLst>
      <p:ext uri="{BB962C8B-B14F-4D97-AF65-F5344CB8AC3E}">
        <p14:creationId xmlns:p14="http://schemas.microsoft.com/office/powerpoint/2010/main" val="22548706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Espace réservé du pied de page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fr-FR" altLang="en-US" sz="1000"/>
              <a:t>EMLV 2017-2018</a:t>
            </a:r>
          </a:p>
        </p:txBody>
      </p:sp>
      <p:sp>
        <p:nvSpPr>
          <p:cNvPr id="5" name="Rectangle à coins arrondis 4"/>
          <p:cNvSpPr/>
          <p:nvPr/>
        </p:nvSpPr>
        <p:spPr bwMode="auto">
          <a:xfrm>
            <a:off x="1992313" y="390525"/>
            <a:ext cx="8424862" cy="877888"/>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a:lstStyle/>
          <a:p>
            <a:pPr eaLnBrk="1" hangingPunct="1">
              <a:defRPr/>
            </a:pPr>
            <a:r>
              <a:rPr lang="fr-FR" sz="3600" b="1" dirty="0">
                <a:effectLst>
                  <a:outerShdw blurRad="38100" dist="38100" dir="2700000" algn="tl">
                    <a:srgbClr val="000000">
                      <a:alpha val="43137"/>
                    </a:srgbClr>
                  </a:outerShdw>
                </a:effectLst>
                <a:latin typeface="Arial" charset="0"/>
              </a:rPr>
              <a:t>Le métier: </a:t>
            </a:r>
            <a:r>
              <a:rPr lang="fr-FR" sz="3600" dirty="0">
                <a:effectLst>
                  <a:outerShdw blurRad="38100" dist="38100" dir="2700000" algn="tl">
                    <a:srgbClr val="000000">
                      <a:alpha val="43137"/>
                    </a:srgbClr>
                  </a:outerShdw>
                </a:effectLst>
                <a:latin typeface="Arial" charset="0"/>
              </a:rPr>
              <a:t>Contrôleur de gestion</a:t>
            </a:r>
          </a:p>
        </p:txBody>
      </p:sp>
      <p:sp>
        <p:nvSpPr>
          <p:cNvPr id="6" name="Rectangle 5"/>
          <p:cNvSpPr/>
          <p:nvPr/>
        </p:nvSpPr>
        <p:spPr>
          <a:xfrm>
            <a:off x="1992313" y="1773239"/>
            <a:ext cx="8424862" cy="3786187"/>
          </a:xfrm>
          <a:prstGeom prst="rect">
            <a:avLst/>
          </a:prstGeom>
          <a:solidFill>
            <a:schemeClr val="bg1"/>
          </a:solidFill>
        </p:spPr>
        <p:txBody>
          <a:bodyPr>
            <a:spAutoFit/>
          </a:bodyPr>
          <a:lstStyle/>
          <a:p>
            <a:pPr algn="just" eaLnBrk="1" hangingPunct="1">
              <a:lnSpc>
                <a:spcPct val="150000"/>
              </a:lnSpc>
              <a:defRPr/>
            </a:pPr>
            <a:r>
              <a:rPr lang="fr-FR" sz="2000" dirty="0">
                <a:effectLst>
                  <a:outerShdw blurRad="38100" dist="38100" dir="2700000" algn="tl">
                    <a:srgbClr val="000000">
                      <a:alpha val="43137"/>
                    </a:srgbClr>
                  </a:outerShdw>
                </a:effectLst>
                <a:latin typeface="Arial" charset="0"/>
              </a:rPr>
              <a:t>Le contrôleur de gestion est le </a:t>
            </a:r>
            <a:r>
              <a:rPr lang="fr-FR" sz="2000" dirty="0">
                <a:solidFill>
                  <a:srgbClr val="C00000"/>
                </a:solidFill>
                <a:effectLst>
                  <a:outerShdw blurRad="38100" dist="38100" dir="2700000" algn="tl">
                    <a:srgbClr val="000000">
                      <a:alpha val="43137"/>
                    </a:srgbClr>
                  </a:outerShdw>
                </a:effectLst>
                <a:latin typeface="Arial" charset="0"/>
              </a:rPr>
              <a:t>co-pilote de la performance</a:t>
            </a:r>
            <a:r>
              <a:rPr lang="fr-FR" sz="2000" dirty="0">
                <a:effectLst>
                  <a:outerShdw blurRad="38100" dist="38100" dir="2700000" algn="tl">
                    <a:srgbClr val="000000">
                      <a:alpha val="43137"/>
                    </a:srgbClr>
                  </a:outerShdw>
                </a:effectLst>
                <a:latin typeface="Arial" charset="0"/>
              </a:rPr>
              <a:t>.</a:t>
            </a:r>
          </a:p>
          <a:p>
            <a:pPr algn="just" eaLnBrk="1" hangingPunct="1">
              <a:lnSpc>
                <a:spcPct val="150000"/>
              </a:lnSpc>
              <a:defRPr/>
            </a:pPr>
            <a:endParaRPr lang="fr-FR" sz="2000" dirty="0">
              <a:effectLst>
                <a:outerShdw blurRad="38100" dist="38100" dir="2700000" algn="tl">
                  <a:srgbClr val="000000">
                    <a:alpha val="43137"/>
                  </a:srgbClr>
                </a:outerShdw>
              </a:effectLst>
              <a:latin typeface="Arial" charset="0"/>
            </a:endParaRPr>
          </a:p>
          <a:p>
            <a:pPr algn="just" eaLnBrk="1" hangingPunct="1">
              <a:lnSpc>
                <a:spcPct val="150000"/>
              </a:lnSpc>
              <a:defRPr/>
            </a:pPr>
            <a:r>
              <a:rPr lang="fr-FR" sz="2000" dirty="0">
                <a:effectLst>
                  <a:outerShdw blurRad="38100" dist="38100" dir="2700000" algn="tl">
                    <a:srgbClr val="000000">
                      <a:alpha val="43137"/>
                    </a:srgbClr>
                  </a:outerShdw>
                </a:effectLst>
                <a:latin typeface="Arial" charset="0"/>
              </a:rPr>
              <a:t>Il fournit à sa direction le résultat de ses </a:t>
            </a:r>
            <a:r>
              <a:rPr lang="fr-FR" sz="2000" dirty="0">
                <a:solidFill>
                  <a:srgbClr val="C00000"/>
                </a:solidFill>
                <a:effectLst>
                  <a:outerShdw blurRad="38100" dist="38100" dir="2700000" algn="tl">
                    <a:srgbClr val="000000">
                      <a:alpha val="43137"/>
                    </a:srgbClr>
                  </a:outerShdw>
                </a:effectLst>
                <a:latin typeface="Arial" charset="0"/>
              </a:rPr>
              <a:t>analyses économiques </a:t>
            </a:r>
            <a:r>
              <a:rPr lang="fr-FR" sz="2000" dirty="0">
                <a:effectLst>
                  <a:outerShdw blurRad="38100" dist="38100" dir="2700000" algn="tl">
                    <a:srgbClr val="000000">
                      <a:alpha val="43137"/>
                    </a:srgbClr>
                  </a:outerShdw>
                </a:effectLst>
                <a:latin typeface="Arial" charset="0"/>
              </a:rPr>
              <a:t>et </a:t>
            </a:r>
            <a:r>
              <a:rPr lang="fr-FR" sz="2000" dirty="0">
                <a:solidFill>
                  <a:srgbClr val="C00000"/>
                </a:solidFill>
                <a:effectLst>
                  <a:outerShdw blurRad="38100" dist="38100" dir="2700000" algn="tl">
                    <a:srgbClr val="000000">
                      <a:alpha val="43137"/>
                    </a:srgbClr>
                  </a:outerShdw>
                </a:effectLst>
                <a:latin typeface="Arial" charset="0"/>
              </a:rPr>
              <a:t>financières</a:t>
            </a:r>
            <a:r>
              <a:rPr lang="fr-FR" sz="2000" dirty="0">
                <a:effectLst>
                  <a:outerShdw blurRad="38100" dist="38100" dir="2700000" algn="tl">
                    <a:srgbClr val="000000">
                      <a:alpha val="43137"/>
                    </a:srgbClr>
                  </a:outerShdw>
                </a:effectLst>
                <a:latin typeface="Arial" charset="0"/>
              </a:rPr>
              <a:t>, nécessaires au pilotage opérationnel et stratégique de l'entreprise ou de la division à laquelle il est rattaché. </a:t>
            </a:r>
          </a:p>
          <a:p>
            <a:pPr algn="just" eaLnBrk="1" hangingPunct="1">
              <a:lnSpc>
                <a:spcPct val="150000"/>
              </a:lnSpc>
              <a:defRPr/>
            </a:pPr>
            <a:endParaRPr lang="fr-FR" sz="2000" dirty="0">
              <a:effectLst>
                <a:outerShdw blurRad="38100" dist="38100" dir="2700000" algn="tl">
                  <a:srgbClr val="000000">
                    <a:alpha val="43137"/>
                  </a:srgbClr>
                </a:outerShdw>
              </a:effectLst>
              <a:latin typeface="Arial" charset="0"/>
            </a:endParaRPr>
          </a:p>
          <a:p>
            <a:pPr algn="just" eaLnBrk="1" hangingPunct="1">
              <a:lnSpc>
                <a:spcPct val="150000"/>
              </a:lnSpc>
              <a:defRPr/>
            </a:pPr>
            <a:r>
              <a:rPr lang="fr-FR" sz="2000" dirty="0">
                <a:effectLst>
                  <a:outerShdw blurRad="38100" dist="38100" dir="2700000" algn="tl">
                    <a:srgbClr val="000000">
                      <a:alpha val="43137"/>
                    </a:srgbClr>
                  </a:outerShdw>
                </a:effectLst>
                <a:latin typeface="Arial" charset="0"/>
              </a:rPr>
              <a:t>En cela, </a:t>
            </a:r>
            <a:r>
              <a:rPr lang="fr-FR" sz="2000" dirty="0">
                <a:solidFill>
                  <a:srgbClr val="C00000"/>
                </a:solidFill>
                <a:effectLst>
                  <a:outerShdw blurRad="38100" dist="38100" dir="2700000" algn="tl">
                    <a:srgbClr val="000000">
                      <a:alpha val="43137"/>
                    </a:srgbClr>
                  </a:outerShdw>
                </a:effectLst>
                <a:latin typeface="Arial" charset="0"/>
              </a:rPr>
              <a:t>il accompagne </a:t>
            </a:r>
            <a:r>
              <a:rPr lang="fr-FR" sz="2000" dirty="0">
                <a:effectLst>
                  <a:outerShdw blurRad="38100" dist="38100" dir="2700000" algn="tl">
                    <a:srgbClr val="000000">
                      <a:alpha val="43137"/>
                    </a:srgbClr>
                  </a:outerShdw>
                </a:effectLst>
                <a:latin typeface="Arial" charset="0"/>
              </a:rPr>
              <a:t>les managers dans la gestion de l'activité et la prise de décision. </a:t>
            </a:r>
          </a:p>
        </p:txBody>
      </p:sp>
    </p:spTree>
    <p:extLst>
      <p:ext uri="{BB962C8B-B14F-4D97-AF65-F5344CB8AC3E}">
        <p14:creationId xmlns:p14="http://schemas.microsoft.com/office/powerpoint/2010/main" val="2009606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78859" y="2274607"/>
            <a:ext cx="10515600" cy="1325563"/>
          </a:xfrm>
          <a:solidFill>
            <a:schemeClr val="bg1"/>
          </a:solidFill>
        </p:spPr>
        <p:txBody>
          <a:bodyPr/>
          <a:lstStyle/>
          <a:p>
            <a:pPr algn="ctr"/>
            <a:r>
              <a:rPr lang="fr-FR" dirty="0" smtClean="0"/>
              <a:t>5- La finance vers une définition?</a:t>
            </a:r>
            <a:endParaRPr lang="fr-FR" dirty="0"/>
          </a:p>
        </p:txBody>
      </p:sp>
    </p:spTree>
    <p:extLst>
      <p:ext uri="{BB962C8B-B14F-4D97-AF65-F5344CB8AC3E}">
        <p14:creationId xmlns:p14="http://schemas.microsoft.com/office/powerpoint/2010/main" val="1728591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93455" y="624110"/>
            <a:ext cx="9611157" cy="761345"/>
          </a:xfrm>
          <a:solidFill>
            <a:schemeClr val="accent1">
              <a:lumMod val="40000"/>
              <a:lumOff val="60000"/>
            </a:schemeClr>
          </a:solidFill>
        </p:spPr>
        <p:txBody>
          <a:bodyPr>
            <a:normAutofit/>
          </a:bodyPr>
          <a:lstStyle/>
          <a:p>
            <a:r>
              <a:rPr lang="fr-FR" dirty="0" smtClean="0"/>
              <a:t>5-1- Les Différentes variantes de la finance</a:t>
            </a:r>
            <a:endParaRPr lang="fr-FR" dirty="0"/>
          </a:p>
        </p:txBody>
      </p:sp>
      <p:sp>
        <p:nvSpPr>
          <p:cNvPr id="3" name="Espace réservé du contenu 2"/>
          <p:cNvSpPr>
            <a:spLocks noGrp="1"/>
          </p:cNvSpPr>
          <p:nvPr>
            <p:ph idx="1"/>
          </p:nvPr>
        </p:nvSpPr>
        <p:spPr>
          <a:xfrm>
            <a:off x="1034473" y="2471389"/>
            <a:ext cx="10470139" cy="3777622"/>
          </a:xfrm>
          <a:solidFill>
            <a:schemeClr val="bg1"/>
          </a:solidFill>
        </p:spPr>
        <p:txBody>
          <a:bodyPr/>
          <a:lstStyle/>
          <a:p>
            <a:r>
              <a:rPr lang="fr-FR" dirty="0" smtClean="0"/>
              <a:t>Définition du terme « finance »?</a:t>
            </a:r>
          </a:p>
          <a:p>
            <a:endParaRPr lang="fr-FR" dirty="0" smtClean="0"/>
          </a:p>
          <a:p>
            <a:r>
              <a:rPr lang="fr-FR" dirty="0" smtClean="0"/>
              <a:t>Quelle différence y a t-il entre « finance </a:t>
            </a:r>
            <a:r>
              <a:rPr lang="fr-FR" dirty="0" err="1" smtClean="0"/>
              <a:t>intermédiée</a:t>
            </a:r>
            <a:r>
              <a:rPr lang="fr-FR" dirty="0" smtClean="0"/>
              <a:t> » et « finance </a:t>
            </a:r>
            <a:r>
              <a:rPr lang="fr-FR" dirty="0" err="1" smtClean="0"/>
              <a:t>désintermédiée</a:t>
            </a:r>
            <a:r>
              <a:rPr lang="fr-FR" dirty="0" smtClean="0"/>
              <a:t> »?</a:t>
            </a:r>
          </a:p>
          <a:p>
            <a:endParaRPr lang="fr-FR" dirty="0"/>
          </a:p>
          <a:p>
            <a:r>
              <a:rPr lang="fr-FR" dirty="0" smtClean="0"/>
              <a:t>Quelle différence y a -t-il entre finance d’entreprise et finance de marché?</a:t>
            </a:r>
            <a:endParaRPr lang="fr-FR" dirty="0"/>
          </a:p>
        </p:txBody>
      </p:sp>
      <p:sp>
        <p:nvSpPr>
          <p:cNvPr id="4" name="Rectangle 3"/>
          <p:cNvSpPr/>
          <p:nvPr/>
        </p:nvSpPr>
        <p:spPr>
          <a:xfrm>
            <a:off x="1034473" y="1929163"/>
            <a:ext cx="1326004" cy="369332"/>
          </a:xfrm>
          <a:prstGeom prst="rect">
            <a:avLst/>
          </a:prstGeom>
          <a:solidFill>
            <a:schemeClr val="bg2"/>
          </a:solidFill>
        </p:spPr>
        <p:txBody>
          <a:bodyPr wrap="none">
            <a:spAutoFit/>
          </a:bodyPr>
          <a:lstStyle/>
          <a:p>
            <a:r>
              <a:rPr lang="fr-FR" dirty="0"/>
              <a:t>Exercice : </a:t>
            </a:r>
          </a:p>
        </p:txBody>
      </p:sp>
    </p:spTree>
    <p:extLst>
      <p:ext uri="{BB962C8B-B14F-4D97-AF65-F5344CB8AC3E}">
        <p14:creationId xmlns:p14="http://schemas.microsoft.com/office/powerpoint/2010/main" val="10282631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757382"/>
            <a:ext cx="10515600" cy="5419581"/>
          </a:xfrm>
        </p:spPr>
        <p:txBody>
          <a:bodyPr>
            <a:normAutofit/>
          </a:bodyPr>
          <a:lstStyle/>
          <a:p>
            <a:r>
              <a:rPr lang="fr-FR" sz="2800" dirty="0" smtClean="0"/>
              <a:t>Toute la finance peut se résumer en trois questions:</a:t>
            </a:r>
          </a:p>
          <a:p>
            <a:endParaRPr lang="fr-FR" sz="2800" dirty="0"/>
          </a:p>
          <a:p>
            <a:endParaRPr lang="fr-FR" sz="2800" dirty="0" smtClean="0"/>
          </a:p>
          <a:p>
            <a:pPr marL="0" indent="0">
              <a:buNone/>
            </a:pPr>
            <a:r>
              <a:rPr lang="fr-FR" sz="2800" dirty="0" smtClean="0"/>
              <a:t>1- Comment trouver de l’argent? </a:t>
            </a:r>
          </a:p>
          <a:p>
            <a:endParaRPr lang="fr-FR" sz="2800" dirty="0" smtClean="0"/>
          </a:p>
          <a:p>
            <a:pPr marL="0" indent="0">
              <a:buNone/>
            </a:pPr>
            <a:r>
              <a:rPr lang="fr-FR" sz="2800" dirty="0" smtClean="0"/>
              <a:t>2-Comment garder l’argent? </a:t>
            </a:r>
          </a:p>
          <a:p>
            <a:endParaRPr lang="fr-FR" sz="2800" dirty="0" smtClean="0"/>
          </a:p>
          <a:p>
            <a:pPr marL="0" indent="0">
              <a:buNone/>
            </a:pPr>
            <a:r>
              <a:rPr lang="fr-FR" sz="2800" dirty="0" smtClean="0"/>
              <a:t>3- Comment gagner plus d’argent? </a:t>
            </a:r>
            <a:endParaRPr lang="fr-FR" sz="2800" dirty="0"/>
          </a:p>
        </p:txBody>
      </p:sp>
    </p:spTree>
    <p:extLst>
      <p:ext uri="{BB962C8B-B14F-4D97-AF65-F5344CB8AC3E}">
        <p14:creationId xmlns:p14="http://schemas.microsoft.com/office/powerpoint/2010/main" val="42193473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34837" y="374729"/>
            <a:ext cx="9352539" cy="650508"/>
          </a:xfrm>
          <a:solidFill>
            <a:schemeClr val="bg2"/>
          </a:solidFill>
        </p:spPr>
        <p:txBody>
          <a:bodyPr>
            <a:normAutofit fontScale="90000"/>
          </a:bodyPr>
          <a:lstStyle/>
          <a:p>
            <a:r>
              <a:rPr lang="fr-FR" dirty="0" smtClean="0"/>
              <a:t>1ère Question: Comment </a:t>
            </a:r>
            <a:r>
              <a:rPr lang="fr-FR" dirty="0"/>
              <a:t>trouver de l’argent? </a:t>
            </a:r>
            <a:br>
              <a:rPr lang="fr-FR" dirty="0"/>
            </a:br>
            <a:r>
              <a:rPr lang="fr-FR" dirty="0"/>
              <a:t> </a:t>
            </a:r>
          </a:p>
        </p:txBody>
      </p:sp>
      <p:sp>
        <p:nvSpPr>
          <p:cNvPr id="3" name="Espace réservé du contenu 2"/>
          <p:cNvSpPr>
            <a:spLocks noGrp="1"/>
          </p:cNvSpPr>
          <p:nvPr>
            <p:ph idx="1"/>
          </p:nvPr>
        </p:nvSpPr>
        <p:spPr>
          <a:xfrm>
            <a:off x="838200" y="1407458"/>
            <a:ext cx="10515600" cy="5187305"/>
          </a:xfrm>
        </p:spPr>
        <p:txBody>
          <a:bodyPr>
            <a:normAutofit/>
          </a:bodyPr>
          <a:lstStyle/>
          <a:p>
            <a:r>
              <a:rPr lang="fr-FR" dirty="0" smtClean="0"/>
              <a:t>Le monde de la finance est divisé en 2 catégories:</a:t>
            </a:r>
          </a:p>
          <a:p>
            <a:pPr marL="0" indent="0">
              <a:buNone/>
            </a:pPr>
            <a:endParaRPr lang="fr-FR" dirty="0" smtClean="0"/>
          </a:p>
          <a:p>
            <a:pPr>
              <a:buFontTx/>
              <a:buChar char="-"/>
            </a:pPr>
            <a:r>
              <a:rPr lang="fr-FR" dirty="0" smtClean="0"/>
              <a:t>Ceux qui ont des ressources financières et ceux qui ont des besoins de financement (</a:t>
            </a:r>
            <a:r>
              <a:rPr lang="fr-FR" dirty="0" err="1" smtClean="0"/>
              <a:t>Exp</a:t>
            </a:r>
            <a:r>
              <a:rPr lang="fr-FR" dirty="0" smtClean="0"/>
              <a:t>: les USA et la Chine)</a:t>
            </a:r>
          </a:p>
          <a:p>
            <a:pPr marL="0" indent="0">
              <a:buNone/>
            </a:pPr>
            <a:endParaRPr lang="fr-FR" dirty="0" smtClean="0"/>
          </a:p>
          <a:p>
            <a:pPr>
              <a:buFontTx/>
              <a:buChar char="-"/>
            </a:pPr>
            <a:r>
              <a:rPr lang="fr-FR" dirty="0" smtClean="0"/>
              <a:t>Dans une économie développée ceux qui disposent des ressources sont: les ménages (détenteurs d’une épargne) et les institutions financières (banques, compagnies d’assurance)</a:t>
            </a:r>
          </a:p>
          <a:p>
            <a:pPr>
              <a:buFontTx/>
              <a:buChar char="-"/>
            </a:pPr>
            <a:endParaRPr lang="fr-FR" dirty="0" smtClean="0"/>
          </a:p>
          <a:p>
            <a:pPr>
              <a:buFontTx/>
              <a:buChar char="-"/>
            </a:pPr>
            <a:r>
              <a:rPr lang="fr-FR" dirty="0" smtClean="0"/>
              <a:t>Les Entreprises et  l’Etat sont demandeurs « d’argent »</a:t>
            </a:r>
          </a:p>
          <a:p>
            <a:pPr>
              <a:buFontTx/>
              <a:buChar char="-"/>
            </a:pPr>
            <a:endParaRPr lang="fr-FR" dirty="0" smtClean="0"/>
          </a:p>
          <a:p>
            <a:pPr>
              <a:buFontTx/>
              <a:buChar char="-"/>
            </a:pPr>
            <a:r>
              <a:rPr lang="fr-FR" dirty="0" smtClean="0"/>
              <a:t>Certains acteurs sont la fois détenteurs et demandeurs d’argent</a:t>
            </a:r>
          </a:p>
          <a:p>
            <a:pPr>
              <a:buFontTx/>
              <a:buChar char="-"/>
            </a:pPr>
            <a:endParaRPr lang="fr-FR" dirty="0" smtClean="0"/>
          </a:p>
          <a:p>
            <a:pPr>
              <a:buFontTx/>
              <a:buChar char="-"/>
            </a:pPr>
            <a:endParaRPr lang="fr-FR" dirty="0"/>
          </a:p>
        </p:txBody>
      </p:sp>
    </p:spTree>
    <p:extLst>
      <p:ext uri="{BB962C8B-B14F-4D97-AF65-F5344CB8AC3E}">
        <p14:creationId xmlns:p14="http://schemas.microsoft.com/office/powerpoint/2010/main" val="1888145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2561" y="226946"/>
            <a:ext cx="8911687" cy="558145"/>
          </a:xfrm>
          <a:solidFill>
            <a:schemeClr val="accent1">
              <a:lumMod val="20000"/>
              <a:lumOff val="80000"/>
            </a:schemeClr>
          </a:solidFill>
        </p:spPr>
        <p:txBody>
          <a:bodyPr>
            <a:normAutofit fontScale="90000"/>
          </a:bodyPr>
          <a:lstStyle/>
          <a:p>
            <a:r>
              <a:rPr lang="fr-FR" dirty="0" smtClean="0"/>
              <a:t>La Finance </a:t>
            </a:r>
            <a:r>
              <a:rPr lang="fr-FR" dirty="0" err="1" smtClean="0"/>
              <a:t>intermédiée</a:t>
            </a:r>
            <a:endParaRPr lang="fr-FR" dirty="0"/>
          </a:p>
        </p:txBody>
      </p:sp>
      <p:sp>
        <p:nvSpPr>
          <p:cNvPr id="3" name="Espace réservé du contenu 2"/>
          <p:cNvSpPr>
            <a:spLocks noGrp="1"/>
          </p:cNvSpPr>
          <p:nvPr>
            <p:ph idx="1"/>
          </p:nvPr>
        </p:nvSpPr>
        <p:spPr>
          <a:xfrm>
            <a:off x="831272" y="1025236"/>
            <a:ext cx="10885776" cy="4223277"/>
          </a:xfrm>
        </p:spPr>
        <p:txBody>
          <a:bodyPr>
            <a:noAutofit/>
          </a:bodyPr>
          <a:lstStyle/>
          <a:p>
            <a:r>
              <a:rPr lang="fr-FR" sz="2800" dirty="0" smtClean="0"/>
              <a:t>Dans un marché </a:t>
            </a:r>
            <a:r>
              <a:rPr lang="fr-FR" sz="2800" dirty="0" err="1" smtClean="0"/>
              <a:t>intermédié</a:t>
            </a:r>
            <a:r>
              <a:rPr lang="fr-FR" sz="2800" dirty="0" smtClean="0"/>
              <a:t>, les ménages peuvent passer par un intermédiaire pour mettre leur « argent » à disposition des entreprises ou d’autres ménages,</a:t>
            </a:r>
          </a:p>
          <a:p>
            <a:endParaRPr lang="fr-FR" sz="2800" dirty="0" smtClean="0"/>
          </a:p>
          <a:p>
            <a:r>
              <a:rPr lang="fr-FR" sz="2800" dirty="0" smtClean="0"/>
              <a:t>Les ménages placent leur argent sur un compte bancaire (rémunéré ou pas) et la banque prête cet argent aux entreprises en prenant une </a:t>
            </a:r>
            <a:r>
              <a:rPr lang="fr-FR" sz="2800" b="1" dirty="0" smtClean="0"/>
              <a:t>marge d’intermédiation</a:t>
            </a:r>
          </a:p>
          <a:p>
            <a:endParaRPr lang="fr-FR" sz="2800" b="1" dirty="0" smtClean="0"/>
          </a:p>
          <a:p>
            <a:r>
              <a:rPr lang="fr-FR" sz="2800" dirty="0" smtClean="0"/>
              <a:t>Les compagnies d’assurance sont aussi des intermédiaires qui collectent des primes d’assurances et les investissent sur les marchés financiers</a:t>
            </a:r>
          </a:p>
          <a:p>
            <a:endParaRPr lang="fr-FR" sz="2800" dirty="0" smtClean="0"/>
          </a:p>
          <a:p>
            <a:endParaRPr lang="fr-FR" sz="2800" dirty="0" smtClean="0"/>
          </a:p>
          <a:p>
            <a:endParaRPr lang="fr-FR" sz="2800" dirty="0" smtClean="0"/>
          </a:p>
        </p:txBody>
      </p:sp>
    </p:spTree>
    <p:extLst>
      <p:ext uri="{BB962C8B-B14F-4D97-AF65-F5344CB8AC3E}">
        <p14:creationId xmlns:p14="http://schemas.microsoft.com/office/powerpoint/2010/main" val="29593883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161472" y="1038004"/>
            <a:ext cx="10515600" cy="3238432"/>
          </a:xfrm>
        </p:spPr>
        <p:txBody>
          <a:bodyPr>
            <a:noAutofit/>
          </a:bodyPr>
          <a:lstStyle/>
          <a:p>
            <a:r>
              <a:rPr lang="fr-FR" sz="2400" dirty="0" smtClean="0"/>
              <a:t>Si un ménage veut allouer directement et sans intermédiaire son épargne aux entreprises, il peut souscrire à leurs actions </a:t>
            </a:r>
            <a:r>
              <a:rPr lang="fr-FR" sz="2400" dirty="0" err="1" smtClean="0"/>
              <a:t>càd</a:t>
            </a:r>
            <a:r>
              <a:rPr lang="fr-FR" sz="2400" dirty="0" smtClean="0"/>
              <a:t> en devenant investisseur</a:t>
            </a:r>
          </a:p>
          <a:p>
            <a:r>
              <a:rPr lang="fr-FR" sz="2400" dirty="0" smtClean="0"/>
              <a:t>Une entreprise  a deux manières de financer son activité: </a:t>
            </a:r>
          </a:p>
          <a:p>
            <a:pPr marL="0" indent="0">
              <a:buNone/>
            </a:pPr>
            <a:endParaRPr lang="fr-FR" sz="2400" dirty="0" smtClean="0"/>
          </a:p>
          <a:p>
            <a:r>
              <a:rPr lang="fr-FR" sz="2400" dirty="0" smtClean="0"/>
              <a:t>Une manière </a:t>
            </a:r>
            <a:r>
              <a:rPr lang="fr-FR" sz="2400" dirty="0" err="1" smtClean="0"/>
              <a:t>intermédiée</a:t>
            </a:r>
            <a:r>
              <a:rPr lang="fr-FR" sz="2400" dirty="0" smtClean="0"/>
              <a:t>: solliciter les banques, les fonds d’investissement etc. Ces intermédiaires collectent de l’argent et le réinvestissent</a:t>
            </a:r>
          </a:p>
          <a:p>
            <a:r>
              <a:rPr lang="fr-FR" sz="2400" dirty="0" smtClean="0"/>
              <a:t>De manière </a:t>
            </a:r>
            <a:r>
              <a:rPr lang="fr-FR" sz="2400" dirty="0" err="1" smtClean="0"/>
              <a:t>désintermédiée</a:t>
            </a:r>
            <a:r>
              <a:rPr lang="fr-FR" sz="2400" dirty="0" smtClean="0"/>
              <a:t>: une entreprise peut émettre des titres directement au public ou avec les banques , Chaque investisseur individuel pourra choisir auprès de qui et dans quelle proportion investir,</a:t>
            </a:r>
          </a:p>
        </p:txBody>
      </p:sp>
    </p:spTree>
    <p:extLst>
      <p:ext uri="{BB962C8B-B14F-4D97-AF65-F5344CB8AC3E}">
        <p14:creationId xmlns:p14="http://schemas.microsoft.com/office/powerpoint/2010/main" val="27210161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10327" y="624110"/>
            <a:ext cx="9966037" cy="1280890"/>
          </a:xfrm>
          <a:solidFill>
            <a:schemeClr val="bg2"/>
          </a:solidFill>
        </p:spPr>
        <p:txBody>
          <a:bodyPr/>
          <a:lstStyle/>
          <a:p>
            <a:r>
              <a:rPr lang="fr-FR" dirty="0" smtClean="0"/>
              <a:t>2</a:t>
            </a:r>
            <a:r>
              <a:rPr lang="fr-FR" baseline="30000" dirty="0" smtClean="0"/>
              <a:t>ème</a:t>
            </a:r>
            <a:r>
              <a:rPr lang="fr-FR" dirty="0" smtClean="0"/>
              <a:t>  question- comment garder son argent?</a:t>
            </a:r>
            <a:endParaRPr lang="fr-FR" dirty="0"/>
          </a:p>
        </p:txBody>
      </p:sp>
      <p:sp>
        <p:nvSpPr>
          <p:cNvPr id="3" name="Espace réservé du contenu 2"/>
          <p:cNvSpPr>
            <a:spLocks noGrp="1"/>
          </p:cNvSpPr>
          <p:nvPr>
            <p:ph idx="1"/>
          </p:nvPr>
        </p:nvSpPr>
        <p:spPr>
          <a:xfrm>
            <a:off x="1874982" y="2373745"/>
            <a:ext cx="9694285" cy="3777622"/>
          </a:xfrm>
        </p:spPr>
        <p:txBody>
          <a:bodyPr>
            <a:normAutofit/>
          </a:bodyPr>
          <a:lstStyle/>
          <a:p>
            <a:r>
              <a:rPr lang="fr-FR" sz="2400" dirty="0" smtClean="0"/>
              <a:t>Ce choix peut être rationnel si le ménage veut prendre zéro risque, la question est à partir de quel niveau de risque le détenteur de ressources refuse les investissements</a:t>
            </a:r>
          </a:p>
          <a:p>
            <a:endParaRPr lang="fr-FR" sz="2400" dirty="0" smtClean="0"/>
          </a:p>
          <a:p>
            <a:r>
              <a:rPr lang="fr-FR" sz="2400" dirty="0" smtClean="0"/>
              <a:t>Le risque est un élément très important dans la décision financière</a:t>
            </a:r>
          </a:p>
          <a:p>
            <a:endParaRPr lang="fr-FR" sz="2400" dirty="0" smtClean="0"/>
          </a:p>
          <a:p>
            <a:r>
              <a:rPr lang="fr-FR" sz="2400" dirty="0" smtClean="0"/>
              <a:t>Plus le risque est élevé plus le rendement doit être élevé</a:t>
            </a:r>
            <a:endParaRPr lang="fr-FR" sz="2400" dirty="0"/>
          </a:p>
        </p:txBody>
      </p:sp>
    </p:spTree>
    <p:extLst>
      <p:ext uri="{BB962C8B-B14F-4D97-AF65-F5344CB8AC3E}">
        <p14:creationId xmlns:p14="http://schemas.microsoft.com/office/powerpoint/2010/main" val="29153571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44073" y="624110"/>
            <a:ext cx="9860539" cy="1280890"/>
          </a:xfrm>
          <a:solidFill>
            <a:schemeClr val="bg2"/>
          </a:solidFill>
        </p:spPr>
        <p:txBody>
          <a:bodyPr/>
          <a:lstStyle/>
          <a:p>
            <a:r>
              <a:rPr lang="fr-FR" dirty="0" smtClean="0"/>
              <a:t>3</a:t>
            </a:r>
            <a:r>
              <a:rPr lang="fr-FR" baseline="30000" dirty="0" smtClean="0"/>
              <a:t>ème</a:t>
            </a:r>
            <a:r>
              <a:rPr lang="fr-FR" dirty="0" smtClean="0"/>
              <a:t> question- comment gagner plus d’argent?</a:t>
            </a:r>
            <a:endParaRPr lang="fr-FR" dirty="0"/>
          </a:p>
        </p:txBody>
      </p:sp>
      <p:sp>
        <p:nvSpPr>
          <p:cNvPr id="3" name="Espace réservé du contenu 2"/>
          <p:cNvSpPr>
            <a:spLocks noGrp="1"/>
          </p:cNvSpPr>
          <p:nvPr>
            <p:ph idx="1"/>
          </p:nvPr>
        </p:nvSpPr>
        <p:spPr>
          <a:xfrm>
            <a:off x="1739466" y="2281381"/>
            <a:ext cx="9852170" cy="4045527"/>
          </a:xfrm>
        </p:spPr>
        <p:txBody>
          <a:bodyPr>
            <a:normAutofit/>
          </a:bodyPr>
          <a:lstStyle/>
          <a:p>
            <a:r>
              <a:rPr lang="fr-FR" sz="2000" dirty="0" smtClean="0"/>
              <a:t>Le gain d’argent représente la rentabilité, il est corrélé à la notion de risque</a:t>
            </a:r>
          </a:p>
          <a:p>
            <a:endParaRPr lang="fr-FR" sz="2000" dirty="0" smtClean="0"/>
          </a:p>
          <a:p>
            <a:r>
              <a:rPr lang="fr-FR" sz="2000" dirty="0" smtClean="0"/>
              <a:t>Ce qui compte c’est la combinaison risque- rentabilité d’un investissement</a:t>
            </a:r>
          </a:p>
          <a:p>
            <a:endParaRPr lang="fr-FR" sz="2000" dirty="0" smtClean="0"/>
          </a:p>
          <a:p>
            <a:r>
              <a:rPr lang="fr-FR" sz="2000" dirty="0" smtClean="0"/>
              <a:t>L’objectif de chaque investisseur ou de chaque entreprise est d’investir dans des projets qui offrent un niveau de rentabilité satisfaisant compte tenu leur risque</a:t>
            </a:r>
          </a:p>
          <a:p>
            <a:endParaRPr lang="fr-FR" sz="2000" dirty="0" smtClean="0"/>
          </a:p>
          <a:p>
            <a:r>
              <a:rPr lang="fr-FR" sz="2000" dirty="0" smtClean="0"/>
              <a:t>La difficulté comment mesure le niveau de risque d’un investissement à priori?</a:t>
            </a:r>
          </a:p>
          <a:p>
            <a:endParaRPr lang="fr-FR" sz="2000" dirty="0"/>
          </a:p>
        </p:txBody>
      </p:sp>
    </p:spTree>
    <p:extLst>
      <p:ext uri="{BB962C8B-B14F-4D97-AF65-F5344CB8AC3E}">
        <p14:creationId xmlns:p14="http://schemas.microsoft.com/office/powerpoint/2010/main" val="2754511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1499322" y="3084946"/>
            <a:ext cx="8915400" cy="3214254"/>
          </a:xfrm>
          <a:solidFill>
            <a:schemeClr val="accent1">
              <a:lumMod val="20000"/>
              <a:lumOff val="80000"/>
            </a:schemeClr>
          </a:solidFill>
        </p:spPr>
        <p:txBody>
          <a:bodyPr>
            <a:noAutofit/>
          </a:bodyPr>
          <a:lstStyle/>
          <a:p>
            <a:pPr marL="0" indent="0">
              <a:buNone/>
            </a:pPr>
            <a:r>
              <a:rPr lang="fr-FR" sz="3200" dirty="0" smtClean="0"/>
              <a:t>La finance d’entreprise se pratique dans les entreprises, la finance de marché se pratique sur les marchés financiers et la finance publique se pratique au sein des établissements publics et collectivités territoriales</a:t>
            </a:r>
          </a:p>
          <a:p>
            <a:endParaRPr lang="fr-FR" sz="3200" dirty="0"/>
          </a:p>
        </p:txBody>
      </p:sp>
      <p:pic>
        <p:nvPicPr>
          <p:cNvPr id="6" name="Image 5"/>
          <p:cNvPicPr>
            <a:picLocks noChangeAspect="1"/>
          </p:cNvPicPr>
          <p:nvPr/>
        </p:nvPicPr>
        <p:blipFill>
          <a:blip r:embed="rId2"/>
          <a:stretch>
            <a:fillRect/>
          </a:stretch>
        </p:blipFill>
        <p:spPr>
          <a:xfrm>
            <a:off x="2551112" y="230043"/>
            <a:ext cx="4448175" cy="2647950"/>
          </a:xfrm>
          <a:prstGeom prst="rect">
            <a:avLst/>
          </a:prstGeom>
        </p:spPr>
      </p:pic>
    </p:spTree>
    <p:extLst>
      <p:ext uri="{BB962C8B-B14F-4D97-AF65-F5344CB8AC3E}">
        <p14:creationId xmlns:p14="http://schemas.microsoft.com/office/powerpoint/2010/main" val="2050563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66273" y="591127"/>
            <a:ext cx="10515600" cy="5752090"/>
          </a:xfrm>
          <a:solidFill>
            <a:schemeClr val="accent4">
              <a:lumMod val="20000"/>
              <a:lumOff val="80000"/>
            </a:schemeClr>
          </a:solidFill>
        </p:spPr>
        <p:txBody>
          <a:bodyPr>
            <a:normAutofit/>
          </a:bodyPr>
          <a:lstStyle/>
          <a:p>
            <a:r>
              <a:rPr lang="fr-FR" sz="2400" dirty="0" smtClean="0"/>
              <a:t>Le business plan sert à convaincre les actionnaires et /ou la banque de la valeur que va représenter l’entreprise.</a:t>
            </a:r>
          </a:p>
          <a:p>
            <a:endParaRPr lang="fr-FR" sz="2400" dirty="0" smtClean="0"/>
          </a:p>
          <a:p>
            <a:r>
              <a:rPr lang="fr-FR" sz="2400" dirty="0" smtClean="0"/>
              <a:t>L’aspect plus spécifique lors de la création d’entreprise est l’évaluation</a:t>
            </a:r>
            <a:endParaRPr lang="fr-FR" sz="2400" dirty="0"/>
          </a:p>
          <a:p>
            <a:pPr marL="0" indent="0">
              <a:buNone/>
            </a:pPr>
            <a:r>
              <a:rPr lang="fr-FR" sz="2400" dirty="0" smtClean="0"/>
              <a:t>Des risques financiers.</a:t>
            </a:r>
          </a:p>
          <a:p>
            <a:pPr marL="0" indent="0">
              <a:buNone/>
            </a:pPr>
            <a:endParaRPr lang="fr-FR" sz="2400" dirty="0" smtClean="0"/>
          </a:p>
          <a:p>
            <a:r>
              <a:rPr lang="fr-FR" sz="2400" dirty="0"/>
              <a:t>L</a:t>
            </a:r>
            <a:r>
              <a:rPr lang="fr-FR" sz="2400" dirty="0" smtClean="0"/>
              <a:t>a création d’une entreprise  représente un gros risque financier pour les dirigeants, les investisseurs et les créanciers</a:t>
            </a:r>
          </a:p>
          <a:p>
            <a:endParaRPr lang="fr-FR" sz="2400" dirty="0" smtClean="0"/>
          </a:p>
          <a:p>
            <a:r>
              <a:rPr lang="fr-FR" sz="2400" dirty="0" smtClean="0"/>
              <a:t>Un plan de financement est donc nécessaire car il représente l’argument de crédibilité dans la capacité des dirigeants à conduire le développement de l’entreprise</a:t>
            </a:r>
            <a:endParaRPr lang="fr-FR" sz="2400" dirty="0"/>
          </a:p>
        </p:txBody>
      </p:sp>
    </p:spTree>
    <p:extLst>
      <p:ext uri="{BB962C8B-B14F-4D97-AF65-F5344CB8AC3E}">
        <p14:creationId xmlns:p14="http://schemas.microsoft.com/office/powerpoint/2010/main" val="17694977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48873" y="683490"/>
            <a:ext cx="9555739" cy="1221509"/>
          </a:xfrm>
          <a:solidFill>
            <a:schemeClr val="bg2"/>
          </a:solidFill>
        </p:spPr>
        <p:txBody>
          <a:bodyPr/>
          <a:lstStyle/>
          <a:p>
            <a:r>
              <a:rPr lang="fr-FR" dirty="0" smtClean="0"/>
              <a:t>La finance de marché</a:t>
            </a:r>
            <a:endParaRPr lang="fr-FR" dirty="0"/>
          </a:p>
        </p:txBody>
      </p:sp>
      <p:sp>
        <p:nvSpPr>
          <p:cNvPr id="3" name="Espace réservé du contenu 2"/>
          <p:cNvSpPr>
            <a:spLocks noGrp="1"/>
          </p:cNvSpPr>
          <p:nvPr>
            <p:ph idx="1"/>
          </p:nvPr>
        </p:nvSpPr>
        <p:spPr>
          <a:xfrm>
            <a:off x="1948872" y="2937164"/>
            <a:ext cx="9555739" cy="3112603"/>
          </a:xfrm>
        </p:spPr>
        <p:txBody>
          <a:bodyPr/>
          <a:lstStyle/>
          <a:p>
            <a:r>
              <a:rPr lang="fr-FR" dirty="0"/>
              <a:t>https://www.youtube.com/watch?v=NxKILVOmKCo</a:t>
            </a:r>
          </a:p>
        </p:txBody>
      </p:sp>
    </p:spTree>
    <p:extLst>
      <p:ext uri="{BB962C8B-B14F-4D97-AF65-F5344CB8AC3E}">
        <p14:creationId xmlns:p14="http://schemas.microsoft.com/office/powerpoint/2010/main" val="4284454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97891" y="624110"/>
            <a:ext cx="9906721" cy="1001490"/>
          </a:xfrm>
          <a:solidFill>
            <a:schemeClr val="accent1">
              <a:lumMod val="40000"/>
              <a:lumOff val="60000"/>
            </a:schemeClr>
          </a:solidFill>
        </p:spPr>
        <p:txBody>
          <a:bodyPr vert="horz" lIns="91440" tIns="45720" rIns="91440" bIns="45720" rtlCol="0" anchor="t">
            <a:normAutofit fontScale="90000"/>
          </a:bodyPr>
          <a:lstStyle/>
          <a:p>
            <a:r>
              <a:rPr lang="fr-FR" dirty="0" smtClean="0"/>
              <a:t>5-2  </a:t>
            </a:r>
            <a:r>
              <a:rPr lang="fr-FR" dirty="0"/>
              <a:t>FOCUS SUR LA FINANCE D’ENTREPRISE : cas pratique  </a:t>
            </a:r>
            <a:br>
              <a:rPr lang="fr-FR" dirty="0"/>
            </a:br>
            <a:endParaRPr lang="fr-FR" dirty="0"/>
          </a:p>
        </p:txBody>
      </p:sp>
      <p:sp>
        <p:nvSpPr>
          <p:cNvPr id="3" name="Espace réservé du contenu 2"/>
          <p:cNvSpPr>
            <a:spLocks noGrp="1"/>
          </p:cNvSpPr>
          <p:nvPr>
            <p:ph idx="1"/>
          </p:nvPr>
        </p:nvSpPr>
        <p:spPr>
          <a:xfrm>
            <a:off x="989012" y="2032001"/>
            <a:ext cx="10515600" cy="4431290"/>
          </a:xfrm>
        </p:spPr>
        <p:txBody>
          <a:bodyPr>
            <a:normAutofit/>
          </a:bodyPr>
          <a:lstStyle/>
          <a:p>
            <a:r>
              <a:rPr lang="fr-FR" dirty="0" smtClean="0"/>
              <a:t>La </a:t>
            </a:r>
            <a:r>
              <a:rPr lang="fr-FR" dirty="0"/>
              <a:t>finance d’entreprise analyse les données </a:t>
            </a:r>
            <a:r>
              <a:rPr lang="fr-FR" dirty="0" smtClean="0"/>
              <a:t>comptables et </a:t>
            </a:r>
            <a:r>
              <a:rPr lang="fr-FR" dirty="0"/>
              <a:t>arbitre les décisions, avec pour objectifs </a:t>
            </a:r>
            <a:r>
              <a:rPr lang="fr-FR" dirty="0" smtClean="0"/>
              <a:t>un accroissement </a:t>
            </a:r>
            <a:r>
              <a:rPr lang="fr-FR" dirty="0"/>
              <a:t>de la valeur de marché de l’entreprise </a:t>
            </a:r>
            <a:r>
              <a:rPr lang="fr-FR" dirty="0" smtClean="0"/>
              <a:t>et une </a:t>
            </a:r>
            <a:r>
              <a:rPr lang="fr-FR" dirty="0"/>
              <a:t>augmentation des </a:t>
            </a:r>
            <a:r>
              <a:rPr lang="fr-FR" dirty="0" smtClean="0"/>
              <a:t>profits.</a:t>
            </a:r>
            <a:endParaRPr lang="fr-FR" dirty="0"/>
          </a:p>
          <a:p>
            <a:r>
              <a:rPr lang="fr-FR" dirty="0"/>
              <a:t>Sa gestion par les directeurs financiers, en liaison </a:t>
            </a:r>
            <a:r>
              <a:rPr lang="fr-FR" dirty="0" smtClean="0"/>
              <a:t>étroite avec </a:t>
            </a:r>
            <a:r>
              <a:rPr lang="fr-FR" dirty="0"/>
              <a:t>les dirigeants, vise la performance financière, </a:t>
            </a:r>
            <a:r>
              <a:rPr lang="fr-FR" dirty="0" smtClean="0"/>
              <a:t>résultant d’un </a:t>
            </a:r>
            <a:r>
              <a:rPr lang="fr-FR" dirty="0"/>
              <a:t>rapport </a:t>
            </a:r>
            <a:r>
              <a:rPr lang="fr-FR" dirty="0" smtClean="0"/>
              <a:t>optimal entre rentabilité et incertitude </a:t>
            </a:r>
            <a:r>
              <a:rPr lang="fr-FR" dirty="0"/>
              <a:t>(risque</a:t>
            </a:r>
            <a:r>
              <a:rPr lang="fr-FR" dirty="0" smtClean="0"/>
              <a:t>). </a:t>
            </a:r>
          </a:p>
          <a:p>
            <a:pPr marL="0" indent="0">
              <a:buNone/>
            </a:pPr>
            <a:endParaRPr lang="fr-FR" dirty="0"/>
          </a:p>
          <a:p>
            <a:pPr marL="0" indent="0">
              <a:buNone/>
            </a:pPr>
            <a:r>
              <a:rPr lang="fr-FR" dirty="0"/>
              <a:t>Ses principales composantes reposent sur :</a:t>
            </a:r>
          </a:p>
          <a:p>
            <a:pPr marL="0" indent="0">
              <a:buNone/>
            </a:pPr>
            <a:r>
              <a:rPr lang="fr-FR" dirty="0" smtClean="0"/>
              <a:t>-  L’analyse financière de l’activité</a:t>
            </a:r>
          </a:p>
          <a:p>
            <a:pPr marL="0" indent="0">
              <a:buNone/>
            </a:pPr>
            <a:r>
              <a:rPr lang="fr-FR" dirty="0"/>
              <a:t>-</a:t>
            </a:r>
            <a:r>
              <a:rPr lang="fr-FR" dirty="0" smtClean="0"/>
              <a:t>  L’amélioration </a:t>
            </a:r>
            <a:r>
              <a:rPr lang="fr-FR" dirty="0"/>
              <a:t>de la trésorerie par l’apport de capitaux.</a:t>
            </a:r>
          </a:p>
          <a:p>
            <a:pPr marL="0" indent="0">
              <a:buNone/>
            </a:pPr>
            <a:r>
              <a:rPr lang="fr-FR" dirty="0" smtClean="0"/>
              <a:t>-  L’évaluation </a:t>
            </a:r>
            <a:r>
              <a:rPr lang="fr-FR" dirty="0"/>
              <a:t>et le financement des projets d’investissement</a:t>
            </a:r>
            <a:r>
              <a:rPr lang="fr-FR" dirty="0" smtClean="0"/>
              <a:t>.</a:t>
            </a:r>
          </a:p>
          <a:p>
            <a:pPr marL="0" indent="0">
              <a:buNone/>
            </a:pPr>
            <a:r>
              <a:rPr lang="fr-FR" dirty="0" smtClean="0"/>
              <a:t>-   La rétribution des investisseurs</a:t>
            </a:r>
            <a:endParaRPr lang="fr-FR" dirty="0"/>
          </a:p>
        </p:txBody>
      </p:sp>
    </p:spTree>
    <p:extLst>
      <p:ext uri="{BB962C8B-B14F-4D97-AF65-F5344CB8AC3E}">
        <p14:creationId xmlns:p14="http://schemas.microsoft.com/office/powerpoint/2010/main" val="13364599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21870" y="1012037"/>
            <a:ext cx="8911687" cy="1280890"/>
          </a:xfrm>
          <a:solidFill>
            <a:schemeClr val="bg2"/>
          </a:solidFill>
        </p:spPr>
        <p:txBody>
          <a:bodyPr/>
          <a:lstStyle/>
          <a:p>
            <a:r>
              <a:rPr lang="fr-FR" dirty="0" smtClean="0"/>
              <a:t>Dans la peau d’un jeune « Financier »</a:t>
            </a:r>
            <a:endParaRPr lang="fr-FR" dirty="0"/>
          </a:p>
        </p:txBody>
      </p:sp>
      <p:sp>
        <p:nvSpPr>
          <p:cNvPr id="3" name="Espace réservé du contenu 2"/>
          <p:cNvSpPr>
            <a:spLocks noGrp="1"/>
          </p:cNvSpPr>
          <p:nvPr>
            <p:ph idx="1"/>
          </p:nvPr>
        </p:nvSpPr>
        <p:spPr>
          <a:xfrm>
            <a:off x="1078346" y="3278908"/>
            <a:ext cx="10515600" cy="868219"/>
          </a:xfrm>
          <a:solidFill>
            <a:schemeClr val="bg1"/>
          </a:solidFill>
        </p:spPr>
        <p:txBody>
          <a:bodyPr>
            <a:normAutofit/>
          </a:bodyPr>
          <a:lstStyle/>
          <a:p>
            <a:pPr marL="0" indent="0" algn="ctr">
              <a:buNone/>
            </a:pPr>
            <a:r>
              <a:rPr lang="fr-FR" sz="4400" dirty="0" smtClean="0"/>
              <a:t>CAS de la boulangerie Lépine  </a:t>
            </a:r>
            <a:r>
              <a:rPr lang="fr-FR" sz="4400" dirty="0" err="1" smtClean="0"/>
              <a:t>Itée</a:t>
            </a:r>
            <a:endParaRPr lang="fr-FR" sz="4400" dirty="0"/>
          </a:p>
        </p:txBody>
      </p:sp>
      <p:sp>
        <p:nvSpPr>
          <p:cNvPr id="4" name="ZoneTexte 3"/>
          <p:cNvSpPr txBox="1"/>
          <p:nvPr/>
        </p:nvSpPr>
        <p:spPr>
          <a:xfrm>
            <a:off x="1496291" y="4507345"/>
            <a:ext cx="7509164" cy="369332"/>
          </a:xfrm>
          <a:prstGeom prst="rect">
            <a:avLst/>
          </a:prstGeom>
          <a:solidFill>
            <a:schemeClr val="bg1"/>
          </a:solidFill>
        </p:spPr>
        <p:txBody>
          <a:bodyPr wrap="square" rtlCol="0">
            <a:spAutoFit/>
          </a:bodyPr>
          <a:lstStyle/>
          <a:p>
            <a:r>
              <a:rPr lang="fr-FR" dirty="0" smtClean="0"/>
              <a:t>Travail de groupe:   groupe de 3 étudiants</a:t>
            </a:r>
            <a:endParaRPr lang="fr-FR" dirty="0"/>
          </a:p>
        </p:txBody>
      </p:sp>
    </p:spTree>
    <p:extLst>
      <p:ext uri="{BB962C8B-B14F-4D97-AF65-F5344CB8AC3E}">
        <p14:creationId xmlns:p14="http://schemas.microsoft.com/office/powerpoint/2010/main" val="31871172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34836" y="609600"/>
            <a:ext cx="9718964" cy="5567363"/>
          </a:xfrm>
          <a:solidFill>
            <a:schemeClr val="accent4">
              <a:lumMod val="20000"/>
              <a:lumOff val="80000"/>
            </a:schemeClr>
          </a:solidFill>
        </p:spPr>
        <p:txBody>
          <a:bodyPr>
            <a:noAutofit/>
          </a:bodyPr>
          <a:lstStyle/>
          <a:p>
            <a:r>
              <a:rPr lang="fr-FR" sz="2400" dirty="0" smtClean="0"/>
              <a:t>La construction du plan de financement se fait sur plusieurs exercices (en général trois exercices) en deux parties avec les </a:t>
            </a:r>
            <a:r>
              <a:rPr lang="fr-FR" sz="2400" dirty="0" smtClean="0">
                <a:solidFill>
                  <a:srgbClr val="FF0000"/>
                </a:solidFill>
              </a:rPr>
              <a:t>emplois et les ressources</a:t>
            </a:r>
            <a:r>
              <a:rPr lang="fr-FR" sz="2400" dirty="0" smtClean="0"/>
              <a:t>.</a:t>
            </a:r>
          </a:p>
          <a:p>
            <a:endParaRPr lang="fr-FR" sz="2400" dirty="0" smtClean="0"/>
          </a:p>
          <a:p>
            <a:r>
              <a:rPr lang="fr-FR" sz="2400" dirty="0" smtClean="0"/>
              <a:t>Grâce au plan de financement, l’entreprise peut vite s’apercevoir s’il lui  manque des ressources et si le projet tient la route</a:t>
            </a:r>
          </a:p>
          <a:p>
            <a:endParaRPr lang="fr-FR" sz="2400" dirty="0" smtClean="0"/>
          </a:p>
          <a:p>
            <a:r>
              <a:rPr lang="fr-FR" sz="2400" dirty="0" smtClean="0"/>
              <a:t>Au fur et à mesure qu’elle se développe, elle doit mettre en place des outils de contrôle pour surveiller et piloter sa performance </a:t>
            </a:r>
          </a:p>
          <a:p>
            <a:endParaRPr lang="fr-FR" sz="2400" dirty="0">
              <a:solidFill>
                <a:srgbClr val="FF0000"/>
              </a:solidFill>
            </a:endParaRPr>
          </a:p>
          <a:p>
            <a:r>
              <a:rPr lang="fr-FR" sz="2400" dirty="0" smtClean="0">
                <a:solidFill>
                  <a:srgbClr val="FF0000"/>
                </a:solidFill>
              </a:rPr>
              <a:t>Ce pilotage est souvent </a:t>
            </a:r>
            <a:r>
              <a:rPr lang="fr-FR" sz="2400" dirty="0" smtClean="0">
                <a:solidFill>
                  <a:srgbClr val="FF0000"/>
                </a:solidFill>
              </a:rPr>
              <a:t>délégué </a:t>
            </a:r>
            <a:r>
              <a:rPr lang="fr-FR" sz="2400" dirty="0" smtClean="0">
                <a:solidFill>
                  <a:srgbClr val="FF0000"/>
                </a:solidFill>
              </a:rPr>
              <a:t>au département financier</a:t>
            </a:r>
            <a:endParaRPr lang="fr-FR" sz="2400" dirty="0">
              <a:solidFill>
                <a:srgbClr val="FF0000"/>
              </a:solidFill>
            </a:endParaRPr>
          </a:p>
        </p:txBody>
      </p:sp>
    </p:spTree>
    <p:extLst>
      <p:ext uri="{BB962C8B-B14F-4D97-AF65-F5344CB8AC3E}">
        <p14:creationId xmlns:p14="http://schemas.microsoft.com/office/powerpoint/2010/main" val="10052186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62546" y="471055"/>
            <a:ext cx="9601921" cy="1459346"/>
          </a:xfrm>
          <a:solidFill>
            <a:schemeClr val="bg1"/>
          </a:solidFill>
        </p:spPr>
        <p:txBody>
          <a:bodyPr>
            <a:noAutofit/>
          </a:bodyPr>
          <a:lstStyle/>
          <a:p>
            <a:r>
              <a:rPr lang="fr-FR" sz="4800" dirty="0" smtClean="0"/>
              <a:t>2- Rôle du « Financier » dans l’entreprise </a:t>
            </a:r>
            <a:endParaRPr lang="fr-FR" sz="4800" dirty="0"/>
          </a:p>
        </p:txBody>
      </p:sp>
      <p:sp>
        <p:nvSpPr>
          <p:cNvPr id="4" name="Rectangle 3"/>
          <p:cNvSpPr/>
          <p:nvPr/>
        </p:nvSpPr>
        <p:spPr>
          <a:xfrm>
            <a:off x="3103418" y="2503055"/>
            <a:ext cx="6206836" cy="25769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a:picLocks noChangeAspect="1"/>
          </p:cNvPicPr>
          <p:nvPr/>
        </p:nvPicPr>
        <p:blipFill>
          <a:blip r:embed="rId2"/>
          <a:stretch>
            <a:fillRect/>
          </a:stretch>
        </p:blipFill>
        <p:spPr>
          <a:xfrm>
            <a:off x="3029527" y="2627306"/>
            <a:ext cx="6280727" cy="1298149"/>
          </a:xfrm>
          <a:prstGeom prst="rect">
            <a:avLst/>
          </a:prstGeom>
          <a:solidFill>
            <a:schemeClr val="bg1"/>
          </a:solidFill>
        </p:spPr>
      </p:pic>
      <p:pic>
        <p:nvPicPr>
          <p:cNvPr id="6" name="Image 5"/>
          <p:cNvPicPr>
            <a:picLocks noChangeAspect="1"/>
          </p:cNvPicPr>
          <p:nvPr/>
        </p:nvPicPr>
        <p:blipFill>
          <a:blip r:embed="rId3"/>
          <a:stretch>
            <a:fillRect/>
          </a:stretch>
        </p:blipFill>
        <p:spPr>
          <a:xfrm>
            <a:off x="3029527" y="4076393"/>
            <a:ext cx="6280727" cy="1127858"/>
          </a:xfrm>
          <a:prstGeom prst="rect">
            <a:avLst/>
          </a:prstGeom>
        </p:spPr>
      </p:pic>
    </p:spTree>
    <p:extLst>
      <p:ext uri="{BB962C8B-B14F-4D97-AF65-F5344CB8AC3E}">
        <p14:creationId xmlns:p14="http://schemas.microsoft.com/office/powerpoint/2010/main" val="1964674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75509" y="833174"/>
            <a:ext cx="10515600" cy="5630116"/>
          </a:xfrm>
          <a:solidFill>
            <a:schemeClr val="accent4">
              <a:lumMod val="20000"/>
              <a:lumOff val="80000"/>
            </a:schemeClr>
          </a:solidFill>
        </p:spPr>
        <p:txBody>
          <a:bodyPr>
            <a:normAutofit/>
          </a:bodyPr>
          <a:lstStyle/>
          <a:p>
            <a:r>
              <a:rPr lang="fr-FR" dirty="0">
                <a:latin typeface="OfficinaSans-Book"/>
              </a:rPr>
              <a:t>Les </a:t>
            </a:r>
            <a:r>
              <a:rPr lang="fr-FR" dirty="0" smtClean="0">
                <a:latin typeface="OfficinaSans-Book"/>
              </a:rPr>
              <a:t>directions financières </a:t>
            </a:r>
            <a:r>
              <a:rPr lang="fr-FR" dirty="0">
                <a:latin typeface="OfficinaSans-Book"/>
              </a:rPr>
              <a:t>regroupent des métiers variés </a:t>
            </a:r>
            <a:r>
              <a:rPr lang="fr-FR" dirty="0" smtClean="0">
                <a:latin typeface="OfficinaSans-Book"/>
              </a:rPr>
              <a:t>dont le </a:t>
            </a:r>
            <a:r>
              <a:rPr lang="fr-FR" dirty="0">
                <a:latin typeface="OfficinaSans-Book"/>
              </a:rPr>
              <a:t>point commun </a:t>
            </a:r>
            <a:r>
              <a:rPr lang="fr-FR" dirty="0" smtClean="0">
                <a:latin typeface="OfficinaSans-Book"/>
              </a:rPr>
              <a:t>est:</a:t>
            </a:r>
          </a:p>
          <a:p>
            <a:endParaRPr lang="fr-FR" dirty="0">
              <a:latin typeface="OfficinaSans-Book"/>
            </a:endParaRPr>
          </a:p>
          <a:p>
            <a:pPr>
              <a:buFontTx/>
              <a:buChar char="-"/>
            </a:pPr>
            <a:r>
              <a:rPr lang="fr-FR" dirty="0" smtClean="0">
                <a:latin typeface="OfficinaSans-Book"/>
              </a:rPr>
              <a:t>Le </a:t>
            </a:r>
            <a:r>
              <a:rPr lang="fr-FR" dirty="0">
                <a:latin typeface="OfficinaSans-Book"/>
              </a:rPr>
              <a:t>traitement d’informations </a:t>
            </a:r>
            <a:r>
              <a:rPr lang="fr-FR" dirty="0" smtClean="0">
                <a:latin typeface="OfficinaSans-Book"/>
              </a:rPr>
              <a:t>financières et de documents </a:t>
            </a:r>
            <a:r>
              <a:rPr lang="fr-FR" dirty="0">
                <a:latin typeface="OfficinaSans-Book"/>
              </a:rPr>
              <a:t>comptables ou financiers nécessaires au </a:t>
            </a:r>
            <a:r>
              <a:rPr lang="fr-FR" dirty="0" smtClean="0">
                <a:latin typeface="OfficinaSans-Book"/>
              </a:rPr>
              <a:t>fonctionnement opérationnel </a:t>
            </a:r>
            <a:r>
              <a:rPr lang="fr-FR" dirty="0">
                <a:latin typeface="OfficinaSans-Book"/>
              </a:rPr>
              <a:t>de l’activité de l’entreprise</a:t>
            </a:r>
            <a:r>
              <a:rPr lang="fr-FR" dirty="0" smtClean="0">
                <a:latin typeface="OfficinaSans-Book"/>
              </a:rPr>
              <a:t>.</a:t>
            </a:r>
          </a:p>
          <a:p>
            <a:pPr>
              <a:buFontTx/>
              <a:buChar char="-"/>
            </a:pPr>
            <a:endParaRPr lang="fr-FR" dirty="0" smtClean="0">
              <a:latin typeface="OfficinaSans-Book"/>
            </a:endParaRPr>
          </a:p>
          <a:p>
            <a:pPr>
              <a:buFontTx/>
              <a:buChar char="-"/>
            </a:pPr>
            <a:r>
              <a:rPr lang="fr-FR" dirty="0" smtClean="0">
                <a:latin typeface="OfficinaSans-Book"/>
              </a:rPr>
              <a:t>de Fournir des informations légales sur les comptes</a:t>
            </a:r>
          </a:p>
          <a:p>
            <a:pPr>
              <a:buFontTx/>
              <a:buChar char="-"/>
            </a:pPr>
            <a:endParaRPr lang="fr-FR" dirty="0">
              <a:latin typeface="OfficinaSans-Book"/>
            </a:endParaRPr>
          </a:p>
          <a:p>
            <a:pPr>
              <a:buFontTx/>
              <a:buChar char="-"/>
            </a:pPr>
            <a:r>
              <a:rPr lang="fr-FR" dirty="0" smtClean="0">
                <a:latin typeface="OfficinaSans-Book"/>
              </a:rPr>
              <a:t>Le pilotage de l’activité via le calcul de ratios lié à l’activité, le choix des </a:t>
            </a:r>
            <a:r>
              <a:rPr lang="fr-FR" smtClean="0">
                <a:latin typeface="OfficinaSans-Book"/>
              </a:rPr>
              <a:t>investissements </a:t>
            </a:r>
            <a:r>
              <a:rPr lang="fr-FR" smtClean="0">
                <a:latin typeface="OfficinaSans-Book"/>
              </a:rPr>
              <a:t>futurs </a:t>
            </a:r>
            <a:r>
              <a:rPr lang="fr-FR" dirty="0" smtClean="0">
                <a:latin typeface="OfficinaSans-Book"/>
              </a:rPr>
              <a:t>et de leurs financements</a:t>
            </a:r>
          </a:p>
          <a:p>
            <a:pPr>
              <a:buFontTx/>
              <a:buChar char="-"/>
            </a:pPr>
            <a:endParaRPr lang="fr-FR" dirty="0" smtClean="0">
              <a:latin typeface="OfficinaSans-Book"/>
            </a:endParaRPr>
          </a:p>
          <a:p>
            <a:pPr>
              <a:buFontTx/>
              <a:buChar char="-"/>
            </a:pPr>
            <a:r>
              <a:rPr lang="fr-FR" dirty="0" smtClean="0">
                <a:latin typeface="OfficinaSans-Book"/>
              </a:rPr>
              <a:t>La Gestion des ressources</a:t>
            </a:r>
          </a:p>
          <a:p>
            <a:pPr marL="0" indent="0">
              <a:buNone/>
            </a:pPr>
            <a:endParaRPr lang="fr-FR" dirty="0">
              <a:latin typeface="OfficinaSans-Book"/>
            </a:endParaRPr>
          </a:p>
          <a:p>
            <a:pPr marL="0" indent="0">
              <a:buNone/>
            </a:pPr>
            <a:r>
              <a:rPr lang="fr-FR" dirty="0" smtClean="0">
                <a:latin typeface="OfficinaSans-Book"/>
              </a:rPr>
              <a:t>Les services financiers  sont </a:t>
            </a:r>
            <a:r>
              <a:rPr lang="fr-FR" dirty="0">
                <a:latin typeface="OfficinaSans-Book"/>
              </a:rPr>
              <a:t>les garants </a:t>
            </a:r>
            <a:r>
              <a:rPr lang="fr-FR" dirty="0" smtClean="0">
                <a:latin typeface="OfficinaSans-Book"/>
              </a:rPr>
              <a:t>de la </a:t>
            </a:r>
            <a:r>
              <a:rPr lang="fr-FR" dirty="0">
                <a:latin typeface="OfficinaSans-Book"/>
              </a:rPr>
              <a:t>sécurité financière, de la maîtrise des risques </a:t>
            </a:r>
            <a:r>
              <a:rPr lang="fr-FR" dirty="0" smtClean="0">
                <a:latin typeface="OfficinaSans-Book"/>
              </a:rPr>
              <a:t>financiers et </a:t>
            </a:r>
            <a:r>
              <a:rPr lang="fr-FR" dirty="0">
                <a:latin typeface="OfficinaSans-Book"/>
              </a:rPr>
              <a:t>de la pérennité de l’entreprise.</a:t>
            </a:r>
            <a:endParaRPr lang="fr-FR" dirty="0"/>
          </a:p>
        </p:txBody>
      </p:sp>
      <p:sp>
        <p:nvSpPr>
          <p:cNvPr id="4" name="Flèche droite 3"/>
          <p:cNvSpPr/>
          <p:nvPr/>
        </p:nvSpPr>
        <p:spPr>
          <a:xfrm>
            <a:off x="282388" y="5522259"/>
            <a:ext cx="555812" cy="286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7876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91554" y="337783"/>
            <a:ext cx="8911687" cy="1280890"/>
          </a:xfrm>
          <a:solidFill>
            <a:schemeClr val="accent1">
              <a:lumMod val="40000"/>
              <a:lumOff val="60000"/>
            </a:schemeClr>
          </a:solidFill>
        </p:spPr>
        <p:txBody>
          <a:bodyPr>
            <a:noAutofit/>
          </a:bodyPr>
          <a:lstStyle/>
          <a:p>
            <a:r>
              <a:rPr lang="fr-FR" sz="2400" u="sng" dirty="0" smtClean="0"/>
              <a:t>1</a:t>
            </a:r>
            <a:r>
              <a:rPr lang="fr-FR" sz="2400" u="sng" baseline="30000" dirty="0" smtClean="0"/>
              <a:t>er</a:t>
            </a:r>
            <a:r>
              <a:rPr lang="fr-FR" sz="2400" u="sng" dirty="0" smtClean="0"/>
              <a:t> rôle</a:t>
            </a:r>
            <a:r>
              <a:rPr lang="fr-FR" dirty="0" smtClean="0"/>
              <a:t>: </a:t>
            </a:r>
            <a:r>
              <a:rPr lang="fr-FR" sz="2400" dirty="0" smtClean="0"/>
              <a:t>Les financiers produisent de l’information financière pour satisfaire les besoins des différentes parties prenantes</a:t>
            </a:r>
            <a:r>
              <a:rPr lang="fr-FR" sz="3200" dirty="0" smtClean="0"/>
              <a:t/>
            </a:r>
            <a:br>
              <a:rPr lang="fr-FR" sz="3200" dirty="0" smtClean="0"/>
            </a:br>
            <a:endParaRPr lang="fr-FR" sz="3200" dirty="0"/>
          </a:p>
        </p:txBody>
      </p:sp>
      <p:pic>
        <p:nvPicPr>
          <p:cNvPr id="4" name="Espace réservé du contenu 3"/>
          <p:cNvPicPr>
            <a:picLocks noGrp="1" noChangeAspect="1"/>
          </p:cNvPicPr>
          <p:nvPr>
            <p:ph idx="1"/>
          </p:nvPr>
        </p:nvPicPr>
        <p:blipFill>
          <a:blip r:embed="rId2"/>
          <a:stretch>
            <a:fillRect/>
          </a:stretch>
        </p:blipFill>
        <p:spPr>
          <a:xfrm>
            <a:off x="1891554" y="2443956"/>
            <a:ext cx="7323884" cy="3114675"/>
          </a:xfrm>
          <a:prstGeom prst="rect">
            <a:avLst/>
          </a:prstGeom>
        </p:spPr>
      </p:pic>
    </p:spTree>
    <p:extLst>
      <p:ext uri="{BB962C8B-B14F-4D97-AF65-F5344CB8AC3E}">
        <p14:creationId xmlns:p14="http://schemas.microsoft.com/office/powerpoint/2010/main" val="4205640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Correction:</a:t>
            </a:r>
            <a:endParaRPr lang="fr-FR" dirty="0"/>
          </a:p>
        </p:txBody>
      </p:sp>
      <p:pic>
        <p:nvPicPr>
          <p:cNvPr id="4" name="Espace réservé du contenu 3"/>
          <p:cNvPicPr>
            <a:picLocks noGrp="1" noChangeAspect="1"/>
          </p:cNvPicPr>
          <p:nvPr>
            <p:ph idx="1"/>
          </p:nvPr>
        </p:nvPicPr>
        <p:blipFill>
          <a:blip r:embed="rId2"/>
          <a:stretch>
            <a:fillRect/>
          </a:stretch>
        </p:blipFill>
        <p:spPr>
          <a:xfrm>
            <a:off x="2918692" y="1905000"/>
            <a:ext cx="7390534" cy="3641725"/>
          </a:xfrm>
          <a:prstGeom prst="rect">
            <a:avLst/>
          </a:prstGeom>
        </p:spPr>
      </p:pic>
    </p:spTree>
    <p:extLst>
      <p:ext uri="{BB962C8B-B14F-4D97-AF65-F5344CB8AC3E}">
        <p14:creationId xmlns:p14="http://schemas.microsoft.com/office/powerpoint/2010/main" val="7202907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549</TotalTime>
  <Words>1601</Words>
  <Application>Microsoft Office PowerPoint</Application>
  <PresentationFormat>Grand écran</PresentationFormat>
  <Paragraphs>214</Paragraphs>
  <Slides>42</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42</vt:i4>
      </vt:variant>
    </vt:vector>
  </HeadingPairs>
  <TitlesOfParts>
    <vt:vector size="48" baseType="lpstr">
      <vt:lpstr>Arial</vt:lpstr>
      <vt:lpstr>Calibri</vt:lpstr>
      <vt:lpstr>Century Gothic</vt:lpstr>
      <vt:lpstr>OfficinaSans-Book</vt:lpstr>
      <vt:lpstr>Wingdings 3</vt:lpstr>
      <vt:lpstr>Brin</vt:lpstr>
      <vt:lpstr>  1- Introduction</vt:lpstr>
      <vt:lpstr>1ère et 2ème séance </vt:lpstr>
      <vt:lpstr>Présentation PowerPoint</vt:lpstr>
      <vt:lpstr>Présentation PowerPoint</vt:lpstr>
      <vt:lpstr>Présentation PowerPoint</vt:lpstr>
      <vt:lpstr>Présentation PowerPoint</vt:lpstr>
      <vt:lpstr>Présentation PowerPoint</vt:lpstr>
      <vt:lpstr>1er rôle: Les financiers produisent de l’information financière pour satisfaire les besoins des différentes parties prenantes </vt:lpstr>
      <vt:lpstr>Correction:</vt:lpstr>
      <vt:lpstr>Présentation PowerPoint</vt:lpstr>
      <vt:lpstr>Présentation PowerPoint</vt:lpstr>
      <vt:lpstr>2e Rôle : Accompagner l’entreprise dans sa prise de décision</vt:lpstr>
      <vt:lpstr>Présentation PowerPoint</vt:lpstr>
      <vt:lpstr>Correction:</vt:lpstr>
      <vt:lpstr>Présentation PowerPoint</vt:lpstr>
      <vt:lpstr>Présentation PowerPoint</vt:lpstr>
      <vt:lpstr>Présentation PowerPoint</vt:lpstr>
      <vt:lpstr>Vidéo d’un  DAF</vt:lpstr>
      <vt:lpstr>Présentation PowerPoint</vt:lpstr>
      <vt:lpstr>Présentation PowerPoint</vt:lpstr>
      <vt:lpstr>Présentation PowerPoint</vt:lpstr>
      <vt:lpstr>Présentation PowerPoint</vt:lpstr>
      <vt:lpstr>Présentation PowerPoint</vt:lpstr>
      <vt:lpstr> Evolution du métier: témoignage</vt:lpstr>
      <vt:lpstr>4-   Découverte des deux métiers liés à la finance de l’entreprise à l’EMLV</vt:lpstr>
      <vt:lpstr>Parcours « Finance/Contrôle de gestion » à l’EMLV</vt:lpstr>
      <vt:lpstr>Filière métier « Finance/ Contrôle de gestion »</vt:lpstr>
      <vt:lpstr>Présentation PowerPoint</vt:lpstr>
      <vt:lpstr>Video contrôle de gestion </vt:lpstr>
      <vt:lpstr>Présentation PowerPoint</vt:lpstr>
      <vt:lpstr>5- La finance vers une définition?</vt:lpstr>
      <vt:lpstr>5-1- Les Différentes variantes de la finance</vt:lpstr>
      <vt:lpstr>Présentation PowerPoint</vt:lpstr>
      <vt:lpstr>1ère Question: Comment trouver de l’argent?   </vt:lpstr>
      <vt:lpstr>La Finance intermédiée</vt:lpstr>
      <vt:lpstr>Présentation PowerPoint</vt:lpstr>
      <vt:lpstr>2ème  question- comment garder son argent?</vt:lpstr>
      <vt:lpstr>3ème question- comment gagner plus d’argent?</vt:lpstr>
      <vt:lpstr>Présentation PowerPoint</vt:lpstr>
      <vt:lpstr>La finance de marché</vt:lpstr>
      <vt:lpstr>5-2  FOCUS SUR LA FINANCE D’ENTREPRISE : cas pratique   </vt:lpstr>
      <vt:lpstr>Dans la peau d’un jeune « Financier »</vt:lpstr>
    </vt:vector>
  </TitlesOfParts>
  <Company>Association Leonard devinci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Pascal CONRAZIER</dc:creator>
  <cp:lastModifiedBy>Pascal CONRAZIER</cp:lastModifiedBy>
  <cp:revision>111</cp:revision>
  <dcterms:created xsi:type="dcterms:W3CDTF">2017-09-12T07:36:44Z</dcterms:created>
  <dcterms:modified xsi:type="dcterms:W3CDTF">2017-09-25T09:30:01Z</dcterms:modified>
</cp:coreProperties>
</file>