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3" r:id="rId22"/>
    <p:sldId id="336" r:id="rId23"/>
    <p:sldId id="337" r:id="rId24"/>
    <p:sldId id="338" r:id="rId25"/>
    <p:sldId id="340" r:id="rId26"/>
    <p:sldId id="341" r:id="rId27"/>
    <p:sldId id="343" r:id="rId28"/>
    <p:sldId id="342" r:id="rId29"/>
  </p:sldIdLst>
  <p:sldSz cx="9144000" cy="6858000" type="screen4x3"/>
  <p:notesSz cx="67945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FFFF00"/>
    <a:srgbClr val="FF6600"/>
    <a:srgbClr val="ED7E00"/>
    <a:srgbClr val="6699FF"/>
    <a:srgbClr val="00CCFF"/>
    <a:srgbClr val="00CC00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8128"/>
  </p:normalViewPr>
  <p:slideViewPr>
    <p:cSldViewPr>
      <p:cViewPr>
        <p:scale>
          <a:sx n="90" d="100"/>
          <a:sy n="90" d="100"/>
        </p:scale>
        <p:origin x="-91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1F4700-3AD2-40F3-BC9A-DEC1E9A26854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F44E15-8966-4E67-95B6-439F528D8C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4EEA18C1-F008-44FA-AEF3-64BE4EB2839B}" type="slidenum">
              <a:rPr lang="fr-FR" sz="1000" i="1">
                <a:latin typeface="Times New Roman" pitchFamily="18" charset="0"/>
              </a:rPr>
              <a:pPr algn="r" defTabSz="927100" eaLnBrk="0" hangingPunct="0"/>
              <a:t>11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3CF16656-6209-4944-B040-AA1C201FECF9}" type="slidenum">
              <a:rPr lang="fr-FR" sz="1000" i="1">
                <a:latin typeface="Times New Roman" pitchFamily="18" charset="0"/>
              </a:rPr>
              <a:pPr algn="r" defTabSz="927100" eaLnBrk="0" hangingPunct="0"/>
              <a:t>20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A33D086F-E750-4422-BC1A-5B942CAC938E}" type="slidenum">
              <a:rPr lang="fr-FR" sz="1000" i="1">
                <a:latin typeface="Times New Roman" pitchFamily="18" charset="0"/>
              </a:rPr>
              <a:pPr algn="r" defTabSz="927100" eaLnBrk="0" hangingPunct="0"/>
              <a:t>21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lIns="92711" tIns="46356" rIns="92711" bIns="4635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55FABD19-EFBC-486B-9F9D-445AE0FD77DE}" type="slidenum">
              <a:rPr lang="fr-FR" sz="1000" i="1">
                <a:latin typeface="Times New Roman" pitchFamily="18" charset="0"/>
              </a:rPr>
              <a:pPr algn="r" defTabSz="927100" eaLnBrk="0" hangingPunct="0"/>
              <a:t>12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866CCB0E-AAFC-48CD-984B-17C0681B8C78}" type="slidenum">
              <a:rPr lang="fr-FR" sz="1000" i="1">
                <a:latin typeface="Times New Roman" pitchFamily="18" charset="0"/>
              </a:rPr>
              <a:pPr algn="r" defTabSz="927100" eaLnBrk="0" hangingPunct="0"/>
              <a:t>13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47FFD353-F183-44B3-8E13-4B6821AB81E6}" type="slidenum">
              <a:rPr lang="fr-FR" sz="1000" i="1">
                <a:latin typeface="Times New Roman" pitchFamily="18" charset="0"/>
              </a:rPr>
              <a:pPr algn="r" defTabSz="927100" eaLnBrk="0" hangingPunct="0"/>
              <a:t>14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49A8E6BC-4535-4A36-B6D4-C1D765D91AD8}" type="slidenum">
              <a:rPr lang="fr-FR" sz="1000" i="1">
                <a:latin typeface="Times New Roman" pitchFamily="18" charset="0"/>
              </a:rPr>
              <a:pPr algn="r" defTabSz="927100" eaLnBrk="0" hangingPunct="0"/>
              <a:t>15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EC6FCB6F-5476-4766-B21B-C023FDA4C1FF}" type="slidenum">
              <a:rPr lang="fr-FR" sz="1000" i="1">
                <a:latin typeface="Times New Roman" pitchFamily="18" charset="0"/>
              </a:rPr>
              <a:pPr algn="r" defTabSz="927100" eaLnBrk="0" hangingPunct="0"/>
              <a:t>16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77C2196B-C363-4A77-9987-3F7B9F91F18A}" type="slidenum">
              <a:rPr lang="fr-FR" sz="1000" i="1">
                <a:latin typeface="Times New Roman" pitchFamily="18" charset="0"/>
              </a:rPr>
              <a:pPr algn="r" defTabSz="927100" eaLnBrk="0" hangingPunct="0"/>
              <a:t>17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9D569031-67BE-4ECB-8043-3F5B209895DE}" type="slidenum">
              <a:rPr lang="fr-FR" sz="1000" i="1">
                <a:latin typeface="Times New Roman" pitchFamily="18" charset="0"/>
              </a:rPr>
              <a:pPr algn="r" defTabSz="927100" eaLnBrk="0" hangingPunct="0"/>
              <a:t>18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15" tIns="0" rIns="19315" bIns="0" anchor="b"/>
          <a:lstStyle/>
          <a:p>
            <a:pPr algn="r" defTabSz="927100" eaLnBrk="0" hangingPunct="0"/>
            <a:fld id="{39B6B26B-EE5E-40FE-998A-7E05143D9BA6}" type="slidenum">
              <a:rPr lang="fr-FR" sz="1000" i="1">
                <a:latin typeface="Times New Roman" pitchFamily="18" charset="0"/>
              </a:rPr>
              <a:pPr algn="r" defTabSz="927100" eaLnBrk="0" hangingPunct="0"/>
              <a:t>19</a:t>
            </a:fld>
            <a:endParaRPr lang="fr-FR" sz="1000" i="1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05350"/>
            <a:ext cx="4981575" cy="44577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0137-0742-4909-8840-95E181C4BC34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8630A-D517-4415-9A4C-530030CFC5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6DE8-E249-4B00-B170-B22C574899DB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63AE-E735-4E2D-9856-6FEE1C893C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140F5-2CF6-4F0E-90D1-CD872F6A9164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0D16E-2E16-4ABF-947A-1B426F96F3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040CC-07DA-4CF2-9FEB-B01BA6FE8783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348A-5869-4996-8557-A23C406F9C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D88EE-4747-40D1-A5FE-5C8941756C85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7C24-2213-4CBC-ABAF-69247967B6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66F2-2EEB-4246-96C2-9DA0FC346113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93BBA-FAF1-48DB-839F-AF09B238F3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F1BC8-1366-4C6B-AE0E-5A15B6BA4E26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34F17-FEB9-4FA7-8DF4-B1C120BAB6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1259-CC0E-44EA-8CE5-EFD41B593148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923DB-7266-45EC-8257-42A08618C4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E068-3133-4528-A42A-941966B10F26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2ED6-82E5-4D60-BE83-99E9C23C81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3BB97-4B38-4324-AC71-81349D7BF481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9BC7-FB68-4145-A5DF-5A2BB9343F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9CA4-3A65-48D4-91A2-D9E9C7C3730E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4906-37C5-4472-9F02-D438855074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-7938" y="0"/>
            <a:ext cx="9151938" cy="819150"/>
          </a:xfrm>
          <a:prstGeom prst="rect">
            <a:avLst/>
          </a:prstGeom>
          <a:solidFill>
            <a:srgbClr val="0594B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190800" tIns="93600" rIns="190800" bIns="93600" anchor="ctr">
            <a:spAutoFit/>
          </a:bodyPr>
          <a:lstStyle/>
          <a:p>
            <a:pPr eaLnBrk="0" hangingPunct="0">
              <a:defRPr/>
            </a:pPr>
            <a:endParaRPr lang="fr-FR">
              <a:cs typeface="+mn-cs"/>
            </a:endParaRP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7F982E-922C-409E-BACB-21A8157CA034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C5A243-6859-4247-AA6A-8AEA979C77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032" name="Image 8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00025" y="17463"/>
            <a:ext cx="1819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itre 2"/>
          <p:cNvSpPr>
            <a:spLocks/>
          </p:cNvSpPr>
          <p:nvPr userDrawn="1"/>
        </p:nvSpPr>
        <p:spPr bwMode="auto">
          <a:xfrm>
            <a:off x="2700338" y="115888"/>
            <a:ext cx="55435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FR" sz="2400">
                <a:solidFill>
                  <a:schemeClr val="bg1"/>
                </a:solidFill>
                <a:latin typeface="Calibri" pitchFamily="34" charset="0"/>
              </a:rPr>
              <a:t>FONDAMENTAUX DU 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ISNcjrj5s" TargetMode="External"/><Relationship Id="rId2" Type="http://schemas.openxmlformats.org/officeDocument/2006/relationships/hyperlink" Target="https://www.youtube.com/watch?v=VxebtwjmQn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D38G5i0MDEQ" TargetMode="External"/><Relationship Id="rId5" Type="http://schemas.openxmlformats.org/officeDocument/2006/relationships/hyperlink" Target="https://www.youtube.com/watch?v=rtpVO4YlXWo" TargetMode="External"/><Relationship Id="rId4" Type="http://schemas.openxmlformats.org/officeDocument/2006/relationships/hyperlink" Target="https://www.youtube.com/watch?v=KPhhSTYBA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CHURCHILL STEVE JOB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23749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4" descr="Mahatma Gandhi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492500" y="1557338"/>
            <a:ext cx="1871663" cy="1944687"/>
          </a:xfrm>
          <a:noFill/>
          <a:ln/>
        </p:spPr>
      </p:pic>
      <p:pic>
        <p:nvPicPr>
          <p:cNvPr id="70660" name="Picture 5" descr="slide_293121_2360612_f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484313"/>
            <a:ext cx="2252663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6" descr="Résultats de recherche d'images pour « grands leaders de l'histoire »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4437063"/>
            <a:ext cx="25812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7" descr="Image associé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87675" y="4005263"/>
            <a:ext cx="2476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468313" y="1196975"/>
            <a:ext cx="2374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539750" y="5949950"/>
            <a:ext cx="22320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2</a:t>
            </a:r>
          </a:p>
        </p:txBody>
      </p:sp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3492500" y="1196975"/>
            <a:ext cx="18716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3</a:t>
            </a: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2987675" y="5949950"/>
            <a:ext cx="24479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4</a:t>
            </a:r>
          </a:p>
        </p:txBody>
      </p:sp>
      <p:sp>
        <p:nvSpPr>
          <p:cNvPr id="70667" name="Rectangle 12"/>
          <p:cNvSpPr>
            <a:spLocks noChangeArrowheads="1"/>
          </p:cNvSpPr>
          <p:nvPr/>
        </p:nvSpPr>
        <p:spPr bwMode="auto">
          <a:xfrm>
            <a:off x="5867400" y="1196975"/>
            <a:ext cx="22320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5</a:t>
            </a:r>
          </a:p>
        </p:txBody>
      </p:sp>
      <p:sp>
        <p:nvSpPr>
          <p:cNvPr id="70668" name="Rectangle 13"/>
          <p:cNvSpPr>
            <a:spLocks noChangeArrowheads="1"/>
          </p:cNvSpPr>
          <p:nvPr/>
        </p:nvSpPr>
        <p:spPr bwMode="auto">
          <a:xfrm>
            <a:off x="5795963" y="6308725"/>
            <a:ext cx="252095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6</a:t>
            </a:r>
          </a:p>
        </p:txBody>
      </p:sp>
      <p:pic>
        <p:nvPicPr>
          <p:cNvPr id="70669" name="Picture 14" descr="BULGARIA-RUSSIA-PUTI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750" y="3429000"/>
            <a:ext cx="22367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765175"/>
            <a:ext cx="8229600" cy="490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z="2000" b="1" smtClean="0">
                <a:solidFill>
                  <a:srgbClr val="969696"/>
                </a:solidFill>
                <a:cs typeface="Times New Roman" pitchFamily="18" charset="0"/>
              </a:rPr>
              <a:t>Les caractéristiques d’un manager et d’un Leader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4248150" cy="48529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fr-FR" sz="2400" u="sng" smtClean="0">
                <a:solidFill>
                  <a:schemeClr val="accent2"/>
                </a:solidFill>
                <a:cs typeface="Times New Roman" pitchFamily="18" charset="0"/>
              </a:rPr>
              <a:t>Un manager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Approche administrative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Assure le maintien de l’organisation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S’intéresse surtout aux systèmes et aux structures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Se fie au contrôle de sa hiérarchie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Envisage les choses à court terme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Se demande « quand » et « comment »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Fixe son attention sur le bénéfice net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Tend à imiter son supérieur direct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Accepte le statu quo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chemeClr val="accent2"/>
                </a:solidFill>
                <a:cs typeface="Times New Roman" pitchFamily="18" charset="0"/>
              </a:rPr>
              <a:t>Cherche à bien faire les choses 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8263" y="1412875"/>
            <a:ext cx="3673475" cy="4824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fr-FR" sz="2400" u="sng" smtClean="0">
                <a:solidFill>
                  <a:srgbClr val="800000"/>
                </a:solidFill>
                <a:cs typeface="Times New Roman" pitchFamily="18" charset="0"/>
              </a:rPr>
              <a:t>Un leader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Innove et créé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Est parfois  « original »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Fait progresser l’organisation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S’intéresse surtout aux gens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Inspire la confiance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Envisage les choses à long terme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Se demande « quoi » et « pourquoi »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Remet en cause le statu quo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Prend ses propres décisions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fr-FR" sz="1800" smtClean="0">
                <a:solidFill>
                  <a:srgbClr val="800000"/>
                </a:solidFill>
                <a:cs typeface="Times New Roman" pitchFamily="18" charset="0"/>
              </a:rPr>
              <a:t>Prend les bonnes initiatives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fr-FR" sz="1800" smtClean="0">
              <a:solidFill>
                <a:srgbClr val="8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00200"/>
            <a:ext cx="8291512" cy="4492625"/>
          </a:xfrm>
          <a:ln/>
        </p:spPr>
        <p:txBody>
          <a:bodyPr/>
          <a:lstStyle/>
          <a:p>
            <a:pPr marL="268288" indent="-268288" eaLnBrk="1" hangingPunct="1">
              <a:lnSpc>
                <a:spcPct val="80000"/>
              </a:lnSpc>
              <a:tabLst>
                <a:tab pos="268288" algn="l"/>
                <a:tab pos="981075" algn="l"/>
              </a:tabLst>
            </a:pPr>
            <a:r>
              <a:rPr lang="fr-CA" b="1" smtClean="0">
                <a:solidFill>
                  <a:schemeClr val="accent1"/>
                </a:solidFill>
              </a:rPr>
              <a:t>L’approche axée sur les </a:t>
            </a:r>
            <a:r>
              <a:rPr lang="fr-CA" b="1" smtClean="0">
                <a:solidFill>
                  <a:srgbClr val="000066"/>
                </a:solidFill>
              </a:rPr>
              <a:t>traits</a:t>
            </a:r>
          </a:p>
          <a:p>
            <a:pPr marL="631825" lvl="1" indent="-184150" eaLnBrk="1" hangingPunct="1">
              <a:lnSpc>
                <a:spcPct val="80000"/>
              </a:lnSpc>
              <a:tabLst>
                <a:tab pos="268288" algn="l"/>
                <a:tab pos="981075" algn="l"/>
              </a:tabLst>
            </a:pPr>
            <a:r>
              <a:rPr lang="fr-CA" smtClean="0"/>
              <a:t>L’efficacité d’un leader tient à ses caractéristiques personnelles. </a:t>
            </a:r>
          </a:p>
          <a:p>
            <a:pPr marL="268288" indent="-268288" eaLnBrk="1" hangingPunct="1">
              <a:lnSpc>
                <a:spcPct val="80000"/>
              </a:lnSpc>
              <a:spcBef>
                <a:spcPts val="1800"/>
              </a:spcBef>
              <a:tabLst>
                <a:tab pos="268288" algn="l"/>
                <a:tab pos="981075" algn="l"/>
              </a:tabLst>
            </a:pPr>
            <a:r>
              <a:rPr lang="fr-CA" b="1" smtClean="0">
                <a:solidFill>
                  <a:schemeClr val="accent1"/>
                </a:solidFill>
              </a:rPr>
              <a:t>L’approche axée sur les </a:t>
            </a:r>
            <a:r>
              <a:rPr lang="fr-CA" b="1" smtClean="0">
                <a:solidFill>
                  <a:srgbClr val="000066"/>
                </a:solidFill>
              </a:rPr>
              <a:t>comportements</a:t>
            </a:r>
            <a:endParaRPr lang="fr-CA" smtClean="0">
              <a:solidFill>
                <a:srgbClr val="000066"/>
              </a:solidFill>
            </a:endParaRPr>
          </a:p>
          <a:p>
            <a:pPr marL="631825" lvl="1" indent="-184150" eaLnBrk="1" hangingPunct="1">
              <a:lnSpc>
                <a:spcPct val="80000"/>
              </a:lnSpc>
              <a:tabLst>
                <a:tab pos="268288" algn="l"/>
                <a:tab pos="981075" algn="l"/>
              </a:tabLst>
            </a:pPr>
            <a:r>
              <a:rPr lang="fr-CA" smtClean="0"/>
              <a:t>L’efficacité d’un leader tient à son style et à sa façon de réagir dans diverses situations.</a:t>
            </a:r>
          </a:p>
          <a:p>
            <a:pPr marL="268288" indent="-268288" eaLnBrk="1" hangingPunct="1">
              <a:lnSpc>
                <a:spcPct val="80000"/>
              </a:lnSpc>
              <a:spcBef>
                <a:spcPts val="1800"/>
              </a:spcBef>
              <a:tabLst>
                <a:tab pos="268288" algn="l"/>
                <a:tab pos="981075" algn="l"/>
              </a:tabLst>
            </a:pPr>
            <a:r>
              <a:rPr lang="fr-CA" b="1" smtClean="0">
                <a:solidFill>
                  <a:schemeClr val="accent1"/>
                </a:solidFill>
              </a:rPr>
              <a:t>L’approche axée sur la </a:t>
            </a:r>
            <a:r>
              <a:rPr lang="fr-CA" b="1" smtClean="0">
                <a:solidFill>
                  <a:srgbClr val="000066"/>
                </a:solidFill>
              </a:rPr>
              <a:t>situation</a:t>
            </a:r>
            <a:endParaRPr lang="fr-CA" smtClean="0">
              <a:solidFill>
                <a:srgbClr val="000066"/>
              </a:solidFill>
            </a:endParaRPr>
          </a:p>
          <a:p>
            <a:pPr marL="631825" lvl="1" indent="-184150" eaLnBrk="1" hangingPunct="1">
              <a:lnSpc>
                <a:spcPct val="80000"/>
              </a:lnSpc>
              <a:tabLst>
                <a:tab pos="268288" algn="l"/>
                <a:tab pos="981075" algn="l"/>
              </a:tabLst>
            </a:pPr>
            <a:r>
              <a:rPr lang="fr-CA" smtClean="0"/>
              <a:t>L’efficacité d’un leader tient à son comportement et au contexte environnemental dans lequel il évolue.</a:t>
            </a:r>
          </a:p>
          <a:p>
            <a:pPr marL="268288" indent="-268288" eaLnBrk="1" hangingPunct="1">
              <a:lnSpc>
                <a:spcPct val="80000"/>
              </a:lnSpc>
              <a:tabLst>
                <a:tab pos="268288" algn="l"/>
                <a:tab pos="981075" algn="l"/>
              </a:tabLst>
            </a:pPr>
            <a:r>
              <a:rPr lang="fr-CA" b="1" smtClean="0"/>
              <a:t>Le leadership </a:t>
            </a:r>
            <a:r>
              <a:rPr lang="fr-CA" b="1" smtClean="0">
                <a:solidFill>
                  <a:srgbClr val="000066"/>
                </a:solidFill>
              </a:rPr>
              <a:t>transformationnel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8378825" cy="4589462"/>
          </a:xfrm>
          <a:ln/>
        </p:spPr>
        <p:txBody>
          <a:bodyPr/>
          <a:lstStyle/>
          <a:p>
            <a:pPr marL="1046163" indent="-533400" eaLnBrk="1" hangingPunct="1">
              <a:lnSpc>
                <a:spcPts val="3200"/>
              </a:lnSpc>
              <a:spcBef>
                <a:spcPts val="2100"/>
              </a:spcBef>
              <a:buFont typeface="Times" pitchFamily="18" charset="0"/>
              <a:buAutoNum type="arabicPeriod"/>
            </a:pPr>
            <a:r>
              <a:rPr lang="fr-CA" smtClean="0">
                <a:solidFill>
                  <a:schemeClr val="accent1"/>
                </a:solidFill>
              </a:rPr>
              <a:t>Les caractéristiques physiques</a:t>
            </a:r>
          </a:p>
          <a:p>
            <a:pPr marL="1046163" indent="-533400" eaLnBrk="1" hangingPunct="1">
              <a:lnSpc>
                <a:spcPts val="3200"/>
              </a:lnSpc>
              <a:spcBef>
                <a:spcPts val="2100"/>
              </a:spcBef>
              <a:buFont typeface="Times" pitchFamily="18" charset="0"/>
              <a:buAutoNum type="arabicPeriod"/>
            </a:pPr>
            <a:r>
              <a:rPr lang="fr-CA" smtClean="0">
                <a:solidFill>
                  <a:schemeClr val="accent1"/>
                </a:solidFill>
              </a:rPr>
              <a:t>L’environnement social (statut)</a:t>
            </a:r>
          </a:p>
          <a:p>
            <a:pPr marL="1046163" indent="-533400" eaLnBrk="1" hangingPunct="1">
              <a:lnSpc>
                <a:spcPts val="3200"/>
              </a:lnSpc>
              <a:spcBef>
                <a:spcPts val="2100"/>
              </a:spcBef>
              <a:buFont typeface="Times" pitchFamily="18" charset="0"/>
              <a:buAutoNum type="arabicPeriod"/>
            </a:pPr>
            <a:r>
              <a:rPr lang="fr-CA" smtClean="0">
                <a:solidFill>
                  <a:schemeClr val="accent1"/>
                </a:solidFill>
              </a:rPr>
              <a:t>L’intelligence</a:t>
            </a:r>
          </a:p>
          <a:p>
            <a:pPr marL="1046163" indent="-533400" eaLnBrk="1" hangingPunct="1">
              <a:lnSpc>
                <a:spcPts val="3200"/>
              </a:lnSpc>
              <a:spcBef>
                <a:spcPts val="2100"/>
              </a:spcBef>
              <a:buFont typeface="Times" pitchFamily="18" charset="0"/>
              <a:buAutoNum type="arabicPeriod"/>
            </a:pPr>
            <a:r>
              <a:rPr lang="fr-CA" smtClean="0">
                <a:solidFill>
                  <a:schemeClr val="accent1"/>
                </a:solidFill>
              </a:rPr>
              <a:t>La personnalité</a:t>
            </a:r>
          </a:p>
          <a:p>
            <a:pPr marL="1046163" indent="-533400" eaLnBrk="1" hangingPunct="1">
              <a:lnSpc>
                <a:spcPts val="3200"/>
              </a:lnSpc>
              <a:spcBef>
                <a:spcPts val="2100"/>
              </a:spcBef>
              <a:buFont typeface="Times" pitchFamily="18" charset="0"/>
              <a:buAutoNum type="arabicPeriod"/>
            </a:pPr>
            <a:r>
              <a:rPr lang="fr-CA" smtClean="0">
                <a:solidFill>
                  <a:schemeClr val="accent1"/>
                </a:solidFill>
              </a:rPr>
              <a:t>Les caractéristiques liées à la tâche</a:t>
            </a:r>
          </a:p>
          <a:p>
            <a:pPr marL="1046163" indent="-533400" eaLnBrk="1" hangingPunct="1">
              <a:lnSpc>
                <a:spcPts val="3200"/>
              </a:lnSpc>
              <a:spcBef>
                <a:spcPts val="2100"/>
              </a:spcBef>
              <a:buFont typeface="Times" pitchFamily="18" charset="0"/>
              <a:buAutoNum type="arabicPeriod"/>
            </a:pPr>
            <a:r>
              <a:rPr lang="fr-CA" smtClean="0">
                <a:solidFill>
                  <a:schemeClr val="accent1"/>
                </a:solidFill>
              </a:rPr>
              <a:t>Les habiletés sociales et interpersonnelles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908050"/>
            <a:ext cx="8229600" cy="720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fr-CA" sz="2400" b="1" smtClean="0">
                <a:solidFill>
                  <a:schemeClr val="accent1"/>
                </a:solidFill>
              </a:rPr>
              <a:t>1. Approche axée sur les traits </a:t>
            </a:r>
            <a:r>
              <a:rPr lang="fr-CA" sz="2400" b="1" i="1" smtClean="0">
                <a:solidFill>
                  <a:schemeClr val="accent1"/>
                </a:solidFill>
                <a:latin typeface="Arial" charset="0"/>
              </a:rPr>
              <a:t>(suite)</a:t>
            </a:r>
            <a:endParaRPr lang="fr-CA" sz="2400" b="1" smtClean="0">
              <a:solidFill>
                <a:schemeClr val="accent1"/>
              </a:solidFill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029575" cy="4454525"/>
          </a:xfrm>
          <a:ln/>
        </p:spPr>
        <p:txBody>
          <a:bodyPr/>
          <a:lstStyle/>
          <a:p>
            <a:pPr marL="300038" indent="-300038" algn="ctr" eaLnBrk="1" hangingPunct="1">
              <a:lnSpc>
                <a:spcPts val="3300"/>
              </a:lnSpc>
              <a:spcBef>
                <a:spcPts val="1200"/>
              </a:spcBef>
              <a:buFont typeface="Arial" charset="0"/>
              <a:buNone/>
            </a:pPr>
            <a:r>
              <a:rPr lang="fr-CA" sz="2300" b="1" smtClean="0">
                <a:solidFill>
                  <a:srgbClr val="969696"/>
                </a:solidFill>
              </a:rPr>
              <a:t>Les faiblesses</a:t>
            </a:r>
            <a:r>
              <a:rPr lang="fr-CA" sz="2300" smtClean="0">
                <a:solidFill>
                  <a:srgbClr val="969696"/>
                </a:solidFill>
              </a:rPr>
              <a:t> </a:t>
            </a:r>
            <a:r>
              <a:rPr lang="fr-CA" sz="2300" b="1" smtClean="0">
                <a:solidFill>
                  <a:srgbClr val="969696"/>
                </a:solidFill>
              </a:rPr>
              <a:t>de l’approche axée sur les traits </a:t>
            </a:r>
            <a:endParaRPr lang="fr-CA" sz="2300" smtClean="0">
              <a:solidFill>
                <a:srgbClr val="969696"/>
              </a:solidFill>
            </a:endParaRPr>
          </a:p>
          <a:p>
            <a:pPr lvl="1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z="2400" smtClean="0"/>
              <a:t>les caractéristiques jugées importantes dans une situation ne le sont pas nécessairement dans une autre</a:t>
            </a:r>
          </a:p>
          <a:p>
            <a:pPr lvl="1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z="2400" smtClean="0"/>
              <a:t>ces différences concourent-elles à doter certains individus d’une prédisposition à exercer une influence motivante indépendamment des situations ? </a:t>
            </a:r>
          </a:p>
          <a:p>
            <a:pPr lvl="1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z="2400" smtClean="0"/>
              <a:t>ces différences concourent-elles à créer un type de situation favorable à l’émergence de cette motivation 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/>
      <p:bldP spid="494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1052513"/>
            <a:ext cx="8329613" cy="81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fr-CA" sz="2800" b="1" smtClean="0">
                <a:solidFill>
                  <a:schemeClr val="accent1"/>
                </a:solidFill>
              </a:rPr>
              <a:t>2. Approche axée sur les Comportements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75" y="2133600"/>
            <a:ext cx="8432800" cy="3962400"/>
          </a:xfrm>
          <a:ln/>
        </p:spPr>
        <p:txBody>
          <a:bodyPr/>
          <a:lstStyle/>
          <a:p>
            <a:pPr marL="300038" indent="-300038" eaLnBrk="1" hangingPunct="1">
              <a:lnSpc>
                <a:spcPts val="3300"/>
              </a:lnSpc>
              <a:buFont typeface="Times" pitchFamily="18" charset="0"/>
              <a:buChar char="•"/>
            </a:pPr>
            <a:r>
              <a:rPr lang="fr-CA" sz="3100" smtClean="0"/>
              <a:t>Le leader efficace adopte </a:t>
            </a:r>
            <a:r>
              <a:rPr lang="fr-CA" sz="3100" b="1" smtClean="0">
                <a:solidFill>
                  <a:srgbClr val="000066"/>
                </a:solidFill>
              </a:rPr>
              <a:t>un style de comportement</a:t>
            </a:r>
            <a:r>
              <a:rPr lang="fr-CA" sz="3100" smtClean="0"/>
              <a:t> qui incite les individus ou les groupes à prendre les moyens nécessaires </a:t>
            </a:r>
            <a:r>
              <a:rPr lang="fr-CA" sz="3100" b="1" smtClean="0">
                <a:solidFill>
                  <a:srgbClr val="000066"/>
                </a:solidFill>
              </a:rPr>
              <a:t>pour atteindre les objectifs</a:t>
            </a:r>
            <a:r>
              <a:rPr lang="fr-CA" sz="3100" smtClean="0">
                <a:solidFill>
                  <a:srgbClr val="000066"/>
                </a:solidFill>
              </a:rPr>
              <a:t> </a:t>
            </a:r>
            <a:r>
              <a:rPr lang="fr-CA" sz="3100" b="1" smtClean="0">
                <a:solidFill>
                  <a:srgbClr val="000066"/>
                </a:solidFill>
              </a:rPr>
              <a:t>organisationnels</a:t>
            </a:r>
            <a:r>
              <a:rPr lang="fr-CA" sz="3100" smtClean="0"/>
              <a:t>, en favorisant également une meilleure </a:t>
            </a:r>
            <a:r>
              <a:rPr lang="fr-CA" sz="3100" smtClean="0">
                <a:solidFill>
                  <a:srgbClr val="000066"/>
                </a:solidFill>
              </a:rPr>
              <a:t>productivité</a:t>
            </a:r>
            <a:r>
              <a:rPr lang="fr-CA" sz="3100" smtClean="0"/>
              <a:t> et la </a:t>
            </a:r>
            <a:r>
              <a:rPr lang="fr-CA" sz="3100" smtClean="0">
                <a:solidFill>
                  <a:srgbClr val="000066"/>
                </a:solidFill>
              </a:rPr>
              <a:t>satisfaction</a:t>
            </a:r>
            <a:r>
              <a:rPr lang="fr-CA" sz="3100" smtClean="0"/>
              <a:t> des employés.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2" grpId="0"/>
      <p:bldP spid="4966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 marL="300038" indent="-300038" eaLnBrk="1" hangingPunct="1">
              <a:lnSpc>
                <a:spcPts val="3300"/>
              </a:lnSpc>
              <a:buFont typeface="Times" pitchFamily="18" charset="0"/>
              <a:buChar char="•"/>
            </a:pPr>
            <a:r>
              <a:rPr lang="fr-CA" smtClean="0"/>
              <a:t>Cherche à déterminer les styles de comportements qui exercent une influence positive sur le rendement et la satisfaction au travail.</a:t>
            </a:r>
          </a:p>
          <a:p>
            <a:pPr marL="300038" indent="-300038" eaLnBrk="1" hangingPunct="1">
              <a:lnSpc>
                <a:spcPts val="3300"/>
              </a:lnSpc>
              <a:spcBef>
                <a:spcPts val="1500"/>
              </a:spcBef>
              <a:buFont typeface="Times" pitchFamily="18" charset="0"/>
              <a:buChar char="•"/>
            </a:pPr>
            <a:r>
              <a:rPr lang="fr-CA" smtClean="0"/>
              <a:t>Le comportement d’un leader varie selon deux dimensions:</a:t>
            </a:r>
          </a:p>
          <a:p>
            <a:pPr marL="1255713" lvl="1" indent="-336550" eaLnBrk="1" hangingPunct="1">
              <a:lnSpc>
                <a:spcPts val="3300"/>
              </a:lnSpc>
            </a:pPr>
            <a:r>
              <a:rPr lang="fr-CA" smtClean="0"/>
              <a:t>l’orientation vers la </a:t>
            </a:r>
            <a:r>
              <a:rPr lang="fr-CA" b="1" smtClean="0">
                <a:solidFill>
                  <a:srgbClr val="000066"/>
                </a:solidFill>
              </a:rPr>
              <a:t>tâche</a:t>
            </a:r>
            <a:r>
              <a:rPr lang="fr-CA" b="1" smtClean="0"/>
              <a:t> </a:t>
            </a:r>
            <a:r>
              <a:rPr lang="fr-CA" smtClean="0"/>
              <a:t>(la dimension structurelle)</a:t>
            </a:r>
          </a:p>
          <a:p>
            <a:pPr marL="1255713" lvl="1" indent="-336550" eaLnBrk="1" hangingPunct="1">
              <a:lnSpc>
                <a:spcPts val="3300"/>
              </a:lnSpc>
            </a:pPr>
            <a:r>
              <a:rPr lang="fr-CA" smtClean="0"/>
              <a:t>l’orientation vers les </a:t>
            </a:r>
            <a:r>
              <a:rPr lang="fr-CA" b="1" smtClean="0">
                <a:solidFill>
                  <a:srgbClr val="000066"/>
                </a:solidFill>
              </a:rPr>
              <a:t>personnes</a:t>
            </a:r>
            <a:r>
              <a:rPr lang="fr-CA" b="1" smtClean="0"/>
              <a:t> </a:t>
            </a:r>
            <a:r>
              <a:rPr lang="fr-CA" smtClean="0"/>
              <a:t>(la dimension de la considération)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44675"/>
            <a:ext cx="8229600" cy="4525963"/>
          </a:xfrm>
          <a:ln/>
        </p:spPr>
        <p:txBody>
          <a:bodyPr/>
          <a:lstStyle/>
          <a:p>
            <a:pPr marL="300038" indent="-300038" algn="ctr" eaLnBrk="1" hangingPunct="1">
              <a:lnSpc>
                <a:spcPts val="3300"/>
              </a:lnSpc>
              <a:buFont typeface="Arial" charset="0"/>
              <a:buNone/>
            </a:pPr>
            <a:r>
              <a:rPr lang="fr-CA" b="1" smtClean="0">
                <a:solidFill>
                  <a:schemeClr val="accent1"/>
                </a:solidFill>
              </a:rPr>
              <a:t>Comportements orientés vers la tâche</a:t>
            </a:r>
          </a:p>
          <a:p>
            <a:pPr marL="300038" indent="-300038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b="1" smtClean="0"/>
              <a:t>But visé</a:t>
            </a:r>
            <a:r>
              <a:rPr lang="fr-CA" smtClean="0"/>
              <a:t> à l’exclusion de tout autre: l’atteinte des objectifs.</a:t>
            </a:r>
          </a:p>
          <a:p>
            <a:pPr marL="300038" indent="-300038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mtClean="0"/>
              <a:t>Les comportements visent en priorité l’accomplissement de la tâche.	</a:t>
            </a:r>
          </a:p>
          <a:p>
            <a:pPr marL="300038" indent="-300038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mtClean="0"/>
              <a:t>L’accent est mis sur la définition des tâches, leur répartition et l’établissement d’un réseau de communication formel.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600200"/>
            <a:ext cx="7786687" cy="4525963"/>
          </a:xfrm>
          <a:ln/>
        </p:spPr>
        <p:txBody>
          <a:bodyPr/>
          <a:lstStyle/>
          <a:p>
            <a:pPr marL="300038" indent="-300038" algn="ctr" eaLnBrk="1" hangingPunct="1">
              <a:lnSpc>
                <a:spcPts val="3300"/>
              </a:lnSpc>
              <a:buFont typeface="Arial" charset="0"/>
              <a:buNone/>
            </a:pPr>
            <a:r>
              <a:rPr lang="fr-CA" b="1" smtClean="0">
                <a:solidFill>
                  <a:schemeClr val="accent1"/>
                </a:solidFill>
              </a:rPr>
              <a:t>Comportements orientés vers l’employé</a:t>
            </a:r>
            <a:endParaRPr lang="fr-CA" smtClean="0">
              <a:solidFill>
                <a:schemeClr val="accent1"/>
              </a:solidFill>
            </a:endParaRPr>
          </a:p>
          <a:p>
            <a:pPr marL="300038" indent="-300038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b="1" smtClean="0"/>
              <a:t>But visé</a:t>
            </a:r>
            <a:r>
              <a:rPr lang="fr-CA" smtClean="0"/>
              <a:t>: la création d’un climat de travail où la confiance, le respect mutuel, l’amitié et le soutien occupent une place importante.</a:t>
            </a:r>
          </a:p>
          <a:p>
            <a:pPr marL="300038" indent="-300038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mtClean="0"/>
              <a:t>Le leader favorise l’établissement de relations interpersonnelles harmonieuses.</a:t>
            </a:r>
          </a:p>
          <a:p>
            <a:pPr marL="300038" indent="-300038" eaLnBrk="1" hangingPunct="1">
              <a:lnSpc>
                <a:spcPts val="3300"/>
              </a:lnSpc>
              <a:spcBef>
                <a:spcPts val="1200"/>
              </a:spcBef>
              <a:buFont typeface="Times" pitchFamily="18" charset="0"/>
              <a:buChar char="•"/>
            </a:pPr>
            <a:r>
              <a:rPr lang="fr-CA" smtClean="0"/>
              <a:t>L’accent est mis sur la sécurité, le bien-être, les besoins et la satisfaction des employés.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600200"/>
            <a:ext cx="7632700" cy="4525963"/>
          </a:xfrm>
          <a:ln/>
        </p:spPr>
        <p:txBody>
          <a:bodyPr/>
          <a:lstStyle/>
          <a:p>
            <a:pPr marL="268288" indent="-268288" eaLnBrk="1" hangingPunct="1">
              <a:lnSpc>
                <a:spcPts val="3100"/>
              </a:lnSpc>
              <a:buFont typeface="Arial" charset="0"/>
              <a:buNone/>
              <a:tabLst>
                <a:tab pos="268288" algn="l"/>
                <a:tab pos="981075" algn="l"/>
              </a:tabLst>
            </a:pPr>
            <a:r>
              <a:rPr lang="fr-CA" b="1" smtClean="0">
                <a:solidFill>
                  <a:schemeClr val="accent2"/>
                </a:solidFill>
              </a:rPr>
              <a:t>   </a:t>
            </a:r>
            <a:r>
              <a:rPr lang="fr-CA" b="1" smtClean="0">
                <a:solidFill>
                  <a:schemeClr val="accent1"/>
                </a:solidFill>
              </a:rPr>
              <a:t>Faiblesses</a:t>
            </a:r>
            <a:r>
              <a:rPr lang="fr-CA" smtClean="0">
                <a:solidFill>
                  <a:schemeClr val="accent1"/>
                </a:solidFill>
              </a:rPr>
              <a:t> </a:t>
            </a:r>
            <a:r>
              <a:rPr lang="fr-CA" b="1" smtClean="0">
                <a:solidFill>
                  <a:schemeClr val="accent1"/>
                </a:solidFill>
              </a:rPr>
              <a:t>de l’approche axée sur les  comportements</a:t>
            </a:r>
          </a:p>
          <a:p>
            <a:pPr marL="268288" indent="-268288" eaLnBrk="1" hangingPunct="1">
              <a:lnSpc>
                <a:spcPts val="3100"/>
              </a:lnSpc>
              <a:buFont typeface="Arial" charset="0"/>
              <a:buNone/>
              <a:tabLst>
                <a:tab pos="268288" algn="l"/>
                <a:tab pos="981075" algn="l"/>
              </a:tabLst>
            </a:pPr>
            <a:r>
              <a:rPr lang="fr-CA" smtClean="0">
                <a:solidFill>
                  <a:schemeClr val="accent1"/>
                </a:solidFill>
              </a:rPr>
              <a:t/>
            </a:r>
            <a:br>
              <a:rPr lang="fr-CA" smtClean="0">
                <a:solidFill>
                  <a:schemeClr val="accent1"/>
                </a:solidFill>
              </a:rPr>
            </a:br>
            <a:r>
              <a:rPr lang="fr-CA" smtClean="0"/>
              <a:t>Ne tient pas suffisamment compte des impératifs situationnels tels que les caractéristiques des subordonnés, de la structure organisationnelle, de la dynamique de groupe, de l’environnement physique et du contexte économique.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5650" y="836613"/>
            <a:ext cx="7848600" cy="623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fr-CA" sz="2800" b="1" smtClean="0">
                <a:solidFill>
                  <a:schemeClr val="accent1"/>
                </a:solidFill>
              </a:rPr>
              <a:t>3. Approche axée sur la situation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628775"/>
            <a:ext cx="7991475" cy="2632075"/>
          </a:xfrm>
          <a:ln/>
        </p:spPr>
        <p:txBody>
          <a:bodyPr>
            <a:spAutoFit/>
          </a:bodyPr>
          <a:lstStyle/>
          <a:p>
            <a:pPr marL="268288" indent="-268288" algn="ctr" eaLnBrk="1" hangingPunct="1">
              <a:buFont typeface="Arial" charset="0"/>
              <a:buNone/>
              <a:tabLst>
                <a:tab pos="268288" algn="l"/>
                <a:tab pos="981075" algn="l"/>
              </a:tabLst>
            </a:pPr>
            <a:r>
              <a:rPr lang="fr-CA" sz="2800" b="1" i="1" smtClean="0">
                <a:solidFill>
                  <a:schemeClr val="accent1"/>
                </a:solidFill>
              </a:rPr>
              <a:t>Modèle d’Hersey et Blanchard</a:t>
            </a:r>
            <a:endParaRPr lang="fr-CA" sz="2800" i="1" smtClean="0">
              <a:solidFill>
                <a:schemeClr val="accent1"/>
              </a:solidFill>
            </a:endParaRPr>
          </a:p>
          <a:p>
            <a:pPr marL="268288" indent="-268288" eaLnBrk="1" hangingPunct="1">
              <a:lnSpc>
                <a:spcPts val="3100"/>
              </a:lnSpc>
              <a:spcBef>
                <a:spcPts val="2100"/>
              </a:spcBef>
              <a:tabLst>
                <a:tab pos="268288" algn="l"/>
                <a:tab pos="981075" algn="l"/>
              </a:tabLst>
            </a:pPr>
            <a:r>
              <a:rPr lang="fr-CA" smtClean="0"/>
              <a:t>La maturité comprend deux dimensions:</a:t>
            </a:r>
          </a:p>
          <a:p>
            <a:pPr lvl="1">
              <a:tabLst>
                <a:tab pos="268288" algn="l"/>
                <a:tab pos="981075" algn="l"/>
              </a:tabLst>
            </a:pPr>
            <a:r>
              <a:rPr lang="fr-CA" b="1" smtClean="0">
                <a:solidFill>
                  <a:srgbClr val="000066"/>
                </a:solidFill>
              </a:rPr>
              <a:t>la connaissance</a:t>
            </a:r>
            <a:r>
              <a:rPr lang="fr-CA" smtClean="0"/>
              <a:t>: la </a:t>
            </a:r>
            <a:r>
              <a:rPr lang="fr-CA" b="1" smtClean="0">
                <a:solidFill>
                  <a:srgbClr val="000066"/>
                </a:solidFill>
              </a:rPr>
              <a:t>capacité</a:t>
            </a:r>
            <a:r>
              <a:rPr lang="fr-CA" smtClean="0"/>
              <a:t> d’accomplir une tâche </a:t>
            </a:r>
          </a:p>
          <a:p>
            <a:pPr lvl="1">
              <a:tabLst>
                <a:tab pos="268288" algn="l"/>
                <a:tab pos="981075" algn="l"/>
              </a:tabLst>
            </a:pPr>
            <a:r>
              <a:rPr lang="fr-CA" b="1" smtClean="0">
                <a:solidFill>
                  <a:srgbClr val="000066"/>
                </a:solidFill>
              </a:rPr>
              <a:t>la motivation</a:t>
            </a:r>
            <a:r>
              <a:rPr lang="fr-CA" smtClean="0"/>
              <a:t>: la </a:t>
            </a:r>
            <a:r>
              <a:rPr lang="fr-CA" b="1" smtClean="0">
                <a:solidFill>
                  <a:srgbClr val="000066"/>
                </a:solidFill>
              </a:rPr>
              <a:t>volonté</a:t>
            </a:r>
            <a:r>
              <a:rPr lang="fr-CA" smtClean="0"/>
              <a:t> d’accomplir une tâche</a:t>
            </a: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539750" y="4797425"/>
            <a:ext cx="8226425" cy="1254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28600" tIns="228600" rIns="228600" bIns="228600">
            <a:spAutoFit/>
          </a:bodyPr>
          <a:lstStyle/>
          <a:p>
            <a:pPr algn="ctr" eaLnBrk="0" hangingPunct="0">
              <a:lnSpc>
                <a:spcPts val="3100"/>
              </a:lnSpc>
              <a:spcBef>
                <a:spcPts val="9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fr-CA" sz="2800">
                <a:solidFill>
                  <a:schemeClr val="bg1"/>
                </a:solidFill>
              </a:rPr>
              <a:t>Quatre styles de leadership d’après le degré de </a:t>
            </a:r>
            <a:r>
              <a:rPr lang="fr-CA" sz="2800" b="1">
                <a:solidFill>
                  <a:schemeClr val="bg1"/>
                </a:solidFill>
              </a:rPr>
              <a:t>maturité</a:t>
            </a:r>
            <a:r>
              <a:rPr lang="fr-CA" sz="2800">
                <a:solidFill>
                  <a:schemeClr val="bg1"/>
                </a:solidFill>
              </a:rPr>
              <a:t> des subordonnés.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/>
      <p:bldP spid="5109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 descr="Résultats de recherche d'images pour « grands leaders de l'histoire 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628775"/>
            <a:ext cx="17399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AutoShape 4" descr="Résultats de recherche d'images pour « grands leaders de l'histoire che guevara »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  <p:sp>
        <p:nvSpPr>
          <p:cNvPr id="71684" name="AutoShape 5" descr="Résultats de recherche d'images pour « grands leaders de l'histoire che guevara »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  <p:sp>
        <p:nvSpPr>
          <p:cNvPr id="71685" name="AutoShape 6" descr="Résultats de recherche d'images pour « grands leaders de l'histoire che guevara »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  <p:pic>
        <p:nvPicPr>
          <p:cNvPr id="71686" name="Picture 7" descr="CheHig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1412875"/>
            <a:ext cx="187166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8" descr="Image associé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292600"/>
            <a:ext cx="15128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9" descr="dark%2Bvad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1863" y="1557338"/>
            <a:ext cx="26638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9" name="AutoShape 10" descr="Résultat de recherche d'images pour &quot;charisme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  <p:sp>
        <p:nvSpPr>
          <p:cNvPr id="71690" name="AutoShape 11" descr="Résultat de recherche d'images pour &quot;charisme&quot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  <p:pic>
        <p:nvPicPr>
          <p:cNvPr id="71691" name="Picture 12" descr="clooney_charisme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1863" y="4437063"/>
            <a:ext cx="2705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2" name="Picture 13" descr="simon-baker-article-BI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9475" y="4076700"/>
            <a:ext cx="20161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3" name="Rectangle 14"/>
          <p:cNvSpPr>
            <a:spLocks noChangeArrowheads="1"/>
          </p:cNvSpPr>
          <p:nvPr/>
        </p:nvSpPr>
        <p:spPr bwMode="auto">
          <a:xfrm>
            <a:off x="6084888" y="3860800"/>
            <a:ext cx="2663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9</a:t>
            </a:r>
          </a:p>
        </p:txBody>
      </p:sp>
      <p:sp>
        <p:nvSpPr>
          <p:cNvPr id="71694" name="Rectangle 15"/>
          <p:cNvSpPr>
            <a:spLocks noChangeArrowheads="1"/>
          </p:cNvSpPr>
          <p:nvPr/>
        </p:nvSpPr>
        <p:spPr bwMode="auto">
          <a:xfrm>
            <a:off x="3419475" y="3789363"/>
            <a:ext cx="187325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8</a:t>
            </a:r>
          </a:p>
        </p:txBody>
      </p:sp>
      <p:sp>
        <p:nvSpPr>
          <p:cNvPr id="71695" name="Rectangle 16"/>
          <p:cNvSpPr>
            <a:spLocks noChangeArrowheads="1"/>
          </p:cNvSpPr>
          <p:nvPr/>
        </p:nvSpPr>
        <p:spPr bwMode="auto">
          <a:xfrm>
            <a:off x="827088" y="3789363"/>
            <a:ext cx="172878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7</a:t>
            </a:r>
          </a:p>
        </p:txBody>
      </p:sp>
      <p:sp>
        <p:nvSpPr>
          <p:cNvPr id="71696" name="Rectangle 17"/>
          <p:cNvSpPr>
            <a:spLocks noChangeArrowheads="1"/>
          </p:cNvSpPr>
          <p:nvPr/>
        </p:nvSpPr>
        <p:spPr bwMode="auto">
          <a:xfrm>
            <a:off x="755650" y="6165850"/>
            <a:ext cx="15843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10</a:t>
            </a:r>
          </a:p>
        </p:txBody>
      </p:sp>
      <p:sp>
        <p:nvSpPr>
          <p:cNvPr id="71697" name="Rectangle 18"/>
          <p:cNvSpPr>
            <a:spLocks noChangeArrowheads="1"/>
          </p:cNvSpPr>
          <p:nvPr/>
        </p:nvSpPr>
        <p:spPr bwMode="auto">
          <a:xfrm>
            <a:off x="3419475" y="6308725"/>
            <a:ext cx="20161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11</a:t>
            </a:r>
          </a:p>
        </p:txBody>
      </p:sp>
      <p:sp>
        <p:nvSpPr>
          <p:cNvPr id="71698" name="Rectangle 19"/>
          <p:cNvSpPr>
            <a:spLocks noChangeArrowheads="1"/>
          </p:cNvSpPr>
          <p:nvPr/>
        </p:nvSpPr>
        <p:spPr bwMode="auto">
          <a:xfrm>
            <a:off x="6011863" y="6021388"/>
            <a:ext cx="273685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12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057" name="Group 33"/>
          <p:cNvGraphicFramePr>
            <a:graphicFrameLocks noGrp="1"/>
          </p:cNvGraphicFramePr>
          <p:nvPr/>
        </p:nvGraphicFramePr>
        <p:xfrm>
          <a:off x="911225" y="1822450"/>
          <a:ext cx="7775575" cy="4343400"/>
        </p:xfrm>
        <a:graphic>
          <a:graphicData uri="http://schemas.openxmlformats.org/drawingml/2006/table">
            <a:tbl>
              <a:tblPr/>
              <a:tblGrid>
                <a:gridCol w="4032250"/>
                <a:gridCol w="2016125"/>
                <a:gridCol w="1727200"/>
              </a:tblGrid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Style de leadership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Connaissance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Motivation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Leadership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autocratique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Émission de directives précises</a:t>
                      </a:r>
                    </a:p>
                  </a:txBody>
                  <a:tcPr marL="182880" marR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Faible</a:t>
                      </a:r>
                    </a:p>
                  </a:txBody>
                  <a:tcPr marL="137160" marR="13716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Faible</a:t>
                      </a:r>
                    </a:p>
                  </a:txBody>
                  <a:tcPr marL="137160" marR="13716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36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Leadership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motivation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Soutien professionnel</a:t>
                      </a:r>
                    </a:p>
                  </a:txBody>
                  <a:tcPr marL="182880" marR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Faible</a:t>
                      </a:r>
                    </a:p>
                  </a:txBody>
                  <a:tcPr marL="137160" marR="13716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Élevée</a:t>
                      </a:r>
                    </a:p>
                  </a:txBody>
                  <a:tcPr marL="137160" marR="13716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Leadership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participation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Participation des employés à la prise de décision </a:t>
                      </a:r>
                    </a:p>
                  </a:txBody>
                  <a:tcPr marL="182880" marR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Élevée</a:t>
                      </a:r>
                    </a:p>
                  </a:txBody>
                  <a:tcPr marL="137160" marR="13716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Faible</a:t>
                      </a:r>
                    </a:p>
                  </a:txBody>
                  <a:tcPr marL="137160" marR="137160" marB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Leadership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fr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délégation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Surveillance sans intervention</a:t>
                      </a:r>
                    </a:p>
                  </a:txBody>
                  <a:tcPr marL="18288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Élevée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Élevée</a:t>
                      </a:r>
                    </a:p>
                  </a:txBody>
                  <a:tcPr marL="137160" marR="13716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02428" name="Text Box 29"/>
          <p:cNvSpPr txBox="1">
            <a:spLocks noChangeArrowheads="1"/>
          </p:cNvSpPr>
          <p:nvPr/>
        </p:nvSpPr>
        <p:spPr bwMode="auto">
          <a:xfrm>
            <a:off x="468313" y="1125538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sz="3000" b="1">
                <a:solidFill>
                  <a:schemeClr val="tx2"/>
                </a:solidFill>
                <a:latin typeface="Times New Roman" pitchFamily="18" charset="0"/>
              </a:rPr>
              <a:t>Style de leadership selon Hersey et Blanchard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ChangeArrowheads="1"/>
          </p:cNvSpPr>
          <p:nvPr/>
        </p:nvSpPr>
        <p:spPr bwMode="auto">
          <a:xfrm>
            <a:off x="217488" y="387350"/>
            <a:ext cx="8850312" cy="6388100"/>
          </a:xfrm>
          <a:prstGeom prst="roundRect">
            <a:avLst>
              <a:gd name="adj" fmla="val 12495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014788" y="3282950"/>
            <a:ext cx="2098675" cy="19685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014788" y="1682750"/>
            <a:ext cx="2098675" cy="15875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046288" y="3282950"/>
            <a:ext cx="1957387" cy="19685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046288" y="1682750"/>
            <a:ext cx="1957387" cy="15875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V="1">
            <a:off x="2039938" y="1441450"/>
            <a:ext cx="0" cy="382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2046288" y="5257800"/>
            <a:ext cx="4278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2046288" y="3276600"/>
            <a:ext cx="4137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2046288" y="3276600"/>
            <a:ext cx="4278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4010025" y="1441450"/>
            <a:ext cx="0" cy="382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568700" y="5327650"/>
            <a:ext cx="111760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1600" b="1"/>
              <a:t>Motivation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 rot="-5400000">
            <a:off x="884237" y="3481388"/>
            <a:ext cx="1604963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600" b="1"/>
              <a:t>Compétence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1814513" y="5180013"/>
            <a:ext cx="273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2301875" y="3498850"/>
            <a:ext cx="16256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1600" b="1"/>
              <a:t>Pas compétent</a:t>
            </a:r>
          </a:p>
          <a:p>
            <a:pPr eaLnBrk="0" hangingPunct="0"/>
            <a:r>
              <a:rPr lang="fr-FR" sz="1600" b="1"/>
              <a:t>Pas motivé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4310063" y="3638550"/>
            <a:ext cx="16256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fr-FR" sz="1600" b="1"/>
              <a:t>Pas compétent</a:t>
            </a:r>
          </a:p>
          <a:p>
            <a:pPr algn="ctr" eaLnBrk="0" hangingPunct="0"/>
            <a:r>
              <a:rPr lang="fr-FR" sz="1600" b="1"/>
              <a:t>motivé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4483100" y="2012950"/>
            <a:ext cx="14795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1600" b="1"/>
              <a:t>Compétent et</a:t>
            </a:r>
          </a:p>
          <a:p>
            <a:pPr eaLnBrk="0" hangingPunct="0"/>
            <a:r>
              <a:rPr lang="fr-FR" sz="1600" b="1"/>
              <a:t>motivé</a:t>
            </a: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2301875" y="2000250"/>
            <a:ext cx="15367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1600" b="1"/>
              <a:t>Compétent et </a:t>
            </a:r>
          </a:p>
          <a:p>
            <a:pPr eaLnBrk="0" hangingPunct="0"/>
            <a:r>
              <a:rPr lang="fr-FR" sz="1600" b="1"/>
              <a:t>peu motivé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2519363" y="4208463"/>
            <a:ext cx="10969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1400" b="1"/>
              <a:t>Participatif</a:t>
            </a:r>
          </a:p>
          <a:p>
            <a:pPr eaLnBrk="0" hangingPunct="0"/>
            <a:r>
              <a:rPr lang="fr-FR" sz="1400" b="1"/>
              <a:t>(entrainer)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4576763" y="4351338"/>
            <a:ext cx="11096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400" b="1"/>
              <a:t>Autocrate</a:t>
            </a:r>
          </a:p>
          <a:p>
            <a:pPr eaLnBrk="0" hangingPunct="0"/>
            <a:r>
              <a:rPr lang="fr-FR" sz="1400" b="1"/>
              <a:t>(diriger)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4552950" y="2535238"/>
            <a:ext cx="1219200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400" b="1"/>
              <a:t>Laisser faire</a:t>
            </a:r>
          </a:p>
          <a:p>
            <a:pPr eaLnBrk="0" hangingPunct="0"/>
            <a:r>
              <a:rPr lang="fr-FR" sz="1400" b="1"/>
              <a:t>(déléguer)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2443163" y="2586038"/>
            <a:ext cx="12890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fr-FR" sz="1400" b="1"/>
              <a:t>Paternaliste</a:t>
            </a:r>
          </a:p>
          <a:p>
            <a:pPr eaLnBrk="0" hangingPunct="0"/>
            <a:r>
              <a:rPr lang="fr-FR" sz="1400" b="1"/>
              <a:t>Encourager</a:t>
            </a:r>
          </a:p>
        </p:txBody>
      </p:sp>
      <p:sp>
        <p:nvSpPr>
          <p:cNvPr id="521239" name="Rectangle 23"/>
          <p:cNvSpPr>
            <a:spLocks noChangeArrowheads="1"/>
          </p:cNvSpPr>
          <p:nvPr/>
        </p:nvSpPr>
        <p:spPr bwMode="auto">
          <a:xfrm>
            <a:off x="2794000" y="5229225"/>
            <a:ext cx="2492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-</a:t>
            </a:r>
          </a:p>
        </p:txBody>
      </p:sp>
      <p:sp>
        <p:nvSpPr>
          <p:cNvPr id="521240" name="Rectangle 24"/>
          <p:cNvSpPr>
            <a:spLocks noChangeArrowheads="1"/>
          </p:cNvSpPr>
          <p:nvPr/>
        </p:nvSpPr>
        <p:spPr bwMode="auto">
          <a:xfrm>
            <a:off x="4764088" y="5305425"/>
            <a:ext cx="3016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+</a:t>
            </a:r>
          </a:p>
        </p:txBody>
      </p:sp>
      <p:sp>
        <p:nvSpPr>
          <p:cNvPr id="521241" name="Rectangle 25"/>
          <p:cNvSpPr>
            <a:spLocks noChangeArrowheads="1"/>
          </p:cNvSpPr>
          <p:nvPr/>
        </p:nvSpPr>
        <p:spPr bwMode="auto">
          <a:xfrm>
            <a:off x="1809750" y="4086225"/>
            <a:ext cx="2492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-</a:t>
            </a:r>
          </a:p>
        </p:txBody>
      </p:sp>
      <p:sp>
        <p:nvSpPr>
          <p:cNvPr id="521242" name="Rectangle 26"/>
          <p:cNvSpPr>
            <a:spLocks noChangeArrowheads="1"/>
          </p:cNvSpPr>
          <p:nvPr/>
        </p:nvSpPr>
        <p:spPr bwMode="auto">
          <a:xfrm>
            <a:off x="1739900" y="2257425"/>
            <a:ext cx="3016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+</a:t>
            </a:r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2336800" y="965200"/>
            <a:ext cx="38179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fr-FR" sz="2000" b="1"/>
              <a:t>   Le management situationnel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323850" y="1341438"/>
            <a:ext cx="86042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AutoNum type="arabicPeriod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Choisissez avec soin l’individu à qui vous déléguerez des tâches.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AutoNum type="arabicPeriod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Définissez les responsabilités, confiez des mandats clairs.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AutoNum type="arabicPeriod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Déterminez, en collaboration avec la personne, les objectifs et les normes de rendement.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4. Déterminez, en collaboration avec la personne, un calendrier pour l’exécution des tâches.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5. Donnez à la personne les moyens d’agir et laissez-la intervenir de manière indépendante..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042988" y="836613"/>
            <a:ext cx="7345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3200" u="sng">
                <a:solidFill>
                  <a:srgbClr val="800000"/>
                </a:solidFill>
                <a:latin typeface="Times New Roman" pitchFamily="18" charset="0"/>
              </a:rPr>
              <a:t>Déléguer avec efficacité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250825" y="1341438"/>
            <a:ext cx="8893175" cy="460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6. Faite-lui confiance.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7. Offrez-lui du soutien quant au rendement.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8. Donnez-lui votre opinion sur son travail.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9. Soulignez les progrès réalisés et prodiguez-lui des encouragements.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10. Apportez votre appui quand les choses se gâtent.</a:t>
            </a:r>
          </a:p>
          <a:p>
            <a:pPr marL="609600" indent="-609600" eaLnBrk="0" hangingPunct="0">
              <a:lnSpc>
                <a:spcPct val="140000"/>
              </a:lnSpc>
              <a:spcBef>
                <a:spcPct val="3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11. N’oubliez pas vos propres responsabilités en ce qui concerne les résultats obtenus.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mod_article561722_3"/>
          <p:cNvPicPr>
            <a:picLocks noChangeAspect="1" noChangeArrowheads="1"/>
          </p:cNvPicPr>
          <p:nvPr/>
        </p:nvPicPr>
        <p:blipFill>
          <a:blip r:embed="rId2">
            <a:lum bright="18000"/>
          </a:blip>
          <a:srcRect/>
          <a:stretch>
            <a:fillRect/>
          </a:stretch>
        </p:blipFill>
        <p:spPr bwMode="auto">
          <a:xfrm>
            <a:off x="144463" y="87313"/>
            <a:ext cx="8964612" cy="67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Times New Roman" pitchFamily="18" charset="0"/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133600"/>
            <a:ext cx="8893175" cy="4103688"/>
          </a:xfrm>
          <a:solidFill>
            <a:schemeClr val="bg1">
              <a:alpha val="79999"/>
            </a:schemeClr>
          </a:solidFill>
          <a:ln/>
        </p:spPr>
        <p:txBody>
          <a:bodyPr/>
          <a:lstStyle/>
          <a:p>
            <a:pPr marL="609600" indent="-609600">
              <a:lnSpc>
                <a:spcPct val="115000"/>
              </a:lnSpc>
              <a:buFontTx/>
              <a:buAutoNum type="arabicPeriod"/>
            </a:pPr>
            <a:r>
              <a:rPr lang="fr-FR" sz="2400" smtClean="0">
                <a:cs typeface="Times New Roman" pitchFamily="18" charset="0"/>
              </a:rPr>
              <a:t>Toujours  </a:t>
            </a:r>
            <a:r>
              <a:rPr lang="fr-FR" sz="2400" b="1" smtClean="0">
                <a:cs typeface="Times New Roman" pitchFamily="18" charset="0"/>
              </a:rPr>
              <a:t>éviter le laisser faire</a:t>
            </a:r>
            <a:r>
              <a:rPr lang="fr-FR" sz="2400" smtClean="0">
                <a:cs typeface="Times New Roman" pitchFamily="18" charset="0"/>
              </a:rPr>
              <a:t> et exercer le pourvoir que l’on a</a:t>
            </a:r>
          </a:p>
          <a:p>
            <a:pPr marL="609600" indent="-609600">
              <a:lnSpc>
                <a:spcPct val="115000"/>
              </a:lnSpc>
              <a:buFontTx/>
              <a:buAutoNum type="arabicPeriod"/>
            </a:pPr>
            <a:r>
              <a:rPr lang="fr-FR" sz="2400" b="1" smtClean="0">
                <a:cs typeface="Times New Roman" pitchFamily="18" charset="0"/>
              </a:rPr>
              <a:t>Encadre</a:t>
            </a:r>
            <a:r>
              <a:rPr lang="fr-FR" sz="2400" smtClean="0">
                <a:cs typeface="Times New Roman" pitchFamily="18" charset="0"/>
              </a:rPr>
              <a:t>r, mais </a:t>
            </a:r>
            <a:r>
              <a:rPr lang="fr-FR" sz="2400" b="1" smtClean="0">
                <a:cs typeface="Times New Roman" pitchFamily="18" charset="0"/>
              </a:rPr>
              <a:t>ne pas enfermer</a:t>
            </a:r>
            <a:r>
              <a:rPr lang="fr-FR" sz="2400" smtClean="0">
                <a:cs typeface="Times New Roman" pitchFamily="18" charset="0"/>
              </a:rPr>
              <a:t>,  faire confiance mais être ferme</a:t>
            </a:r>
          </a:p>
          <a:p>
            <a:pPr marL="609600" indent="-609600">
              <a:lnSpc>
                <a:spcPct val="115000"/>
              </a:lnSpc>
              <a:buFontTx/>
              <a:buAutoNum type="arabicPeriod"/>
            </a:pPr>
            <a:r>
              <a:rPr lang="fr-FR" sz="2400" smtClean="0">
                <a:cs typeface="Times New Roman" pitchFamily="18" charset="0"/>
              </a:rPr>
              <a:t>Être constant dans </a:t>
            </a:r>
            <a:r>
              <a:rPr lang="fr-FR" sz="2400" b="1" smtClean="0">
                <a:cs typeface="Times New Roman" pitchFamily="18" charset="0"/>
              </a:rPr>
              <a:t>l’effort</a:t>
            </a:r>
            <a:endParaRPr lang="fr-FR" sz="2400" smtClean="0">
              <a:cs typeface="Times New Roman" pitchFamily="18" charset="0"/>
            </a:endParaRPr>
          </a:p>
          <a:p>
            <a:pPr marL="609600" indent="-609600">
              <a:lnSpc>
                <a:spcPct val="115000"/>
              </a:lnSpc>
              <a:buFontTx/>
              <a:buAutoNum type="arabicPeriod"/>
            </a:pPr>
            <a:r>
              <a:rPr lang="fr-FR" sz="2400" b="1" smtClean="0">
                <a:cs typeface="Times New Roman" pitchFamily="18" charset="0"/>
              </a:rPr>
              <a:t>Être vigilant</a:t>
            </a:r>
            <a:r>
              <a:rPr lang="fr-FR" sz="2400" smtClean="0">
                <a:cs typeface="Times New Roman" pitchFamily="18" charset="0"/>
              </a:rPr>
              <a:t> dans l’application de </a:t>
            </a:r>
            <a:r>
              <a:rPr lang="fr-FR" sz="2400" b="1" smtClean="0">
                <a:cs typeface="Times New Roman" pitchFamily="18" charset="0"/>
              </a:rPr>
              <a:t>normes et de règles raisonnables</a:t>
            </a:r>
            <a:endParaRPr lang="fr-FR" sz="2400" smtClean="0">
              <a:cs typeface="Times New Roman" pitchFamily="18" charset="0"/>
            </a:endParaRPr>
          </a:p>
          <a:p>
            <a:pPr marL="609600" indent="-609600">
              <a:lnSpc>
                <a:spcPct val="115000"/>
              </a:lnSpc>
              <a:buFontTx/>
              <a:buAutoNum type="arabicPeriod"/>
            </a:pPr>
            <a:r>
              <a:rPr lang="fr-FR" sz="2400" b="1" smtClean="0">
                <a:cs typeface="Times New Roman" pitchFamily="18" charset="0"/>
              </a:rPr>
              <a:t>Être participatif</a:t>
            </a:r>
            <a:endParaRPr lang="fr-FR" sz="2400" smtClean="0">
              <a:cs typeface="Times New Roman" pitchFamily="18" charset="0"/>
            </a:endParaRPr>
          </a:p>
          <a:p>
            <a:pPr marL="609600" indent="-609600">
              <a:lnSpc>
                <a:spcPct val="115000"/>
              </a:lnSpc>
              <a:buFontTx/>
              <a:buAutoNum type="arabicPeriod"/>
            </a:pPr>
            <a:r>
              <a:rPr lang="fr-FR" sz="2400" smtClean="0">
                <a:cs typeface="Times New Roman" pitchFamily="18" charset="0"/>
              </a:rPr>
              <a:t>Adopter un style de direction </a:t>
            </a:r>
            <a:r>
              <a:rPr lang="fr-FR" sz="2400" b="1" smtClean="0">
                <a:cs typeface="Times New Roman" pitchFamily="18" charset="0"/>
              </a:rPr>
              <a:t>en harmonie avec sa personnalité</a:t>
            </a:r>
            <a:endParaRPr lang="fr-FR" sz="2400" smtClean="0">
              <a:cs typeface="Times New Roman" pitchFamily="18" charset="0"/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solidFill>
            <a:schemeClr val="accent1">
              <a:alpha val="61960"/>
            </a:schemeClr>
          </a:solidFill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fr-FR" sz="2400" smtClean="0">
                <a:cs typeface="Times New Roman" pitchFamily="18" charset="0"/>
              </a:rPr>
              <a:t>En guise de conclusion: comment développer son leadership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476375" y="1268413"/>
            <a:ext cx="6119813" cy="647700"/>
          </a:xfrm>
          <a:prstGeom prst="rect">
            <a:avLst/>
          </a:prstGeom>
          <a:solidFill>
            <a:schemeClr val="accent1">
              <a:alpha val="78038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buFont typeface="Wingdings" pitchFamily="2" charset="2"/>
              <a:buNone/>
            </a:pPr>
            <a:r>
              <a:rPr lang="fr-FR" sz="2000" b="1" u="sng">
                <a:latin typeface="Times New Roman" pitchFamily="18" charset="0"/>
                <a:cs typeface="Times New Roman" pitchFamily="18" charset="0"/>
              </a:rPr>
              <a:t>Quelques règles de conduite d’un leader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836613"/>
            <a:ext cx="8229600" cy="725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z="3200" smtClean="0">
                <a:solidFill>
                  <a:schemeClr val="accent1"/>
                </a:solidFill>
              </a:rPr>
              <a:t>Nouvelles technologies et e-leadership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buFont typeface="Arial" charset="0"/>
              <a:buNone/>
            </a:pPr>
            <a:r>
              <a:rPr lang="fr-FR" smtClean="0"/>
              <a:t>Les technologies numériques se diffusant dans toutes les activités économiques et sociales, le e-leader se doit d’en connaître les plus importantes, celles qui comptent et contribuent ou contribueront à transformer les modèles économiques, les processus productifs, les relations clients et plus généralement les manières de travailler et de collaborer.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92150"/>
            <a:ext cx="8229600" cy="725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z="3200" smtClean="0"/>
              <a:t>Nouvelles technologies et e-leadership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800" b="1" smtClean="0"/>
              <a:t>Les terminaux mobiles (Smartphones, Tablettes)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Le « bring your own device » - (BYOD)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Les Big Data, le neuromarketing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Le cloud computing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L’Internet des objets et les objets communicants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Le Web 3.0 sémantique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Le très haut débit et les réseaux intelligents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La sécurité et ses enjeux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Les imprimantes 3D</a:t>
            </a:r>
          </a:p>
          <a:p>
            <a:pPr>
              <a:lnSpc>
                <a:spcPct val="80000"/>
              </a:lnSpc>
            </a:pPr>
            <a:r>
              <a:rPr lang="fr-FR" sz="2800" b="1" smtClean="0"/>
              <a:t>La réalité augmentée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fr-FR" sz="2400" b="1" smtClean="0">
                <a:solidFill>
                  <a:schemeClr val="accent1"/>
                </a:solidFill>
              </a:rPr>
              <a:t>     Le numérique et l’arrivée de nouvelles générations au travail changent la done managériale :</a:t>
            </a:r>
            <a:r>
              <a:rPr lang="fr-FR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L’environnement est plus incertain,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La confiance devient maitresse dans la relation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Le collaborateur se veut partie prenante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Le client se veut partie prenante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La qualité des relations est centrale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Les conditions de vie au travail essentielles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La reconnaissance permanente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La distance physique ne reduit en rien la distance affective</a:t>
            </a:r>
          </a:p>
          <a:p>
            <a:pPr>
              <a:lnSpc>
                <a:spcPct val="90000"/>
              </a:lnSpc>
            </a:pPr>
            <a:r>
              <a:rPr lang="fr-FR" sz="2400" i="1" smtClean="0"/>
              <a:t>La recherche de cohérence est induite dans la légitimité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836613"/>
            <a:ext cx="8229600" cy="725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z="3200" smtClean="0">
                <a:solidFill>
                  <a:schemeClr val="accent1"/>
                </a:solidFill>
              </a:rPr>
              <a:t>Webographie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r>
              <a:rPr lang="fr-FR" sz="2400" smtClean="0">
                <a:hlinkClick r:id="rId2"/>
              </a:rPr>
              <a:t>https://www.youtube.com/watch?v=VxebtwjmQn8</a:t>
            </a:r>
            <a:endParaRPr lang="fr-FR" sz="2400" smtClean="0"/>
          </a:p>
          <a:p>
            <a:r>
              <a:rPr lang="fr-FR" sz="2400" smtClean="0">
                <a:hlinkClick r:id="rId3"/>
              </a:rPr>
              <a:t>https://www.youtube.com/watch?v=FVISNcjrj5s</a:t>
            </a:r>
            <a:endParaRPr lang="fr-FR" sz="2400" smtClean="0"/>
          </a:p>
          <a:p>
            <a:r>
              <a:rPr lang="fr-FR" sz="2400" smtClean="0">
                <a:hlinkClick r:id="rId4"/>
              </a:rPr>
              <a:t>https://www.youtube.com/watch?v=KPhhSTYBADk</a:t>
            </a:r>
            <a:endParaRPr lang="fr-FR" sz="2400" smtClean="0"/>
          </a:p>
          <a:p>
            <a:r>
              <a:rPr lang="fr-FR" sz="2400" smtClean="0">
                <a:hlinkClick r:id="rId5"/>
              </a:rPr>
              <a:t>https://www.youtube.com/watch?v=rtpVO4YlXWo</a:t>
            </a:r>
            <a:endParaRPr lang="fr-FR" sz="2400" smtClean="0"/>
          </a:p>
          <a:p>
            <a:r>
              <a:rPr lang="fr-FR" sz="2400" smtClean="0">
                <a:hlinkClick r:id="rId6"/>
              </a:rPr>
              <a:t>https://www.youtube.com/watch?v=D38G5i0MDEQ</a:t>
            </a:r>
            <a:endParaRPr lang="fr-FR" sz="2400" smtClean="0"/>
          </a:p>
          <a:p>
            <a:endParaRPr lang="fr-FR" sz="240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5175"/>
            <a:ext cx="9144000" cy="431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sz="2400" b="1" i="1" smtClean="0">
                <a:solidFill>
                  <a:srgbClr val="969696"/>
                </a:solidFill>
                <a:cs typeface="Times New Roman" pitchFamily="18" charset="0"/>
              </a:rPr>
              <a:t>Les formes du pouvoir en entreprise</a:t>
            </a:r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>
            <a:off x="539750" y="2347913"/>
            <a:ext cx="1512888" cy="863600"/>
          </a:xfrm>
          <a:prstGeom prst="flowChartProcess">
            <a:avLst/>
          </a:prstGeom>
          <a:solidFill>
            <a:schemeClr val="accent1"/>
          </a:solidFill>
          <a:ln w="2857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lié au </a:t>
            </a:r>
          </a:p>
          <a:p>
            <a:pPr algn="ctr"/>
            <a:r>
              <a:rPr lang="fr-F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Poste occupé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859338" y="3571875"/>
            <a:ext cx="1295400" cy="792163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Aident un 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fr-FR" sz="2000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2700338" y="2060575"/>
            <a:ext cx="1727200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légitime</a:t>
            </a:r>
          </a:p>
          <a:p>
            <a:pPr>
              <a:buFontTx/>
              <a:buChar char="•"/>
            </a:pPr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de</a:t>
            </a:r>
          </a:p>
          <a:p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 récompense</a:t>
            </a:r>
          </a:p>
          <a:p>
            <a:pPr>
              <a:buFontTx/>
              <a:buChar char="•"/>
            </a:pPr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coercitif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7019925" y="2995613"/>
            <a:ext cx="1584325" cy="18732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Influencer les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autres pour 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amener à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faire ce qu’il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attend d’eux</a:t>
            </a: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539750" y="4652963"/>
            <a:ext cx="1512888" cy="863600"/>
          </a:xfrm>
          <a:prstGeom prst="flowChartProcess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</a:t>
            </a:r>
          </a:p>
          <a:p>
            <a:pPr algn="ctr"/>
            <a:r>
              <a:rPr lang="fr-FR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personnel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2700338" y="4364038"/>
            <a:ext cx="1727200" cy="1296987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dû à </a:t>
            </a:r>
          </a:p>
          <a:p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compétence</a:t>
            </a:r>
          </a:p>
          <a:p>
            <a:pPr>
              <a:buFontTx/>
              <a:buChar char="•"/>
            </a:pPr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</a:t>
            </a:r>
          </a:p>
          <a:p>
            <a:r>
              <a:rPr lang="fr-F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charismatique</a:t>
            </a:r>
          </a:p>
        </p:txBody>
      </p:sp>
      <p:sp>
        <p:nvSpPr>
          <p:cNvPr id="72713" name="AutoShape 10"/>
          <p:cNvSpPr>
            <a:spLocks noChangeArrowheads="1"/>
          </p:cNvSpPr>
          <p:nvPr/>
        </p:nvSpPr>
        <p:spPr bwMode="auto">
          <a:xfrm>
            <a:off x="2124075" y="2635250"/>
            <a:ext cx="576263" cy="341313"/>
          </a:xfrm>
          <a:prstGeom prst="rightArrow">
            <a:avLst>
              <a:gd name="adj1" fmla="val 50000"/>
              <a:gd name="adj2" fmla="val 42209"/>
            </a:avLst>
          </a:prstGeom>
          <a:solidFill>
            <a:schemeClr val="accent1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714" name="AutoShape 11"/>
          <p:cNvSpPr>
            <a:spLocks noChangeArrowheads="1"/>
          </p:cNvSpPr>
          <p:nvPr/>
        </p:nvSpPr>
        <p:spPr bwMode="auto">
          <a:xfrm>
            <a:off x="2124075" y="5011738"/>
            <a:ext cx="576263" cy="269875"/>
          </a:xfrm>
          <a:prstGeom prst="rightArrow">
            <a:avLst>
              <a:gd name="adj1" fmla="val 50000"/>
              <a:gd name="adj2" fmla="val 53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715" name="AutoShape 12"/>
          <p:cNvSpPr>
            <a:spLocks/>
          </p:cNvSpPr>
          <p:nvPr/>
        </p:nvSpPr>
        <p:spPr bwMode="auto">
          <a:xfrm>
            <a:off x="4427538" y="2708275"/>
            <a:ext cx="360362" cy="2519363"/>
          </a:xfrm>
          <a:prstGeom prst="rightBrace">
            <a:avLst>
              <a:gd name="adj1" fmla="val 58260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716" name="AutoShape 13"/>
          <p:cNvSpPr>
            <a:spLocks noChangeArrowheads="1"/>
          </p:cNvSpPr>
          <p:nvPr/>
        </p:nvSpPr>
        <p:spPr bwMode="auto">
          <a:xfrm>
            <a:off x="6227763" y="3787775"/>
            <a:ext cx="649287" cy="360363"/>
          </a:xfrm>
          <a:prstGeom prst="rightArrow">
            <a:avLst>
              <a:gd name="adj1" fmla="val 50000"/>
              <a:gd name="adj2" fmla="val 45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 marL="609600" indent="-609600" algn="ctr">
              <a:buFont typeface="Arial" charset="0"/>
              <a:buNone/>
            </a:pPr>
            <a:r>
              <a:rPr lang="fr-FR" b="1" u="sng" smtClean="0">
                <a:cs typeface="Times New Roman" pitchFamily="18" charset="0"/>
              </a:rPr>
              <a:t>Le pouvoir lié au poste occupé</a:t>
            </a:r>
          </a:p>
          <a:p>
            <a:pPr marL="609600" indent="-609600" algn="ctr">
              <a:buFont typeface="Arial" charset="0"/>
              <a:buNone/>
            </a:pPr>
            <a:endParaRPr lang="fr-FR" b="1" u="sng" smtClean="0"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fr-FR" sz="2800" smtClean="0">
                <a:cs typeface="Times New Roman" pitchFamily="18" charset="0"/>
              </a:rPr>
              <a:t>Le </a:t>
            </a:r>
            <a:r>
              <a:rPr lang="fr-FR" sz="2800" b="1" smtClean="0">
                <a:cs typeface="Times New Roman" pitchFamily="18" charset="0"/>
              </a:rPr>
              <a:t>pouvoir légitime</a:t>
            </a:r>
            <a:r>
              <a:rPr lang="fr-FR" sz="2800" smtClean="0">
                <a:cs typeface="Times New Roman" pitchFamily="18" charset="0"/>
              </a:rPr>
              <a:t> est fondé sur l’autorité officielle accordée au manager dans une organisation.</a:t>
            </a:r>
          </a:p>
          <a:p>
            <a:pPr marL="609600" indent="-609600"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	Par exemple: le juge, le parent, le professeur, le policier,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8507413" cy="4310062"/>
          </a:xfrm>
          <a:solidFill>
            <a:srgbClr val="FFFFFF"/>
          </a:solidFill>
          <a:ln/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b="1" u="sng" smtClean="0">
                <a:cs typeface="Times New Roman" pitchFamily="18" charset="0"/>
              </a:rPr>
              <a:t>Le pouvoir lié au poste occupé</a:t>
            </a:r>
          </a:p>
          <a:p>
            <a:pPr>
              <a:buFont typeface="Arial" charset="0"/>
              <a:buNone/>
            </a:pPr>
            <a:r>
              <a:rPr lang="fr-FR" smtClean="0">
                <a:cs typeface="Times New Roman" pitchFamily="18" charset="0"/>
              </a:rPr>
              <a:t>2. Le </a:t>
            </a:r>
            <a:r>
              <a:rPr lang="fr-FR" b="1" smtClean="0">
                <a:cs typeface="Times New Roman" pitchFamily="18" charset="0"/>
              </a:rPr>
              <a:t>pouvoir de la récompense</a:t>
            </a:r>
            <a:r>
              <a:rPr lang="fr-FR" smtClean="0">
                <a:cs typeface="Times New Roman" pitchFamily="18" charset="0"/>
              </a:rPr>
              <a:t> est la capacité d’offrir un avantage à une personne pour lui faire adopter une certaine conduite.</a:t>
            </a:r>
          </a:p>
          <a:p>
            <a:pPr>
              <a:buFont typeface="Arial" charset="0"/>
              <a:buNone/>
            </a:pPr>
            <a:r>
              <a:rPr lang="fr-FR" smtClean="0">
                <a:cs typeface="Times New Roman" pitchFamily="18" charset="0"/>
              </a:rPr>
              <a:t>	</a:t>
            </a:r>
            <a:r>
              <a:rPr lang="fr-FR" sz="2800" smtClean="0">
                <a:cs typeface="Times New Roman" pitchFamily="18" charset="0"/>
              </a:rPr>
              <a:t>La récompense peut être:</a:t>
            </a:r>
          </a:p>
          <a:p>
            <a:r>
              <a:rPr lang="fr-FR" sz="2800" smtClean="0">
                <a:cs typeface="Times New Roman" pitchFamily="18" charset="0"/>
              </a:rPr>
              <a:t>Tangible</a:t>
            </a:r>
            <a:r>
              <a:rPr lang="fr-FR" smtClean="0">
                <a:cs typeface="Times New Roman" pitchFamily="18" charset="0"/>
              </a:rPr>
              <a:t> </a:t>
            </a:r>
            <a:r>
              <a:rPr lang="fr-FR" sz="2400" smtClean="0">
                <a:cs typeface="Times New Roman" pitchFamily="18" charset="0"/>
              </a:rPr>
              <a:t>(augmentation de salaire, prime, promotion…);</a:t>
            </a:r>
          </a:p>
          <a:p>
            <a:r>
              <a:rPr lang="fr-FR" sz="2800" smtClean="0">
                <a:cs typeface="Times New Roman" pitchFamily="18" charset="0"/>
              </a:rPr>
              <a:t>Intangible (reconnaissance, félicitation…)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8507413" cy="4310062"/>
          </a:xfrm>
          <a:ln/>
        </p:spPr>
        <p:txBody>
          <a:bodyPr/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fr-FR" b="1" u="sng" smtClean="0">
                <a:cs typeface="Times New Roman" pitchFamily="18" charset="0"/>
              </a:rPr>
              <a:t>Le pouvoir lié au poste occupé</a:t>
            </a:r>
          </a:p>
          <a:p>
            <a:pPr algn="ctr">
              <a:lnSpc>
                <a:spcPct val="80000"/>
              </a:lnSpc>
              <a:buFont typeface="Arial" charset="0"/>
              <a:buNone/>
            </a:pPr>
            <a:endParaRPr lang="fr-FR" sz="2800" b="1" u="sng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fr-FR" smtClean="0">
                <a:cs typeface="Times New Roman" pitchFamily="18" charset="0"/>
              </a:rPr>
              <a:t>3. Le </a:t>
            </a:r>
            <a:r>
              <a:rPr lang="fr-FR" b="1" smtClean="0">
                <a:cs typeface="Times New Roman" pitchFamily="18" charset="0"/>
              </a:rPr>
              <a:t>pouvoir cœrcitif</a:t>
            </a:r>
            <a:r>
              <a:rPr lang="fr-FR" smtClean="0">
                <a:cs typeface="Times New Roman" pitchFamily="18" charset="0"/>
              </a:rPr>
              <a:t> (par la force) est la capacité de punir des individus ou les menacer.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fr-FR" smtClean="0">
                <a:cs typeface="Times New Roman" pitchFamily="18" charset="0"/>
              </a:rPr>
              <a:t>	</a:t>
            </a:r>
            <a:r>
              <a:rPr lang="fr-FR" sz="2800" smtClean="0">
                <a:cs typeface="Times New Roman" pitchFamily="18" charset="0"/>
              </a:rPr>
              <a:t>Le pouvoir coercitif  s’exerce aussi d’une manière: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fr-FR" sz="2800" smtClean="0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fr-FR" sz="2400" smtClean="0">
                <a:cs typeface="Times New Roman" pitchFamily="18" charset="0"/>
              </a:rPr>
              <a:t>Tangible (licenciement, attribution de tâches déplaisantes, refus d’augmentation du salaire,…)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fr-FR" sz="2400" smtClean="0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fr-FR" sz="2400" smtClean="0">
                <a:cs typeface="Times New Roman" pitchFamily="18" charset="0"/>
              </a:rPr>
              <a:t>Ou psychologique (humiliation, évitement volontaire,…)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06638"/>
            <a:ext cx="8507413" cy="3859212"/>
          </a:xfrm>
          <a:ln/>
        </p:spPr>
        <p:txBody>
          <a:bodyPr/>
          <a:lstStyle/>
          <a:p>
            <a:pPr marL="609600" indent="-609600" algn="ctr">
              <a:buFont typeface="Arial" charset="0"/>
              <a:buNone/>
            </a:pPr>
            <a:r>
              <a:rPr lang="fr-FR" b="1" i="1" u="sng" smtClean="0">
                <a:cs typeface="Times New Roman" pitchFamily="18" charset="0"/>
              </a:rPr>
              <a:t>Le pouvoir personnel</a:t>
            </a:r>
          </a:p>
          <a:p>
            <a:pPr marL="609600" indent="-609600" algn="ctr">
              <a:buFont typeface="Arial" charset="0"/>
              <a:buNone/>
            </a:pPr>
            <a:endParaRPr lang="fr-FR" b="1" i="1" u="sng" smtClean="0"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4.	Le </a:t>
            </a:r>
            <a:r>
              <a:rPr lang="fr-FR" sz="2800" b="1" smtClean="0">
                <a:cs typeface="Times New Roman" pitchFamily="18" charset="0"/>
              </a:rPr>
              <a:t>pouvoir dû à la compétence</a:t>
            </a:r>
            <a:r>
              <a:rPr lang="fr-FR" sz="2800" smtClean="0">
                <a:cs typeface="Times New Roman" pitchFamily="18" charset="0"/>
              </a:rPr>
              <a:t> </a:t>
            </a:r>
          </a:p>
          <a:p>
            <a:pPr marL="609600" indent="-609600"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	provient des connaissances, de l’expertise et de la crédibilité que l’on possède.</a:t>
            </a:r>
          </a:p>
          <a:p>
            <a:pPr marL="609600" indent="-609600"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	 Par exemple:  les ingénieurs, les médecins, les experts comptables, les avocats,…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jeux-de-pouvo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1916113"/>
            <a:ext cx="2286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205038"/>
            <a:ext cx="5905500" cy="3311525"/>
          </a:xfrm>
          <a:ln/>
        </p:spPr>
        <p:txBody>
          <a:bodyPr/>
          <a:lstStyle/>
          <a:p>
            <a:pPr marL="609600" indent="-609600" algn="ctr">
              <a:lnSpc>
                <a:spcPct val="135000"/>
              </a:lnSpc>
              <a:spcBef>
                <a:spcPct val="25000"/>
              </a:spcBef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Le </a:t>
            </a:r>
            <a:r>
              <a:rPr lang="fr-FR" sz="2800" b="1" smtClean="0">
                <a:cs typeface="Times New Roman" pitchFamily="18" charset="0"/>
              </a:rPr>
              <a:t>pouvoir charismatique </a:t>
            </a:r>
            <a:r>
              <a:rPr lang="fr-FR" sz="2800" smtClean="0">
                <a:cs typeface="Times New Roman" pitchFamily="18" charset="0"/>
              </a:rPr>
              <a:t>: </a:t>
            </a:r>
          </a:p>
          <a:p>
            <a:pPr marL="609600" indent="-609600">
              <a:lnSpc>
                <a:spcPct val="135000"/>
              </a:lnSpc>
              <a:spcBef>
                <a:spcPct val="25000"/>
              </a:spcBef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	il se traduit par une capacité d’influence naturelle face à la forte personnalité et à l’admiration qu’un leader peut inspirer aux autres..</a:t>
            </a:r>
          </a:p>
          <a:p>
            <a:pPr marL="609600" indent="-609600">
              <a:lnSpc>
                <a:spcPct val="135000"/>
              </a:lnSpc>
              <a:spcBef>
                <a:spcPct val="25000"/>
              </a:spcBef>
              <a:buFont typeface="Arial" charset="0"/>
              <a:buNone/>
            </a:pPr>
            <a:r>
              <a:rPr lang="fr-FR" sz="2800" smtClean="0">
                <a:cs typeface="Times New Roman" pitchFamily="18" charset="0"/>
              </a:rPr>
              <a:t>	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9810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fr-FR" sz="2400" b="1" u="sng" smtClean="0">
                <a:cs typeface="Times New Roman" pitchFamily="18" charset="0"/>
              </a:rPr>
              <a:t>Le pouvoir personnel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050"/>
            <a:ext cx="8229600" cy="5218113"/>
          </a:xfrm>
          <a:ln/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smtClean="0"/>
              <a:t>« Gestion » </a:t>
            </a:r>
            <a:r>
              <a:rPr lang="en-US" smtClean="0"/>
              <a:t># </a:t>
            </a:r>
            <a:r>
              <a:rPr lang="fr-FR" smtClean="0">
                <a:solidFill>
                  <a:srgbClr val="800000"/>
                </a:solidFill>
              </a:rPr>
              <a:t>« leadership »</a:t>
            </a:r>
            <a:r>
              <a:rPr lang="en-US" smtClean="0"/>
              <a:t> 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84213" y="2420938"/>
            <a:ext cx="3600450" cy="1512887"/>
          </a:xfrm>
          <a:prstGeom prst="rect">
            <a:avLst/>
          </a:prstGeom>
          <a:solidFill>
            <a:srgbClr val="39858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1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gestionnaire</a:t>
            </a: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des</a:t>
            </a:r>
          </a:p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compétences en matière</a:t>
            </a:r>
          </a:p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 planification,</a:t>
            </a:r>
          </a:p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d’organisation,de contrôle,etc.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789488" y="2420938"/>
            <a:ext cx="3311525" cy="1512887"/>
          </a:xfrm>
          <a:prstGeom prst="rect">
            <a:avLst/>
          </a:prstGeom>
          <a:solidFill>
            <a:srgbClr val="800000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1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leader</a:t>
            </a: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dispose d’un</a:t>
            </a:r>
          </a:p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1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pouvoir d’influence</a:t>
            </a:r>
          </a:p>
          <a:p>
            <a:pPr algn="ctr">
              <a:buFont typeface="Wingdings" pitchFamily="2" charset="2"/>
              <a:buNone/>
            </a:pPr>
            <a:r>
              <a:rPr lang="fr-FR" sz="2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sur les autres.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55650" y="4581525"/>
            <a:ext cx="7561263" cy="1584325"/>
          </a:xfrm>
          <a:prstGeom prst="rect">
            <a:avLst/>
          </a:prstGeom>
          <a:solidFill>
            <a:srgbClr val="EAF5F6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 rtl="1"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On peut trouver des gestionnaires qui ne disposent pas</a:t>
            </a:r>
          </a:p>
          <a:p>
            <a:pPr lvl="1" algn="ctr" rtl="1"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de toutes les qualités d’un leader et des leaders qui</a:t>
            </a:r>
          </a:p>
          <a:p>
            <a:pPr lvl="1" algn="ctr" rtl="1">
              <a:buFont typeface="Wingdings" pitchFamily="2" charset="2"/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n’ont pas les compétences d’un gestionnaire.</a:t>
            </a:r>
          </a:p>
        </p:txBody>
      </p:sp>
      <p:sp>
        <p:nvSpPr>
          <p:cNvPr id="79878" name="AutoShape 6"/>
          <p:cNvSpPr>
            <a:spLocks/>
          </p:cNvSpPr>
          <p:nvPr/>
        </p:nvSpPr>
        <p:spPr bwMode="auto">
          <a:xfrm rot="16200000" flipH="1">
            <a:off x="4218782" y="2672556"/>
            <a:ext cx="433388" cy="3095625"/>
          </a:xfrm>
          <a:prstGeom prst="rightBrace">
            <a:avLst>
              <a:gd name="adj1" fmla="val 59524"/>
              <a:gd name="adj2" fmla="val 5271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Times New Roman" pitchFamily="18" charset="0"/>
            </a:endParaRP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2555875" y="1484313"/>
            <a:ext cx="341313" cy="976312"/>
          </a:xfrm>
          <a:prstGeom prst="downArrow">
            <a:avLst>
              <a:gd name="adj1" fmla="val 50000"/>
              <a:gd name="adj2" fmla="val 715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Times New Roman" pitchFamily="18" charset="0"/>
            </a:endParaRPr>
          </a:p>
        </p:txBody>
      </p: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5724525" y="1412875"/>
            <a:ext cx="341313" cy="976313"/>
          </a:xfrm>
          <a:prstGeom prst="downArrow">
            <a:avLst>
              <a:gd name="adj1" fmla="val 50000"/>
              <a:gd name="adj2" fmla="val 71512"/>
            </a:avLst>
          </a:prstGeom>
          <a:solidFill>
            <a:srgbClr val="800000"/>
          </a:solidFill>
          <a:ln w="19050" algn="ctr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1225</Words>
  <Application>Microsoft Office PowerPoint</Application>
  <PresentationFormat>Affichage à l'écran (4:3)</PresentationFormat>
  <Paragraphs>235</Paragraphs>
  <Slides>28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Times</vt:lpstr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Le pouvoir personnel</vt:lpstr>
      <vt:lpstr>Diapositive 9</vt:lpstr>
      <vt:lpstr>Les caractéristiques d’un manager et d’un Leader</vt:lpstr>
      <vt:lpstr>Diapositive 11</vt:lpstr>
      <vt:lpstr>Diapositive 12</vt:lpstr>
      <vt:lpstr>1. Approche axée sur les traits (suite)</vt:lpstr>
      <vt:lpstr>2. Approche axée sur les Comportements</vt:lpstr>
      <vt:lpstr>Diapositive 15</vt:lpstr>
      <vt:lpstr>Diapositive 16</vt:lpstr>
      <vt:lpstr>Diapositive 17</vt:lpstr>
      <vt:lpstr>Diapositive 18</vt:lpstr>
      <vt:lpstr>3. Approche axée sur la situation</vt:lpstr>
      <vt:lpstr>Diapositive 20</vt:lpstr>
      <vt:lpstr>Diapositive 21</vt:lpstr>
      <vt:lpstr>Diapositive 22</vt:lpstr>
      <vt:lpstr>Diapositive 23</vt:lpstr>
      <vt:lpstr>En guise de conclusion: comment développer son leadership</vt:lpstr>
      <vt:lpstr>Nouvelles technologies et e-leadership</vt:lpstr>
      <vt:lpstr>Nouvelles technologies et e-leadership</vt:lpstr>
      <vt:lpstr>Diapositive 27</vt:lpstr>
      <vt:lpstr>Webographie</vt:lpstr>
    </vt:vector>
  </TitlesOfParts>
  <Company>Association Leonard devinci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CONRAZIER</dc:creator>
  <cp:lastModifiedBy>Pascal CONRAZIER</cp:lastModifiedBy>
  <cp:revision>252</cp:revision>
  <cp:lastPrinted>2017-05-16T13:44:38Z</cp:lastPrinted>
  <dcterms:created xsi:type="dcterms:W3CDTF">2016-10-10T12:25:56Z</dcterms:created>
  <dcterms:modified xsi:type="dcterms:W3CDTF">2017-07-03T14:39:30Z</dcterms:modified>
</cp:coreProperties>
</file>